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8" r:id="rId3"/>
    <p:sldId id="261" r:id="rId4"/>
    <p:sldId id="387" r:id="rId5"/>
    <p:sldId id="360" r:id="rId6"/>
    <p:sldId id="386" r:id="rId7"/>
    <p:sldId id="361" r:id="rId8"/>
    <p:sldId id="391" r:id="rId9"/>
    <p:sldId id="392" r:id="rId10"/>
    <p:sldId id="362" r:id="rId11"/>
    <p:sldId id="363" r:id="rId12"/>
    <p:sldId id="365" r:id="rId13"/>
    <p:sldId id="366" r:id="rId14"/>
    <p:sldId id="367" r:id="rId15"/>
    <p:sldId id="389" r:id="rId16"/>
    <p:sldId id="393" r:id="rId17"/>
    <p:sldId id="390" r:id="rId18"/>
    <p:sldId id="394" r:id="rId19"/>
    <p:sldId id="368" r:id="rId20"/>
    <p:sldId id="369" r:id="rId21"/>
    <p:sldId id="370" r:id="rId22"/>
    <p:sldId id="377" r:id="rId23"/>
    <p:sldId id="378" r:id="rId24"/>
    <p:sldId id="380" r:id="rId25"/>
    <p:sldId id="381" r:id="rId26"/>
    <p:sldId id="382" r:id="rId27"/>
    <p:sldId id="383" r:id="rId28"/>
    <p:sldId id="384" r:id="rId29"/>
    <p:sldId id="30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0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382" autoAdjust="0"/>
    <p:restoredTop sz="94660"/>
  </p:normalViewPr>
  <p:slideViewPr>
    <p:cSldViewPr snapToGrid="0">
      <p:cViewPr varScale="1">
        <p:scale>
          <a:sx n="67" d="100"/>
          <a:sy n="67" d="100"/>
        </p:scale>
        <p:origin x="244" y="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sz="2400" b="1"/>
              <a:t> </a:t>
            </a:r>
            <a:r>
              <a:rPr lang="en-US" sz="2400" b="1" dirty="0"/>
              <a:t>TOTAL</a:t>
            </a:r>
            <a:r>
              <a:rPr lang="en-US" sz="2400" b="1" baseline="0" dirty="0"/>
              <a:t> GDP: $434.17BILLION</a:t>
            </a:r>
            <a:endParaRPr lang="en-US" sz="2400" b="1" dirty="0"/>
          </a:p>
        </c:rich>
      </c:tx>
      <c:layout>
        <c:manualLayout>
          <c:xMode val="edge"/>
          <c:yMode val="edge"/>
          <c:x val="2.4119501164862269E-3"/>
          <c:y val="0"/>
        </c:manualLayout>
      </c:layout>
      <c:overlay val="1"/>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4276065716213272"/>
          <c:w val="0.95113864104564005"/>
          <c:h val="0.56957846740701013"/>
        </c:manualLayout>
      </c:layout>
      <c:pie3DChart>
        <c:varyColors val="1"/>
        <c:ser>
          <c:idx val="0"/>
          <c:order val="0"/>
          <c:tx>
            <c:strRef>
              <c:f>Sheet1!$B$1</c:f>
              <c:strCache>
                <c:ptCount val="1"/>
                <c:pt idx="0">
                  <c:v>Value ($BILIION)</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2AA3-4A6C-B2EF-4C946D534701}"/>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2AA3-4A6C-B2EF-4C946D534701}"/>
              </c:ext>
            </c:extLst>
          </c:dPt>
          <c:dLbls>
            <c:dLbl>
              <c:idx val="0"/>
              <c:layout>
                <c:manualLayout>
                  <c:x val="0.26038097848430863"/>
                  <c:y val="-8.214953234227873E-2"/>
                </c:manualLayout>
              </c:layout>
              <c:spPr>
                <a:noFill/>
                <a:ln>
                  <a:noFill/>
                </a:ln>
                <a:effectLst/>
              </c:spPr>
              <c:txPr>
                <a:bodyPr rot="0" spcFirstLastPara="1" vertOverflow="ellipsis" vert="horz" wrap="square" lIns="38100" tIns="19050" rIns="38100" bIns="19050" anchor="ctr" anchorCtr="1">
                  <a:noAutofit/>
                </a:bodyPr>
                <a:lstStyle/>
                <a:p>
                  <a:pPr>
                    <a:defRPr sz="24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25928463752226943"/>
                      <c:h val="0.13543763994949348"/>
                    </c:manualLayout>
                  </c15:layout>
                </c:ext>
                <c:ext xmlns:c16="http://schemas.microsoft.com/office/drawing/2014/chart" uri="{C3380CC4-5D6E-409C-BE32-E72D297353CC}">
                  <c16:uniqueId val="{00000001-2AA3-4A6C-B2EF-4C946D534701}"/>
                </c:ext>
              </c:extLst>
            </c:dLbl>
            <c:dLbl>
              <c:idx val="1"/>
              <c:layout>
                <c:manualLayout>
                  <c:x val="1.5819250495565538E-3"/>
                  <c:y val="-2.6832403180545018E-2"/>
                </c:manualLayout>
              </c:layout>
              <c:tx>
                <c:rich>
                  <a:bodyPr rot="0" spcFirstLastPara="1" vertOverflow="ellipsis" vert="horz" wrap="square" lIns="38100" tIns="19050" rIns="38100" bIns="19050" anchor="ctr" anchorCtr="1">
                    <a:noAutofit/>
                  </a:bodyPr>
                  <a:lstStyle/>
                  <a:p>
                    <a:pPr>
                      <a:defRPr sz="2400" b="1" i="0" u="none" strike="noStrike" kern="1200" baseline="0">
                        <a:solidFill>
                          <a:schemeClr val="tx1">
                            <a:lumMod val="75000"/>
                            <a:lumOff val="25000"/>
                          </a:schemeClr>
                        </a:solidFill>
                        <a:latin typeface="+mn-lt"/>
                        <a:ea typeface="+mn-ea"/>
                        <a:cs typeface="+mn-cs"/>
                      </a:defRPr>
                    </a:pPr>
                    <a:r>
                      <a:rPr lang="en-US" dirty="0"/>
                      <a:t>7.24</a:t>
                    </a:r>
                  </a:p>
                  <a:p>
                    <a:pPr>
                      <a:defRPr sz="2400" b="1"/>
                    </a:pPr>
                    <a:endParaRPr lang="en-US" dirty="0"/>
                  </a:p>
                </c:rich>
              </c:tx>
              <c:spPr>
                <a:noFill/>
                <a:ln>
                  <a:noFill/>
                </a:ln>
                <a:effectLst/>
              </c:spPr>
              <c:txPr>
                <a:bodyPr rot="0" spcFirstLastPara="1" vertOverflow="ellipsis" vert="horz" wrap="square" lIns="38100" tIns="19050" rIns="38100" bIns="19050" anchor="ctr" anchorCtr="1">
                  <a:noAutofit/>
                </a:bodyPr>
                <a:lstStyle/>
                <a:p>
                  <a:pPr>
                    <a:defRPr sz="24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23042346169658764"/>
                      <c:h val="0.13998001002779956"/>
                    </c:manualLayout>
                  </c15:layout>
                </c:ext>
                <c:ext xmlns:c16="http://schemas.microsoft.com/office/drawing/2014/chart" uri="{C3380CC4-5D6E-409C-BE32-E72D297353CC}">
                  <c16:uniqueId val="{00000003-2AA3-4A6C-B2EF-4C946D534701}"/>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Other Sector</c:v>
                </c:pt>
                <c:pt idx="1">
                  <c:v>Oil &amp; Gas Industry</c:v>
                </c:pt>
              </c:strCache>
              <c:extLst/>
            </c:strRef>
          </c:cat>
          <c:val>
            <c:numRef>
              <c:f>Sheet1!$B$2:$B$5</c:f>
              <c:numCache>
                <c:formatCode>General</c:formatCode>
                <c:ptCount val="2"/>
                <c:pt idx="0">
                  <c:v>402.73599999999999</c:v>
                </c:pt>
                <c:pt idx="1">
                  <c:v>31.433</c:v>
                </c:pt>
              </c:numCache>
              <c:extLst/>
            </c:numRef>
          </c:val>
          <c:extLst>
            <c:ext xmlns:c16="http://schemas.microsoft.com/office/drawing/2014/chart" uri="{C3380CC4-5D6E-409C-BE32-E72D297353CC}">
              <c16:uniqueId val="{00000004-2AA3-4A6C-B2EF-4C946D534701}"/>
            </c:ext>
          </c:extLst>
        </c:ser>
        <c:dLbls>
          <c:showLegendKey val="0"/>
          <c:showVal val="0"/>
          <c:showCatName val="0"/>
          <c:showSerName val="0"/>
          <c:showPercent val="0"/>
          <c:showBubbleSize val="0"/>
          <c:showLeaderLines val="1"/>
        </c:dLbls>
      </c:pie3DChart>
      <c:spPr>
        <a:noFill/>
        <a:ln>
          <a:noFill/>
        </a:ln>
        <a:effectLst/>
      </c:spPr>
    </c:plotArea>
    <c:legend>
      <c:legendPos val="r"/>
      <c:legendEntry>
        <c:idx val="0"/>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55603823812827846"/>
          <c:y val="0.10857324362565332"/>
          <c:w val="0.43025749984623174"/>
          <c:h val="0.3793120194465809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sz="2400" b="1" dirty="0"/>
              <a:t>TOTAL EXPORT</a:t>
            </a:r>
            <a:r>
              <a:rPr lang="en-US" sz="2400" b="1" baseline="0" dirty="0"/>
              <a:t> : $36.55BILLION</a:t>
            </a:r>
            <a:endParaRPr lang="en-US" sz="2400" b="1" dirty="0"/>
          </a:p>
        </c:rich>
      </c:tx>
      <c:layout>
        <c:manualLayout>
          <c:xMode val="edge"/>
          <c:yMode val="edge"/>
          <c:x val="4.0783883787858022E-2"/>
          <c:y val="0"/>
        </c:manualLayout>
      </c:layout>
      <c:overlay val="1"/>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4817048101959706E-3"/>
          <c:y val="0.43042164009649786"/>
          <c:w val="0.95113864104564005"/>
          <c:h val="0.56957846740701013"/>
        </c:manualLayout>
      </c:layout>
      <c:pie3DChart>
        <c:varyColors val="1"/>
        <c:ser>
          <c:idx val="0"/>
          <c:order val="0"/>
          <c:tx>
            <c:strRef>
              <c:f>Sheet1!$B$1</c:f>
              <c:strCache>
                <c:ptCount val="1"/>
                <c:pt idx="0">
                  <c:v>TOTAL EXPORT</c:v>
                </c:pt>
              </c:strCache>
            </c:strRef>
          </c:tx>
          <c:dPt>
            <c:idx val="0"/>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1-6CC1-4D79-9CA2-E5BE451EF7A7}"/>
              </c:ext>
            </c:extLst>
          </c:dPt>
          <c:dPt>
            <c:idx val="1"/>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3-6CC1-4D79-9CA2-E5BE451EF7A7}"/>
              </c:ext>
            </c:extLst>
          </c:dPt>
          <c:dLbls>
            <c:dLbl>
              <c:idx val="0"/>
              <c:layout>
                <c:manualLayout>
                  <c:x val="0.10646323211243096"/>
                  <c:y val="9.9556099238464674E-2"/>
                </c:manualLayout>
              </c:layout>
              <c:tx>
                <c:rich>
                  <a:bodyPr rot="0" spcFirstLastPara="1" vertOverflow="ellipsis" vert="horz" wrap="square" lIns="38100" tIns="19050" rIns="38100" bIns="19050" anchor="ctr" anchorCtr="1">
                    <a:noAutofit/>
                  </a:bodyPr>
                  <a:lstStyle/>
                  <a:p>
                    <a:pPr>
                      <a:defRPr sz="2400" b="1" i="0" u="none" strike="noStrike" kern="1200" baseline="0">
                        <a:solidFill>
                          <a:schemeClr val="tx1">
                            <a:lumMod val="75000"/>
                            <a:lumOff val="25000"/>
                          </a:schemeClr>
                        </a:solidFill>
                        <a:latin typeface="+mn-lt"/>
                        <a:ea typeface="+mn-ea"/>
                        <a:cs typeface="+mn-cs"/>
                      </a:defRPr>
                    </a:pPr>
                    <a:r>
                      <a:rPr lang="en-US" dirty="0"/>
                      <a:t>23.78</a:t>
                    </a:r>
                  </a:p>
                </c:rich>
              </c:tx>
              <c:spPr>
                <a:noFill/>
                <a:ln>
                  <a:noFill/>
                </a:ln>
                <a:effectLst/>
              </c:spPr>
              <c:txPr>
                <a:bodyPr rot="0" spcFirstLastPara="1" vertOverflow="ellipsis" vert="horz" wrap="square" lIns="38100" tIns="19050" rIns="38100" bIns="19050" anchor="ctr" anchorCtr="1">
                  <a:noAutofit/>
                </a:bodyPr>
                <a:lstStyle/>
                <a:p>
                  <a:pPr>
                    <a:defRPr sz="24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21543099904070162"/>
                      <c:h val="0.11876839195570968"/>
                    </c:manualLayout>
                  </c15:layout>
                </c:ext>
                <c:ext xmlns:c16="http://schemas.microsoft.com/office/drawing/2014/chart" uri="{C3380CC4-5D6E-409C-BE32-E72D297353CC}">
                  <c16:uniqueId val="{00000001-6CC1-4D79-9CA2-E5BE451EF7A7}"/>
                </c:ext>
              </c:extLst>
            </c:dLbl>
            <c:dLbl>
              <c:idx val="1"/>
              <c:layout>
                <c:manualLayout>
                  <c:x val="-3.4049156216717266E-2"/>
                  <c:y val="-4.1672955917058177E-2"/>
                </c:manualLayout>
              </c:layout>
              <c:tx>
                <c:rich>
                  <a:bodyPr rot="0" spcFirstLastPara="1" vertOverflow="ellipsis" vert="horz" wrap="square" lIns="38100" tIns="19050" rIns="38100" bIns="19050" anchor="ctr" anchorCtr="1">
                    <a:noAutofit/>
                  </a:bodyPr>
                  <a:lstStyle/>
                  <a:p>
                    <a:pPr>
                      <a:defRPr sz="2400" b="1" i="0" u="none" strike="noStrike" kern="1200" baseline="0">
                        <a:solidFill>
                          <a:schemeClr val="tx1">
                            <a:lumMod val="75000"/>
                            <a:lumOff val="25000"/>
                          </a:schemeClr>
                        </a:solidFill>
                        <a:latin typeface="+mn-lt"/>
                        <a:ea typeface="+mn-ea"/>
                        <a:cs typeface="+mn-cs"/>
                      </a:defRPr>
                    </a:pPr>
                    <a:r>
                      <a:rPr lang="en-US" dirty="0"/>
                      <a:t>76.22</a:t>
                    </a:r>
                  </a:p>
                </c:rich>
              </c:tx>
              <c:spPr>
                <a:noFill/>
                <a:ln>
                  <a:noFill/>
                </a:ln>
                <a:effectLst/>
              </c:spPr>
              <c:txPr>
                <a:bodyPr rot="0" spcFirstLastPara="1" vertOverflow="ellipsis" vert="horz" wrap="square" lIns="38100" tIns="19050" rIns="38100" bIns="19050" anchor="ctr" anchorCtr="1">
                  <a:noAutofit/>
                </a:bodyPr>
                <a:lstStyle/>
                <a:p>
                  <a:pPr>
                    <a:defRPr sz="24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23590516650678361"/>
                      <c:h val="0.16498388201847528"/>
                    </c:manualLayout>
                  </c15:layout>
                </c:ext>
                <c:ext xmlns:c16="http://schemas.microsoft.com/office/drawing/2014/chart" uri="{C3380CC4-5D6E-409C-BE32-E72D297353CC}">
                  <c16:uniqueId val="{00000003-6CC1-4D79-9CA2-E5BE451EF7A7}"/>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Other Sector</c:v>
                </c:pt>
                <c:pt idx="1">
                  <c:v>Oil &amp; Gas Industry</c:v>
                </c:pt>
              </c:strCache>
              <c:extLst/>
            </c:strRef>
          </c:cat>
          <c:val>
            <c:numRef>
              <c:f>Sheet1!$B$2:$B$5</c:f>
              <c:numCache>
                <c:formatCode>General</c:formatCode>
                <c:ptCount val="2"/>
                <c:pt idx="0">
                  <c:v>8.69</c:v>
                </c:pt>
                <c:pt idx="1">
                  <c:v>27.86</c:v>
                </c:pt>
              </c:numCache>
              <c:extLst/>
            </c:numRef>
          </c:val>
          <c:extLst>
            <c:ext xmlns:c16="http://schemas.microsoft.com/office/drawing/2014/chart" uri="{C3380CC4-5D6E-409C-BE32-E72D297353CC}">
              <c16:uniqueId val="{00000004-6CC1-4D79-9CA2-E5BE451EF7A7}"/>
            </c:ext>
          </c:extLst>
        </c:ser>
        <c:dLbls>
          <c:showLegendKey val="0"/>
          <c:showVal val="0"/>
          <c:showCatName val="0"/>
          <c:showSerName val="0"/>
          <c:showPercent val="0"/>
          <c:showBubbleSize val="0"/>
          <c:showLeaderLines val="1"/>
        </c:dLbls>
      </c:pie3DChart>
      <c:spPr>
        <a:noFill/>
        <a:ln>
          <a:noFill/>
        </a:ln>
        <a:effectLst/>
      </c:spPr>
    </c:plotArea>
    <c:legend>
      <c:legendPos val="r"/>
      <c:legendEntry>
        <c:idx val="0"/>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55913389063998908"/>
          <c:y val="2.9394315655180199E-2"/>
          <c:w val="0.43025749984623174"/>
          <c:h val="0.3709773954496891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Amount (N' Billion)</c:v>
                </c:pt>
              </c:strCache>
            </c:strRef>
          </c:tx>
          <c:spPr>
            <a:ln w="22225" cap="rnd">
              <a:solidFill>
                <a:srgbClr val="FF0000"/>
              </a:solidFill>
              <a:round/>
            </a:ln>
            <a:effectLst/>
          </c:spPr>
          <c:marker>
            <c:symbol val="diamond"/>
            <c:size val="6"/>
            <c:spPr>
              <a:solidFill>
                <a:schemeClr val="accent1"/>
              </a:solidFill>
              <a:ln w="9525">
                <a:solidFill>
                  <a:srgbClr val="FF0000"/>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xVal>
            <c:numRef>
              <c:f>Sheet1!$A$2:$A$17</c:f>
              <c:numCache>
                <c:formatCode>General</c:formatCode>
                <c:ptCount val="16"/>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numCache>
            </c:numRef>
          </c:xVal>
          <c:yVal>
            <c:numRef>
              <c:f>Sheet1!$B$2:$B$17</c:f>
              <c:numCache>
                <c:formatCode>General</c:formatCode>
                <c:ptCount val="16"/>
                <c:pt idx="0">
                  <c:v>219.72</c:v>
                </c:pt>
                <c:pt idx="1">
                  <c:v>236.64</c:v>
                </c:pt>
                <c:pt idx="2">
                  <c:v>360.18</c:v>
                </c:pt>
                <c:pt idx="3">
                  <c:v>198.11</c:v>
                </c:pt>
                <c:pt idx="4">
                  <c:v>416.45</c:v>
                </c:pt>
                <c:pt idx="5">
                  <c:v>1900</c:v>
                </c:pt>
                <c:pt idx="6">
                  <c:v>690</c:v>
                </c:pt>
                <c:pt idx="7">
                  <c:v>495</c:v>
                </c:pt>
                <c:pt idx="8">
                  <c:v>482</c:v>
                </c:pt>
                <c:pt idx="9">
                  <c:v>316.7</c:v>
                </c:pt>
                <c:pt idx="10">
                  <c:v>99</c:v>
                </c:pt>
                <c:pt idx="11">
                  <c:v>141.63</c:v>
                </c:pt>
                <c:pt idx="12">
                  <c:v>722.3</c:v>
                </c:pt>
                <c:pt idx="13">
                  <c:v>578.07000000000005</c:v>
                </c:pt>
                <c:pt idx="14">
                  <c:v>133.74</c:v>
                </c:pt>
                <c:pt idx="15">
                  <c:v>1159.18</c:v>
                </c:pt>
              </c:numCache>
            </c:numRef>
          </c:yVal>
          <c:smooth val="0"/>
          <c:extLst>
            <c:ext xmlns:c16="http://schemas.microsoft.com/office/drawing/2014/chart" uri="{C3380CC4-5D6E-409C-BE32-E72D297353CC}">
              <c16:uniqueId val="{00000000-9476-4B08-90AF-72A10D565CE3}"/>
            </c:ext>
          </c:extLst>
        </c:ser>
        <c:dLbls>
          <c:showLegendKey val="0"/>
          <c:showVal val="0"/>
          <c:showCatName val="0"/>
          <c:showSerName val="0"/>
          <c:showPercent val="0"/>
          <c:showBubbleSize val="0"/>
        </c:dLbls>
        <c:axId val="256428584"/>
        <c:axId val="256428976"/>
      </c:scatterChart>
      <c:valAx>
        <c:axId val="2564285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cap="all" spc="120" normalizeH="0" baseline="0">
                <a:solidFill>
                  <a:schemeClr val="tx1">
                    <a:lumMod val="65000"/>
                    <a:lumOff val="35000"/>
                  </a:schemeClr>
                </a:solidFill>
                <a:latin typeface="+mn-lt"/>
                <a:ea typeface="+mn-ea"/>
                <a:cs typeface="+mn-cs"/>
              </a:defRPr>
            </a:pPr>
            <a:endParaRPr lang="en-US"/>
          </a:p>
        </c:txPr>
        <c:crossAx val="256428976"/>
        <c:crosses val="autoZero"/>
        <c:crossBetween val="midCat"/>
      </c:valAx>
      <c:valAx>
        <c:axId val="256428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5642858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1">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20.png"/></Relationships>
</file>

<file path=ppt/diagrams/_rels/data3.xml.rels><?xml version="1.0" encoding="UTF-8" standalone="yes"?>
<Relationships xmlns="http://schemas.openxmlformats.org/package/2006/relationships"><Relationship Id="rId1" Type="http://schemas.openxmlformats.org/officeDocument/2006/relationships/image" Target="../media/image22.jpg"/></Relationships>
</file>

<file path=ppt/diagrams/_rels/data4.xml.rels><?xml version="1.0" encoding="UTF-8" standalone="yes"?>
<Relationships xmlns="http://schemas.openxmlformats.org/package/2006/relationships"><Relationship Id="rId1" Type="http://schemas.openxmlformats.org/officeDocument/2006/relationships/image" Target="../media/image24.jpeg"/></Relationships>
</file>

<file path=ppt/diagrams/_rels/data5.xml.rels><?xml version="1.0" encoding="UTF-8" standalone="yes"?>
<Relationships xmlns="http://schemas.openxmlformats.org/package/2006/relationships"><Relationship Id="rId1" Type="http://schemas.openxmlformats.org/officeDocument/2006/relationships/image" Target="../media/image27.png"/></Relationships>
</file>

<file path=ppt/diagrams/_rels/data6.xml.rels><?xml version="1.0" encoding="UTF-8" standalone="yes"?>
<Relationships xmlns="http://schemas.openxmlformats.org/package/2006/relationships"><Relationship Id="rId1" Type="http://schemas.openxmlformats.org/officeDocument/2006/relationships/image" Target="../media/image27.png"/></Relationships>
</file>

<file path=ppt/diagrams/_rels/drawing1.xml.rels><?xml version="1.0" encoding="UTF-8" standalone="yes"?>
<Relationships xmlns="http://schemas.openxmlformats.org/package/2006/relationships"><Relationship Id="rId1" Type="http://schemas.openxmlformats.org/officeDocument/2006/relationships/image" Target="../media/image20.png"/></Relationships>
</file>

<file path=ppt/diagrams/_rels/drawing3.xml.rels><?xml version="1.0" encoding="UTF-8" standalone="yes"?>
<Relationships xmlns="http://schemas.openxmlformats.org/package/2006/relationships"><Relationship Id="rId1" Type="http://schemas.openxmlformats.org/officeDocument/2006/relationships/image" Target="../media/image22.jpg"/></Relationships>
</file>

<file path=ppt/diagrams/_rels/drawing4.xml.rels><?xml version="1.0" encoding="UTF-8" standalone="yes"?>
<Relationships xmlns="http://schemas.openxmlformats.org/package/2006/relationships"><Relationship Id="rId1" Type="http://schemas.openxmlformats.org/officeDocument/2006/relationships/image" Target="../media/image24.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27.png"/></Relationships>
</file>

<file path=ppt/diagrams/_rels/drawing6.xml.rels><?xml version="1.0" encoding="UTF-8" standalone="yes"?>
<Relationships xmlns="http://schemas.openxmlformats.org/package/2006/relationships"><Relationship Id="rId1"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C82039-5423-4E54-8F08-39C100AF85E2}"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endParaRPr lang="en-GB"/>
        </a:p>
      </dgm:t>
    </dgm:pt>
    <dgm:pt modelId="{C44E53F4-26D5-4759-97BB-5A1A59AAA2A2}">
      <dgm:prSet phldrT="[Text]" phldr="1"/>
      <dgm:spPr/>
      <dgm:t>
        <a:bodyPr/>
        <a:lstStyle/>
        <a:p>
          <a:endParaRPr lang="en-GB" dirty="0"/>
        </a:p>
      </dgm:t>
    </dgm:pt>
    <dgm:pt modelId="{6734B726-8AC2-41F3-A8DE-C2B4B1C69C4E}" type="parTrans" cxnId="{D4D6C916-6FE9-4F36-A4C4-17D090952A34}">
      <dgm:prSet/>
      <dgm:spPr/>
      <dgm:t>
        <a:bodyPr/>
        <a:lstStyle/>
        <a:p>
          <a:endParaRPr lang="en-GB"/>
        </a:p>
      </dgm:t>
    </dgm:pt>
    <dgm:pt modelId="{7073DE31-2CC8-4623-B9B6-D5F882B64F55}" type="sibTrans" cxnId="{D4D6C916-6FE9-4F36-A4C4-17D090952A34}">
      <dgm:prSet/>
      <dgm:spPr/>
      <dgm:t>
        <a:bodyPr/>
        <a:lstStyle/>
        <a:p>
          <a:endParaRPr lang="en-GB"/>
        </a:p>
      </dgm:t>
    </dgm:pt>
    <dgm:pt modelId="{86CF3AF8-7817-4B97-8D5D-25C7BABF8C71}" type="pres">
      <dgm:prSet presAssocID="{52C82039-5423-4E54-8F08-39C100AF85E2}" presName="Name0" presStyleCnt="0">
        <dgm:presLayoutVars>
          <dgm:chMax/>
          <dgm:chPref/>
          <dgm:dir/>
          <dgm:animLvl val="lvl"/>
        </dgm:presLayoutVars>
      </dgm:prSet>
      <dgm:spPr/>
      <dgm:t>
        <a:bodyPr/>
        <a:lstStyle/>
        <a:p>
          <a:endParaRPr lang="en-US"/>
        </a:p>
      </dgm:t>
    </dgm:pt>
    <dgm:pt modelId="{04DD7D75-78DC-4CE3-8ABB-8A2A428C849C}" type="pres">
      <dgm:prSet presAssocID="{C44E53F4-26D5-4759-97BB-5A1A59AAA2A2}" presName="composite" presStyleCnt="0"/>
      <dgm:spPr/>
    </dgm:pt>
    <dgm:pt modelId="{8456DB83-1D69-4CCD-9FA8-0DB8240B0A44}" type="pres">
      <dgm:prSet presAssocID="{C44E53F4-26D5-4759-97BB-5A1A59AAA2A2}" presName="ParentAccentShape" presStyleLbl="trBgShp" presStyleIdx="0" presStyleCnt="1"/>
      <dgm:spPr/>
    </dgm:pt>
    <dgm:pt modelId="{266FA51C-B844-42E3-9020-A81B40DB657B}" type="pres">
      <dgm:prSet presAssocID="{C44E53F4-26D5-4759-97BB-5A1A59AAA2A2}" presName="ParentText" presStyleLbl="revTx" presStyleIdx="0" presStyleCnt="2">
        <dgm:presLayoutVars>
          <dgm:chMax val="1"/>
          <dgm:chPref val="1"/>
          <dgm:bulletEnabled val="1"/>
        </dgm:presLayoutVars>
      </dgm:prSet>
      <dgm:spPr/>
      <dgm:t>
        <a:bodyPr/>
        <a:lstStyle/>
        <a:p>
          <a:endParaRPr lang="en-US"/>
        </a:p>
      </dgm:t>
    </dgm:pt>
    <dgm:pt modelId="{CD600D63-E921-4A41-9754-8F40ACBD2C57}" type="pres">
      <dgm:prSet presAssocID="{C44E53F4-26D5-4759-97BB-5A1A59AAA2A2}" presName="ChildText" presStyleLbl="revTx" presStyleIdx="1" presStyleCnt="2">
        <dgm:presLayoutVars>
          <dgm:chMax val="0"/>
          <dgm:chPref val="0"/>
        </dgm:presLayoutVars>
      </dgm:prSet>
      <dgm:spPr/>
    </dgm:pt>
    <dgm:pt modelId="{FC0D47E9-74F1-4F4A-AF64-2AD5C160515F}" type="pres">
      <dgm:prSet presAssocID="{C44E53F4-26D5-4759-97BB-5A1A59AAA2A2}" presName="ChildAccentShape" presStyleLbl="trBgShp" presStyleIdx="0" presStyleCnt="1"/>
      <dgm:spPr/>
    </dgm:pt>
    <dgm:pt modelId="{26D7A634-B8A7-47A7-92BB-7EE98BEA4533}" type="pres">
      <dgm:prSet presAssocID="{C44E53F4-26D5-4759-97BB-5A1A59AAA2A2}" presName="Image" presStyleLbl="alignImgPlace1" presStyleIdx="0" presStyleCnt="1" custScaleX="219163" custScaleY="291969" custLinFactY="-100000" custLinFactNeighborX="-8101" custLinFactNeighborY="-103097"/>
      <dgm:spPr>
        <a:blipFill rotWithShape="1">
          <a:blip xmlns:r="http://schemas.openxmlformats.org/officeDocument/2006/relationships" r:embed="rId1"/>
          <a:stretch>
            <a:fillRect/>
          </a:stretch>
        </a:blipFill>
      </dgm:spPr>
    </dgm:pt>
  </dgm:ptLst>
  <dgm:cxnLst>
    <dgm:cxn modelId="{A7E0A411-AA1D-485D-AAAF-0B9FE411DA06}" type="presOf" srcId="{C44E53F4-26D5-4759-97BB-5A1A59AAA2A2}" destId="{266FA51C-B844-42E3-9020-A81B40DB657B}" srcOrd="0" destOrd="0" presId="urn:microsoft.com/office/officeart/2009/3/layout/SnapshotPictureList"/>
    <dgm:cxn modelId="{2125EAF6-32C0-4105-9DE6-6A3EAAAEA2B3}" type="presOf" srcId="{52C82039-5423-4E54-8F08-39C100AF85E2}" destId="{86CF3AF8-7817-4B97-8D5D-25C7BABF8C71}" srcOrd="0" destOrd="0" presId="urn:microsoft.com/office/officeart/2009/3/layout/SnapshotPictureList"/>
    <dgm:cxn modelId="{D4D6C916-6FE9-4F36-A4C4-17D090952A34}" srcId="{52C82039-5423-4E54-8F08-39C100AF85E2}" destId="{C44E53F4-26D5-4759-97BB-5A1A59AAA2A2}" srcOrd="0" destOrd="0" parTransId="{6734B726-8AC2-41F3-A8DE-C2B4B1C69C4E}" sibTransId="{7073DE31-2CC8-4623-B9B6-D5F882B64F55}"/>
    <dgm:cxn modelId="{E544B614-BC5E-43DF-A754-B4537F6FD002}" type="presParOf" srcId="{86CF3AF8-7817-4B97-8D5D-25C7BABF8C71}" destId="{04DD7D75-78DC-4CE3-8ABB-8A2A428C849C}" srcOrd="0" destOrd="0" presId="urn:microsoft.com/office/officeart/2009/3/layout/SnapshotPictureList"/>
    <dgm:cxn modelId="{ECEC345D-C752-44C2-8446-4D4EECB90DB4}" type="presParOf" srcId="{04DD7D75-78DC-4CE3-8ABB-8A2A428C849C}" destId="{8456DB83-1D69-4CCD-9FA8-0DB8240B0A44}" srcOrd="0" destOrd="0" presId="urn:microsoft.com/office/officeart/2009/3/layout/SnapshotPictureList"/>
    <dgm:cxn modelId="{AD674A77-3E1B-4E69-A075-4ACD6D638DFA}" type="presParOf" srcId="{04DD7D75-78DC-4CE3-8ABB-8A2A428C849C}" destId="{266FA51C-B844-42E3-9020-A81B40DB657B}" srcOrd="1" destOrd="0" presId="urn:microsoft.com/office/officeart/2009/3/layout/SnapshotPictureList"/>
    <dgm:cxn modelId="{AF59CE29-4FF2-4B6E-8384-321C538BFC80}" type="presParOf" srcId="{04DD7D75-78DC-4CE3-8ABB-8A2A428C849C}" destId="{CD600D63-E921-4A41-9754-8F40ACBD2C57}" srcOrd="2" destOrd="0" presId="urn:microsoft.com/office/officeart/2009/3/layout/SnapshotPictureList"/>
    <dgm:cxn modelId="{FBECAF69-E1A9-4AC4-9F2C-1AE9EE550DCB}" type="presParOf" srcId="{04DD7D75-78DC-4CE3-8ABB-8A2A428C849C}" destId="{FC0D47E9-74F1-4F4A-AF64-2AD5C160515F}" srcOrd="3" destOrd="0" presId="urn:microsoft.com/office/officeart/2009/3/layout/SnapshotPictureList"/>
    <dgm:cxn modelId="{BD8EA439-190A-4566-8919-8EC534E05066}" type="presParOf" srcId="{04DD7D75-78DC-4CE3-8ABB-8A2A428C849C}" destId="{26D7A634-B8A7-47A7-92BB-7EE98BEA4533}" srcOrd="4" destOrd="0" presId="urn:microsoft.com/office/officeart/2009/3/layout/Snapshot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D241B2-DAE8-468A-944E-A9CC1087B60C}"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GB"/>
        </a:p>
      </dgm:t>
    </dgm:pt>
    <dgm:pt modelId="{865BCD2D-E98C-4F8B-99B0-09C47194529F}">
      <dgm:prSet phldrT="[Text]"/>
      <dgm:spPr>
        <a:solidFill>
          <a:schemeClr val="accent6">
            <a:lumMod val="75000"/>
          </a:schemeClr>
        </a:solidFill>
      </dgm:spPr>
      <dgm:t>
        <a:bodyPr/>
        <a:lstStyle/>
        <a:p>
          <a:r>
            <a:rPr lang="en-GB" b="1" dirty="0" err="1">
              <a:latin typeface="Footlight MT Light" panose="0204060206030A020304" pitchFamily="18" charset="0"/>
            </a:rPr>
            <a:t>Damas</a:t>
          </a:r>
          <a:r>
            <a:rPr lang="en-GB" b="1" dirty="0">
              <a:latin typeface="Footlight MT Light" panose="0204060206030A020304" pitchFamily="18" charset="0"/>
            </a:rPr>
            <a:t> Petrochemicals &amp; Refinery</a:t>
          </a:r>
        </a:p>
      </dgm:t>
    </dgm:pt>
    <dgm:pt modelId="{6CA9214D-039C-402A-B4FA-617963C2C1B3}" type="parTrans" cxnId="{0529F745-C0DD-468A-B4AB-955692EEEA03}">
      <dgm:prSet/>
      <dgm:spPr/>
      <dgm:t>
        <a:bodyPr/>
        <a:lstStyle/>
        <a:p>
          <a:endParaRPr lang="en-GB"/>
        </a:p>
      </dgm:t>
    </dgm:pt>
    <dgm:pt modelId="{F0A5C7E7-7676-45BA-AEDF-5826C745D6C7}" type="sibTrans" cxnId="{0529F745-C0DD-468A-B4AB-955692EEEA03}">
      <dgm:prSet/>
      <dgm:spPr/>
      <dgm:t>
        <a:bodyPr/>
        <a:lstStyle/>
        <a:p>
          <a:endParaRPr lang="en-GB"/>
        </a:p>
      </dgm:t>
    </dgm:pt>
    <dgm:pt modelId="{9FDE323D-6A0D-40AC-8555-5404891ACCDC}">
      <dgm:prSet phldrT="[Text]"/>
      <dgm:spPr/>
      <dgm:t>
        <a:bodyPr/>
        <a:lstStyle/>
        <a:p>
          <a:r>
            <a:rPr lang="en-GB" b="1" dirty="0">
              <a:latin typeface="Footlight MT Light" panose="0204060206030A020304" pitchFamily="18" charset="0"/>
            </a:rPr>
            <a:t>Asset Type: OML 11O</a:t>
          </a:r>
        </a:p>
      </dgm:t>
    </dgm:pt>
    <dgm:pt modelId="{8BED6417-2B83-4265-B73B-8742766112F4}" type="parTrans" cxnId="{4DF884E3-F54C-482B-B879-C7DCB1A6D7B1}">
      <dgm:prSet/>
      <dgm:spPr/>
      <dgm:t>
        <a:bodyPr/>
        <a:lstStyle/>
        <a:p>
          <a:endParaRPr lang="en-GB"/>
        </a:p>
      </dgm:t>
    </dgm:pt>
    <dgm:pt modelId="{9AEF3642-5072-4BB8-B923-E574C111A7C4}" type="sibTrans" cxnId="{4DF884E3-F54C-482B-B879-C7DCB1A6D7B1}">
      <dgm:prSet/>
      <dgm:spPr/>
      <dgm:t>
        <a:bodyPr/>
        <a:lstStyle/>
        <a:p>
          <a:endParaRPr lang="en-GB"/>
        </a:p>
      </dgm:t>
    </dgm:pt>
    <dgm:pt modelId="{7A75E07D-D7C1-4559-A29C-55C9C53AE418}">
      <dgm:prSet phldrT="[Text]"/>
      <dgm:spPr>
        <a:solidFill>
          <a:schemeClr val="accent6">
            <a:lumMod val="75000"/>
          </a:schemeClr>
        </a:solidFill>
      </dgm:spPr>
      <dgm:t>
        <a:bodyPr/>
        <a:lstStyle/>
        <a:p>
          <a:r>
            <a:rPr lang="en-GB" b="1" dirty="0">
              <a:latin typeface="Footlight MT Light" panose="0204060206030A020304" pitchFamily="18" charset="0"/>
            </a:rPr>
            <a:t>Cadence Capital Limited &amp; General Hydrocarbons Limited</a:t>
          </a:r>
        </a:p>
      </dgm:t>
    </dgm:pt>
    <dgm:pt modelId="{26368F00-9C69-4F1F-B163-7B2DE993851F}" type="parTrans" cxnId="{EC56D906-99E3-4AAA-844A-82DA82C2542F}">
      <dgm:prSet/>
      <dgm:spPr/>
      <dgm:t>
        <a:bodyPr/>
        <a:lstStyle/>
        <a:p>
          <a:endParaRPr lang="en-GB"/>
        </a:p>
      </dgm:t>
    </dgm:pt>
    <dgm:pt modelId="{F67D3676-9A15-427A-8780-F0CB478B9905}" type="sibTrans" cxnId="{EC56D906-99E3-4AAA-844A-82DA82C2542F}">
      <dgm:prSet/>
      <dgm:spPr/>
      <dgm:t>
        <a:bodyPr/>
        <a:lstStyle/>
        <a:p>
          <a:endParaRPr lang="en-GB"/>
        </a:p>
      </dgm:t>
    </dgm:pt>
    <dgm:pt modelId="{0F667F0F-5BA6-4C58-A574-09E9C6CD8F51}">
      <dgm:prSet phldrT="[Text]"/>
      <dgm:spPr/>
      <dgm:t>
        <a:bodyPr/>
        <a:lstStyle/>
        <a:p>
          <a:r>
            <a:rPr lang="en-GB" b="1" dirty="0">
              <a:latin typeface="Footlight MT Light" panose="0204060206030A020304" pitchFamily="18" charset="0"/>
            </a:rPr>
            <a:t>Asset Type: OML 120 &amp; OML 121</a:t>
          </a:r>
        </a:p>
      </dgm:t>
    </dgm:pt>
    <dgm:pt modelId="{1E211A74-31C9-415A-9ADD-5A5F5C20E1D8}" type="parTrans" cxnId="{1F6B2E98-1916-4F9B-9FDF-232604976A74}">
      <dgm:prSet/>
      <dgm:spPr/>
      <dgm:t>
        <a:bodyPr/>
        <a:lstStyle/>
        <a:p>
          <a:endParaRPr lang="en-GB"/>
        </a:p>
      </dgm:t>
    </dgm:pt>
    <dgm:pt modelId="{2355C14F-5CF2-415A-B5B7-737265718E0B}" type="sibTrans" cxnId="{1F6B2E98-1916-4F9B-9FDF-232604976A74}">
      <dgm:prSet/>
      <dgm:spPr/>
      <dgm:t>
        <a:bodyPr/>
        <a:lstStyle/>
        <a:p>
          <a:endParaRPr lang="en-GB"/>
        </a:p>
      </dgm:t>
    </dgm:pt>
    <dgm:pt modelId="{4AD8795A-1EAF-40C4-9A20-AFEAF25E2ECD}">
      <dgm:prSet phldrT="[Text]"/>
      <dgm:spPr/>
      <dgm:t>
        <a:bodyPr/>
        <a:lstStyle/>
        <a:p>
          <a:r>
            <a:rPr lang="en-GB" b="1" dirty="0">
              <a:latin typeface="Footlight MT Light" panose="0204060206030A020304" pitchFamily="18" charset="0"/>
            </a:rPr>
            <a:t>Date: February 5, 2021</a:t>
          </a:r>
        </a:p>
      </dgm:t>
    </dgm:pt>
    <dgm:pt modelId="{8B4A670B-2974-4B53-AD5B-C717DF1D79ED}" type="parTrans" cxnId="{A8A46C04-7EA4-4804-91D4-DD3648D645C6}">
      <dgm:prSet/>
      <dgm:spPr/>
      <dgm:t>
        <a:bodyPr/>
        <a:lstStyle/>
        <a:p>
          <a:endParaRPr lang="en-GB"/>
        </a:p>
      </dgm:t>
    </dgm:pt>
    <dgm:pt modelId="{952DD7B7-C1D3-41D7-A040-52A91EB507EE}" type="sibTrans" cxnId="{A8A46C04-7EA4-4804-91D4-DD3648D645C6}">
      <dgm:prSet/>
      <dgm:spPr/>
      <dgm:t>
        <a:bodyPr/>
        <a:lstStyle/>
        <a:p>
          <a:endParaRPr lang="en-GB"/>
        </a:p>
      </dgm:t>
    </dgm:pt>
    <dgm:pt modelId="{26625D47-022B-4CE1-A4E3-7EBAE8E71BEC}">
      <dgm:prSet phldrT="[Text]"/>
      <dgm:spPr/>
      <dgm:t>
        <a:bodyPr/>
        <a:lstStyle/>
        <a:p>
          <a:r>
            <a:rPr lang="en-GB" b="1" dirty="0">
              <a:latin typeface="Footlight MT Light" panose="0204060206030A020304" pitchFamily="18" charset="0"/>
            </a:rPr>
            <a:t>Date: N/A</a:t>
          </a:r>
        </a:p>
      </dgm:t>
    </dgm:pt>
    <dgm:pt modelId="{FDC6483A-C884-42BC-9B07-83E1C16A0403}" type="parTrans" cxnId="{ACF6018B-F0D9-4A41-8C05-1ABC012BCE3B}">
      <dgm:prSet/>
      <dgm:spPr/>
      <dgm:t>
        <a:bodyPr/>
        <a:lstStyle/>
        <a:p>
          <a:endParaRPr lang="en-GB"/>
        </a:p>
      </dgm:t>
    </dgm:pt>
    <dgm:pt modelId="{42B3AD64-1FB7-4E29-9672-00B13A990CE6}" type="sibTrans" cxnId="{ACF6018B-F0D9-4A41-8C05-1ABC012BCE3B}">
      <dgm:prSet/>
      <dgm:spPr/>
      <dgm:t>
        <a:bodyPr/>
        <a:lstStyle/>
        <a:p>
          <a:endParaRPr lang="en-GB"/>
        </a:p>
      </dgm:t>
    </dgm:pt>
    <dgm:pt modelId="{5B46465F-A109-4BD4-A6C1-292AFBF89D69}" type="pres">
      <dgm:prSet presAssocID="{2FD241B2-DAE8-468A-944E-A9CC1087B60C}" presName="linear" presStyleCnt="0">
        <dgm:presLayoutVars>
          <dgm:animLvl val="lvl"/>
          <dgm:resizeHandles val="exact"/>
        </dgm:presLayoutVars>
      </dgm:prSet>
      <dgm:spPr/>
      <dgm:t>
        <a:bodyPr/>
        <a:lstStyle/>
        <a:p>
          <a:endParaRPr lang="en-US"/>
        </a:p>
      </dgm:t>
    </dgm:pt>
    <dgm:pt modelId="{72567061-AD3D-46A0-A968-3EB39B1BABBF}" type="pres">
      <dgm:prSet presAssocID="{865BCD2D-E98C-4F8B-99B0-09C47194529F}" presName="parentText" presStyleLbl="node1" presStyleIdx="0" presStyleCnt="2" custLinFactNeighborX="-50515" custLinFactNeighborY="365">
        <dgm:presLayoutVars>
          <dgm:chMax val="0"/>
          <dgm:bulletEnabled val="1"/>
        </dgm:presLayoutVars>
      </dgm:prSet>
      <dgm:spPr/>
      <dgm:t>
        <a:bodyPr/>
        <a:lstStyle/>
        <a:p>
          <a:endParaRPr lang="en-US"/>
        </a:p>
      </dgm:t>
    </dgm:pt>
    <dgm:pt modelId="{766BB7B8-C093-4A17-BF8C-2DC0A86DC31A}" type="pres">
      <dgm:prSet presAssocID="{865BCD2D-E98C-4F8B-99B0-09C47194529F}" presName="childText" presStyleLbl="revTx" presStyleIdx="0" presStyleCnt="2">
        <dgm:presLayoutVars>
          <dgm:bulletEnabled val="1"/>
        </dgm:presLayoutVars>
      </dgm:prSet>
      <dgm:spPr/>
      <dgm:t>
        <a:bodyPr/>
        <a:lstStyle/>
        <a:p>
          <a:endParaRPr lang="en-US"/>
        </a:p>
      </dgm:t>
    </dgm:pt>
    <dgm:pt modelId="{36B5BFE3-9C90-4A6C-86A5-C60F87B016D7}" type="pres">
      <dgm:prSet presAssocID="{7A75E07D-D7C1-4559-A29C-55C9C53AE418}" presName="parentText" presStyleLbl="node1" presStyleIdx="1" presStyleCnt="2">
        <dgm:presLayoutVars>
          <dgm:chMax val="0"/>
          <dgm:bulletEnabled val="1"/>
        </dgm:presLayoutVars>
      </dgm:prSet>
      <dgm:spPr/>
      <dgm:t>
        <a:bodyPr/>
        <a:lstStyle/>
        <a:p>
          <a:endParaRPr lang="en-US"/>
        </a:p>
      </dgm:t>
    </dgm:pt>
    <dgm:pt modelId="{186AEF47-4BE9-449C-8A06-0CC9260C1D9A}" type="pres">
      <dgm:prSet presAssocID="{7A75E07D-D7C1-4559-A29C-55C9C53AE418}" presName="childText" presStyleLbl="revTx" presStyleIdx="1" presStyleCnt="2">
        <dgm:presLayoutVars>
          <dgm:bulletEnabled val="1"/>
        </dgm:presLayoutVars>
      </dgm:prSet>
      <dgm:spPr/>
      <dgm:t>
        <a:bodyPr/>
        <a:lstStyle/>
        <a:p>
          <a:endParaRPr lang="en-US"/>
        </a:p>
      </dgm:t>
    </dgm:pt>
  </dgm:ptLst>
  <dgm:cxnLst>
    <dgm:cxn modelId="{ACF6018B-F0D9-4A41-8C05-1ABC012BCE3B}" srcId="{7A75E07D-D7C1-4559-A29C-55C9C53AE418}" destId="{26625D47-022B-4CE1-A4E3-7EBAE8E71BEC}" srcOrd="1" destOrd="0" parTransId="{FDC6483A-C884-42BC-9B07-83E1C16A0403}" sibTransId="{42B3AD64-1FB7-4E29-9672-00B13A990CE6}"/>
    <dgm:cxn modelId="{AD36A695-389A-40CB-BB6D-39379B92A7C2}" type="presOf" srcId="{865BCD2D-E98C-4F8B-99B0-09C47194529F}" destId="{72567061-AD3D-46A0-A968-3EB39B1BABBF}" srcOrd="0" destOrd="0" presId="urn:microsoft.com/office/officeart/2005/8/layout/vList2"/>
    <dgm:cxn modelId="{A45E1F68-FB63-4C34-9545-3938B33FDFF6}" type="presOf" srcId="{7A75E07D-D7C1-4559-A29C-55C9C53AE418}" destId="{36B5BFE3-9C90-4A6C-86A5-C60F87B016D7}" srcOrd="0" destOrd="0" presId="urn:microsoft.com/office/officeart/2005/8/layout/vList2"/>
    <dgm:cxn modelId="{DBB4472C-1F69-412F-9902-079419EC6773}" type="presOf" srcId="{26625D47-022B-4CE1-A4E3-7EBAE8E71BEC}" destId="{186AEF47-4BE9-449C-8A06-0CC9260C1D9A}" srcOrd="0" destOrd="1" presId="urn:microsoft.com/office/officeart/2005/8/layout/vList2"/>
    <dgm:cxn modelId="{FB5CA9D2-2C11-43E3-9945-3BBD10859B7F}" type="presOf" srcId="{2FD241B2-DAE8-468A-944E-A9CC1087B60C}" destId="{5B46465F-A109-4BD4-A6C1-292AFBF89D69}" srcOrd="0" destOrd="0" presId="urn:microsoft.com/office/officeart/2005/8/layout/vList2"/>
    <dgm:cxn modelId="{0529F745-C0DD-468A-B4AB-955692EEEA03}" srcId="{2FD241B2-DAE8-468A-944E-A9CC1087B60C}" destId="{865BCD2D-E98C-4F8B-99B0-09C47194529F}" srcOrd="0" destOrd="0" parTransId="{6CA9214D-039C-402A-B4FA-617963C2C1B3}" sibTransId="{F0A5C7E7-7676-45BA-AEDF-5826C745D6C7}"/>
    <dgm:cxn modelId="{EC56D906-99E3-4AAA-844A-82DA82C2542F}" srcId="{2FD241B2-DAE8-468A-944E-A9CC1087B60C}" destId="{7A75E07D-D7C1-4559-A29C-55C9C53AE418}" srcOrd="1" destOrd="0" parTransId="{26368F00-9C69-4F1F-B163-7B2DE993851F}" sibTransId="{F67D3676-9A15-427A-8780-F0CB478B9905}"/>
    <dgm:cxn modelId="{DED97963-D1DB-4FF5-B973-136010AE75C5}" type="presOf" srcId="{4AD8795A-1EAF-40C4-9A20-AFEAF25E2ECD}" destId="{766BB7B8-C093-4A17-BF8C-2DC0A86DC31A}" srcOrd="0" destOrd="1" presId="urn:microsoft.com/office/officeart/2005/8/layout/vList2"/>
    <dgm:cxn modelId="{A8A46C04-7EA4-4804-91D4-DD3648D645C6}" srcId="{865BCD2D-E98C-4F8B-99B0-09C47194529F}" destId="{4AD8795A-1EAF-40C4-9A20-AFEAF25E2ECD}" srcOrd="1" destOrd="0" parTransId="{8B4A670B-2974-4B53-AD5B-C717DF1D79ED}" sibTransId="{952DD7B7-C1D3-41D7-A040-52A91EB507EE}"/>
    <dgm:cxn modelId="{47D2DE78-8AF9-470D-8A16-AAC6517C3B22}" type="presOf" srcId="{0F667F0F-5BA6-4C58-A574-09E9C6CD8F51}" destId="{186AEF47-4BE9-449C-8A06-0CC9260C1D9A}" srcOrd="0" destOrd="0" presId="urn:microsoft.com/office/officeart/2005/8/layout/vList2"/>
    <dgm:cxn modelId="{6F7A6323-0C0C-475C-8F47-6E3B068466BD}" type="presOf" srcId="{9FDE323D-6A0D-40AC-8555-5404891ACCDC}" destId="{766BB7B8-C093-4A17-BF8C-2DC0A86DC31A}" srcOrd="0" destOrd="0" presId="urn:microsoft.com/office/officeart/2005/8/layout/vList2"/>
    <dgm:cxn modelId="{1F6B2E98-1916-4F9B-9FDF-232604976A74}" srcId="{7A75E07D-D7C1-4559-A29C-55C9C53AE418}" destId="{0F667F0F-5BA6-4C58-A574-09E9C6CD8F51}" srcOrd="0" destOrd="0" parTransId="{1E211A74-31C9-415A-9ADD-5A5F5C20E1D8}" sibTransId="{2355C14F-5CF2-415A-B5B7-737265718E0B}"/>
    <dgm:cxn modelId="{4DF884E3-F54C-482B-B879-C7DCB1A6D7B1}" srcId="{865BCD2D-E98C-4F8B-99B0-09C47194529F}" destId="{9FDE323D-6A0D-40AC-8555-5404891ACCDC}" srcOrd="0" destOrd="0" parTransId="{8BED6417-2B83-4265-B73B-8742766112F4}" sibTransId="{9AEF3642-5072-4BB8-B923-E574C111A7C4}"/>
    <dgm:cxn modelId="{564228E3-A4A9-473E-AC1C-E15ADD2F9EF5}" type="presParOf" srcId="{5B46465F-A109-4BD4-A6C1-292AFBF89D69}" destId="{72567061-AD3D-46A0-A968-3EB39B1BABBF}" srcOrd="0" destOrd="0" presId="urn:microsoft.com/office/officeart/2005/8/layout/vList2"/>
    <dgm:cxn modelId="{5BD3A937-83C9-41EA-B4E5-284459F1CC0F}" type="presParOf" srcId="{5B46465F-A109-4BD4-A6C1-292AFBF89D69}" destId="{766BB7B8-C093-4A17-BF8C-2DC0A86DC31A}" srcOrd="1" destOrd="0" presId="urn:microsoft.com/office/officeart/2005/8/layout/vList2"/>
    <dgm:cxn modelId="{7018F20C-2EAE-4B4C-B2EC-D0E16A134547}" type="presParOf" srcId="{5B46465F-A109-4BD4-A6C1-292AFBF89D69}" destId="{36B5BFE3-9C90-4A6C-86A5-C60F87B016D7}" srcOrd="2" destOrd="0" presId="urn:microsoft.com/office/officeart/2005/8/layout/vList2"/>
    <dgm:cxn modelId="{4BC24E55-C20A-4FC2-A591-B73B60050D07}" type="presParOf" srcId="{5B46465F-A109-4BD4-A6C1-292AFBF89D69}" destId="{186AEF47-4BE9-449C-8A06-0CC9260C1D9A}" srcOrd="3"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2F7523CA-6D38-4974-B55C-C421FDE2402A}"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endParaRPr lang="en-GB"/>
        </a:p>
      </dgm:t>
    </dgm:pt>
    <dgm:pt modelId="{906DBF38-1658-4976-91DD-4F5A1838FF3C}">
      <dgm:prSet phldrT="[Text]" phldr="1"/>
      <dgm:spPr/>
      <dgm:t>
        <a:bodyPr/>
        <a:lstStyle/>
        <a:p>
          <a:endParaRPr lang="en-GB" dirty="0"/>
        </a:p>
      </dgm:t>
    </dgm:pt>
    <dgm:pt modelId="{622BAB06-FC8D-496C-B69D-1A784E1BD364}" type="parTrans" cxnId="{B5D98AA4-EF19-4557-90AF-EACA28F7FB26}">
      <dgm:prSet/>
      <dgm:spPr/>
      <dgm:t>
        <a:bodyPr/>
        <a:lstStyle/>
        <a:p>
          <a:endParaRPr lang="en-GB"/>
        </a:p>
      </dgm:t>
    </dgm:pt>
    <dgm:pt modelId="{7AEA7DFD-668C-40BA-9BE2-E8DD68496EE0}" type="sibTrans" cxnId="{B5D98AA4-EF19-4557-90AF-EACA28F7FB26}">
      <dgm:prSet/>
      <dgm:spPr/>
      <dgm:t>
        <a:bodyPr/>
        <a:lstStyle/>
        <a:p>
          <a:endParaRPr lang="en-GB"/>
        </a:p>
      </dgm:t>
    </dgm:pt>
    <dgm:pt modelId="{2910C9C8-1DB4-48AB-808B-F3FF18E71F79}">
      <dgm:prSet phldrT="[Text]" phldr="1"/>
      <dgm:spPr/>
      <dgm:t>
        <a:bodyPr/>
        <a:lstStyle/>
        <a:p>
          <a:endParaRPr lang="en-GB" dirty="0"/>
        </a:p>
      </dgm:t>
    </dgm:pt>
    <dgm:pt modelId="{2E68E685-37A4-4C67-A516-C1EFE51C0B69}" type="parTrans" cxnId="{1844022A-A6F4-456C-AAAD-E49D77EDB77F}">
      <dgm:prSet/>
      <dgm:spPr/>
      <dgm:t>
        <a:bodyPr/>
        <a:lstStyle/>
        <a:p>
          <a:endParaRPr lang="en-GB"/>
        </a:p>
      </dgm:t>
    </dgm:pt>
    <dgm:pt modelId="{DD4FA44D-03E2-47C0-BCF4-E46F673E393D}" type="sibTrans" cxnId="{1844022A-A6F4-456C-AAAD-E49D77EDB77F}">
      <dgm:prSet/>
      <dgm:spPr/>
      <dgm:t>
        <a:bodyPr/>
        <a:lstStyle/>
        <a:p>
          <a:endParaRPr lang="en-GB"/>
        </a:p>
      </dgm:t>
    </dgm:pt>
    <dgm:pt modelId="{16FB8E1B-8ECE-497A-9A81-7B7F7F83AD90}" type="pres">
      <dgm:prSet presAssocID="{2F7523CA-6D38-4974-B55C-C421FDE2402A}" presName="Name0" presStyleCnt="0">
        <dgm:presLayoutVars>
          <dgm:chMax/>
          <dgm:chPref/>
          <dgm:dir/>
          <dgm:animLvl val="lvl"/>
        </dgm:presLayoutVars>
      </dgm:prSet>
      <dgm:spPr/>
      <dgm:t>
        <a:bodyPr/>
        <a:lstStyle/>
        <a:p>
          <a:endParaRPr lang="en-US"/>
        </a:p>
      </dgm:t>
    </dgm:pt>
    <dgm:pt modelId="{6CECD93C-8C0E-47E3-A31A-9D43B5C69587}" type="pres">
      <dgm:prSet presAssocID="{906DBF38-1658-4976-91DD-4F5A1838FF3C}" presName="composite" presStyleCnt="0"/>
      <dgm:spPr/>
    </dgm:pt>
    <dgm:pt modelId="{F5E7EB24-F03E-4B46-9243-914B0CE42D04}" type="pres">
      <dgm:prSet presAssocID="{906DBF38-1658-4976-91DD-4F5A1838FF3C}" presName="ParentAccentShape" presStyleLbl="trBgShp" presStyleIdx="0" presStyleCnt="2"/>
      <dgm:spPr/>
    </dgm:pt>
    <dgm:pt modelId="{A00E20E1-C21D-441A-8EC0-67142A4E8339}" type="pres">
      <dgm:prSet presAssocID="{906DBF38-1658-4976-91DD-4F5A1838FF3C}" presName="ParentText" presStyleLbl="revTx" presStyleIdx="0" presStyleCnt="2">
        <dgm:presLayoutVars>
          <dgm:chMax val="1"/>
          <dgm:chPref val="1"/>
          <dgm:bulletEnabled val="1"/>
        </dgm:presLayoutVars>
      </dgm:prSet>
      <dgm:spPr/>
      <dgm:t>
        <a:bodyPr/>
        <a:lstStyle/>
        <a:p>
          <a:endParaRPr lang="en-US"/>
        </a:p>
      </dgm:t>
    </dgm:pt>
    <dgm:pt modelId="{A3A1E9E2-FFD6-42EB-A7FD-68EF326F4F17}" type="pres">
      <dgm:prSet presAssocID="{906DBF38-1658-4976-91DD-4F5A1838FF3C}" presName="ChildText" presStyleLbl="revTx" presStyleIdx="1" presStyleCnt="2">
        <dgm:presLayoutVars>
          <dgm:chMax val="0"/>
          <dgm:chPref val="0"/>
        </dgm:presLayoutVars>
      </dgm:prSet>
      <dgm:spPr/>
      <dgm:t>
        <a:bodyPr/>
        <a:lstStyle/>
        <a:p>
          <a:endParaRPr lang="en-US"/>
        </a:p>
      </dgm:t>
    </dgm:pt>
    <dgm:pt modelId="{6B60CC3E-ABB2-4C1D-84B7-ED9AD337F44C}" type="pres">
      <dgm:prSet presAssocID="{906DBF38-1658-4976-91DD-4F5A1838FF3C}" presName="ChildAccentShape" presStyleLbl="trBgShp" presStyleIdx="1" presStyleCnt="2"/>
      <dgm:spPr/>
    </dgm:pt>
    <dgm:pt modelId="{98AE7CD4-0237-4E03-A064-90E117C1C1DB}" type="pres">
      <dgm:prSet presAssocID="{906DBF38-1658-4976-91DD-4F5A1838FF3C}" presName="Image" presStyleLbl="alignImgPlace1" presStyleIdx="0" presStyleCnt="1" custScaleX="230312" custScaleY="465283" custLinFactNeighborX="32806" custLinFactNeighborY="-9878"/>
      <dgm:spPr>
        <a:blipFill>
          <a:blip xmlns:r="http://schemas.openxmlformats.org/officeDocument/2006/relationships" r:embed="rId1">
            <a:extLst>
              <a:ext uri="{28A0092B-C50C-407E-A947-70E740481C1C}">
                <a14:useLocalDpi xmlns:a14="http://schemas.microsoft.com/office/drawing/2010/main" val="0"/>
              </a:ext>
            </a:extLst>
          </a:blip>
          <a:srcRect/>
          <a:stretch>
            <a:fillRect l="-46000" r="-46000"/>
          </a:stretch>
        </a:blipFill>
      </dgm:spPr>
    </dgm:pt>
  </dgm:ptLst>
  <dgm:cxnLst>
    <dgm:cxn modelId="{0F2AC718-A9E8-4E61-9EEB-E8CCC5E81FC2}" type="presOf" srcId="{906DBF38-1658-4976-91DD-4F5A1838FF3C}" destId="{A00E20E1-C21D-441A-8EC0-67142A4E8339}" srcOrd="0" destOrd="0" presId="urn:microsoft.com/office/officeart/2009/3/layout/SnapshotPictureList"/>
    <dgm:cxn modelId="{F6B61B5F-061D-4887-91D0-33DA2F1860F4}" type="presOf" srcId="{2F7523CA-6D38-4974-B55C-C421FDE2402A}" destId="{16FB8E1B-8ECE-497A-9A81-7B7F7F83AD90}" srcOrd="0" destOrd="0" presId="urn:microsoft.com/office/officeart/2009/3/layout/SnapshotPictureList"/>
    <dgm:cxn modelId="{1844022A-A6F4-456C-AAAD-E49D77EDB77F}" srcId="{906DBF38-1658-4976-91DD-4F5A1838FF3C}" destId="{2910C9C8-1DB4-48AB-808B-F3FF18E71F79}" srcOrd="0" destOrd="0" parTransId="{2E68E685-37A4-4C67-A516-C1EFE51C0B69}" sibTransId="{DD4FA44D-03E2-47C0-BCF4-E46F673E393D}"/>
    <dgm:cxn modelId="{C17419C4-73D1-4ACD-9B86-C5303BCCB334}" type="presOf" srcId="{2910C9C8-1DB4-48AB-808B-F3FF18E71F79}" destId="{A3A1E9E2-FFD6-42EB-A7FD-68EF326F4F17}" srcOrd="0" destOrd="0" presId="urn:microsoft.com/office/officeart/2009/3/layout/SnapshotPictureList"/>
    <dgm:cxn modelId="{B5D98AA4-EF19-4557-90AF-EACA28F7FB26}" srcId="{2F7523CA-6D38-4974-B55C-C421FDE2402A}" destId="{906DBF38-1658-4976-91DD-4F5A1838FF3C}" srcOrd="0" destOrd="0" parTransId="{622BAB06-FC8D-496C-B69D-1A784E1BD364}" sibTransId="{7AEA7DFD-668C-40BA-9BE2-E8DD68496EE0}"/>
    <dgm:cxn modelId="{6C8D85A6-7052-497F-A7CC-BB16A1EB0B0C}" type="presParOf" srcId="{16FB8E1B-8ECE-497A-9A81-7B7F7F83AD90}" destId="{6CECD93C-8C0E-47E3-A31A-9D43B5C69587}" srcOrd="0" destOrd="0" presId="urn:microsoft.com/office/officeart/2009/3/layout/SnapshotPictureList"/>
    <dgm:cxn modelId="{79A09754-695A-4743-B68C-261597B1576C}" type="presParOf" srcId="{6CECD93C-8C0E-47E3-A31A-9D43B5C69587}" destId="{F5E7EB24-F03E-4B46-9243-914B0CE42D04}" srcOrd="0" destOrd="0" presId="urn:microsoft.com/office/officeart/2009/3/layout/SnapshotPictureList"/>
    <dgm:cxn modelId="{833FDD94-BB28-4A20-9A3C-FA894EE31B75}" type="presParOf" srcId="{6CECD93C-8C0E-47E3-A31A-9D43B5C69587}" destId="{A00E20E1-C21D-441A-8EC0-67142A4E8339}" srcOrd="1" destOrd="0" presId="urn:microsoft.com/office/officeart/2009/3/layout/SnapshotPictureList"/>
    <dgm:cxn modelId="{31D4B6A7-C59E-415C-B4B4-85CDB738EBF7}" type="presParOf" srcId="{6CECD93C-8C0E-47E3-A31A-9D43B5C69587}" destId="{A3A1E9E2-FFD6-42EB-A7FD-68EF326F4F17}" srcOrd="2" destOrd="0" presId="urn:microsoft.com/office/officeart/2009/3/layout/SnapshotPictureList"/>
    <dgm:cxn modelId="{903A5295-7844-4C1A-A498-6980D0A60348}" type="presParOf" srcId="{6CECD93C-8C0E-47E3-A31A-9D43B5C69587}" destId="{6B60CC3E-ABB2-4C1D-84B7-ED9AD337F44C}" srcOrd="3" destOrd="0" presId="urn:microsoft.com/office/officeart/2009/3/layout/SnapshotPictureList"/>
    <dgm:cxn modelId="{8F457114-6772-481B-93CB-824251E43ED1}" type="presParOf" srcId="{6CECD93C-8C0E-47E3-A31A-9D43B5C69587}" destId="{98AE7CD4-0237-4E03-A064-90E117C1C1DB}" srcOrd="4" destOrd="0" presId="urn:microsoft.com/office/officeart/2009/3/layout/SnapshotPictur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7523CA-6D38-4974-B55C-C421FDE2402A}"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endParaRPr lang="en-GB"/>
        </a:p>
      </dgm:t>
    </dgm:pt>
    <dgm:pt modelId="{906DBF38-1658-4976-91DD-4F5A1838FF3C}">
      <dgm:prSet phldrT="[Text]" phldr="1"/>
      <dgm:spPr/>
      <dgm:t>
        <a:bodyPr/>
        <a:lstStyle/>
        <a:p>
          <a:endParaRPr lang="en-GB" dirty="0"/>
        </a:p>
      </dgm:t>
    </dgm:pt>
    <dgm:pt modelId="{622BAB06-FC8D-496C-B69D-1A784E1BD364}" type="parTrans" cxnId="{B5D98AA4-EF19-4557-90AF-EACA28F7FB26}">
      <dgm:prSet/>
      <dgm:spPr/>
      <dgm:t>
        <a:bodyPr/>
        <a:lstStyle/>
        <a:p>
          <a:endParaRPr lang="en-GB"/>
        </a:p>
      </dgm:t>
    </dgm:pt>
    <dgm:pt modelId="{7AEA7DFD-668C-40BA-9BE2-E8DD68496EE0}" type="sibTrans" cxnId="{B5D98AA4-EF19-4557-90AF-EACA28F7FB26}">
      <dgm:prSet/>
      <dgm:spPr/>
      <dgm:t>
        <a:bodyPr/>
        <a:lstStyle/>
        <a:p>
          <a:endParaRPr lang="en-GB"/>
        </a:p>
      </dgm:t>
    </dgm:pt>
    <dgm:pt modelId="{2910C9C8-1DB4-48AB-808B-F3FF18E71F79}">
      <dgm:prSet phldrT="[Text]" phldr="1"/>
      <dgm:spPr/>
      <dgm:t>
        <a:bodyPr/>
        <a:lstStyle/>
        <a:p>
          <a:endParaRPr lang="en-GB" dirty="0"/>
        </a:p>
      </dgm:t>
    </dgm:pt>
    <dgm:pt modelId="{2E68E685-37A4-4C67-A516-C1EFE51C0B69}" type="parTrans" cxnId="{1844022A-A6F4-456C-AAAD-E49D77EDB77F}">
      <dgm:prSet/>
      <dgm:spPr/>
      <dgm:t>
        <a:bodyPr/>
        <a:lstStyle/>
        <a:p>
          <a:endParaRPr lang="en-GB"/>
        </a:p>
      </dgm:t>
    </dgm:pt>
    <dgm:pt modelId="{DD4FA44D-03E2-47C0-BCF4-E46F673E393D}" type="sibTrans" cxnId="{1844022A-A6F4-456C-AAAD-E49D77EDB77F}">
      <dgm:prSet/>
      <dgm:spPr/>
      <dgm:t>
        <a:bodyPr/>
        <a:lstStyle/>
        <a:p>
          <a:endParaRPr lang="en-GB"/>
        </a:p>
      </dgm:t>
    </dgm:pt>
    <dgm:pt modelId="{16FB8E1B-8ECE-497A-9A81-7B7F7F83AD90}" type="pres">
      <dgm:prSet presAssocID="{2F7523CA-6D38-4974-B55C-C421FDE2402A}" presName="Name0" presStyleCnt="0">
        <dgm:presLayoutVars>
          <dgm:chMax/>
          <dgm:chPref/>
          <dgm:dir/>
          <dgm:animLvl val="lvl"/>
        </dgm:presLayoutVars>
      </dgm:prSet>
      <dgm:spPr/>
      <dgm:t>
        <a:bodyPr/>
        <a:lstStyle/>
        <a:p>
          <a:endParaRPr lang="en-US"/>
        </a:p>
      </dgm:t>
    </dgm:pt>
    <dgm:pt modelId="{6CECD93C-8C0E-47E3-A31A-9D43B5C69587}" type="pres">
      <dgm:prSet presAssocID="{906DBF38-1658-4976-91DD-4F5A1838FF3C}" presName="composite" presStyleCnt="0"/>
      <dgm:spPr/>
    </dgm:pt>
    <dgm:pt modelId="{F5E7EB24-F03E-4B46-9243-914B0CE42D04}" type="pres">
      <dgm:prSet presAssocID="{906DBF38-1658-4976-91DD-4F5A1838FF3C}" presName="ParentAccentShape" presStyleLbl="trBgShp" presStyleIdx="0" presStyleCnt="2"/>
      <dgm:spPr/>
    </dgm:pt>
    <dgm:pt modelId="{A00E20E1-C21D-441A-8EC0-67142A4E8339}" type="pres">
      <dgm:prSet presAssocID="{906DBF38-1658-4976-91DD-4F5A1838FF3C}" presName="ParentText" presStyleLbl="revTx" presStyleIdx="0" presStyleCnt="2">
        <dgm:presLayoutVars>
          <dgm:chMax val="1"/>
          <dgm:chPref val="1"/>
          <dgm:bulletEnabled val="1"/>
        </dgm:presLayoutVars>
      </dgm:prSet>
      <dgm:spPr/>
      <dgm:t>
        <a:bodyPr/>
        <a:lstStyle/>
        <a:p>
          <a:endParaRPr lang="en-US"/>
        </a:p>
      </dgm:t>
    </dgm:pt>
    <dgm:pt modelId="{A3A1E9E2-FFD6-42EB-A7FD-68EF326F4F17}" type="pres">
      <dgm:prSet presAssocID="{906DBF38-1658-4976-91DD-4F5A1838FF3C}" presName="ChildText" presStyleLbl="revTx" presStyleIdx="1" presStyleCnt="2">
        <dgm:presLayoutVars>
          <dgm:chMax val="0"/>
          <dgm:chPref val="0"/>
        </dgm:presLayoutVars>
      </dgm:prSet>
      <dgm:spPr/>
      <dgm:t>
        <a:bodyPr/>
        <a:lstStyle/>
        <a:p>
          <a:endParaRPr lang="en-US"/>
        </a:p>
      </dgm:t>
    </dgm:pt>
    <dgm:pt modelId="{6B60CC3E-ABB2-4C1D-84B7-ED9AD337F44C}" type="pres">
      <dgm:prSet presAssocID="{906DBF38-1658-4976-91DD-4F5A1838FF3C}" presName="ChildAccentShape" presStyleLbl="trBgShp" presStyleIdx="1" presStyleCnt="2"/>
      <dgm:spPr/>
    </dgm:pt>
    <dgm:pt modelId="{98AE7CD4-0237-4E03-A064-90E117C1C1DB}" type="pres">
      <dgm:prSet presAssocID="{906DBF38-1658-4976-91DD-4F5A1838FF3C}" presName="Image" presStyleLbl="alignImgPlace1" presStyleIdx="0" presStyleCnt="1" custScaleX="230312" custScaleY="465283" custLinFactNeighborX="11993" custLinFactNeighborY="-15766"/>
      <dgm:spPr>
        <a:blipFill rotWithShape="1">
          <a:blip xmlns:r="http://schemas.openxmlformats.org/officeDocument/2006/relationships" r:embed="rId1"/>
          <a:stretch>
            <a:fillRect/>
          </a:stretch>
        </a:blipFill>
      </dgm:spPr>
    </dgm:pt>
  </dgm:ptLst>
  <dgm:cxnLst>
    <dgm:cxn modelId="{1844022A-A6F4-456C-AAAD-E49D77EDB77F}" srcId="{906DBF38-1658-4976-91DD-4F5A1838FF3C}" destId="{2910C9C8-1DB4-48AB-808B-F3FF18E71F79}" srcOrd="0" destOrd="0" parTransId="{2E68E685-37A4-4C67-A516-C1EFE51C0B69}" sibTransId="{DD4FA44D-03E2-47C0-BCF4-E46F673E393D}"/>
    <dgm:cxn modelId="{B5D98AA4-EF19-4557-90AF-EACA28F7FB26}" srcId="{2F7523CA-6D38-4974-B55C-C421FDE2402A}" destId="{906DBF38-1658-4976-91DD-4F5A1838FF3C}" srcOrd="0" destOrd="0" parTransId="{622BAB06-FC8D-496C-B69D-1A784E1BD364}" sibTransId="{7AEA7DFD-668C-40BA-9BE2-E8DD68496EE0}"/>
    <dgm:cxn modelId="{3FFB18DE-96E0-467B-839B-96B46F65822B}" type="presOf" srcId="{906DBF38-1658-4976-91DD-4F5A1838FF3C}" destId="{A00E20E1-C21D-441A-8EC0-67142A4E8339}" srcOrd="0" destOrd="0" presId="urn:microsoft.com/office/officeart/2009/3/layout/SnapshotPictureList"/>
    <dgm:cxn modelId="{0E6541AB-D5F4-4E37-A2AD-47DD8DC18A86}" type="presOf" srcId="{2910C9C8-1DB4-48AB-808B-F3FF18E71F79}" destId="{A3A1E9E2-FFD6-42EB-A7FD-68EF326F4F17}" srcOrd="0" destOrd="0" presId="urn:microsoft.com/office/officeart/2009/3/layout/SnapshotPictureList"/>
    <dgm:cxn modelId="{FA6024D2-5E20-43D8-BB58-D0F36ACD4E8A}" type="presOf" srcId="{2F7523CA-6D38-4974-B55C-C421FDE2402A}" destId="{16FB8E1B-8ECE-497A-9A81-7B7F7F83AD90}" srcOrd="0" destOrd="0" presId="urn:microsoft.com/office/officeart/2009/3/layout/SnapshotPictureList"/>
    <dgm:cxn modelId="{FFF18B6F-0440-4499-A0A7-8FFF6C46EFC4}" type="presParOf" srcId="{16FB8E1B-8ECE-497A-9A81-7B7F7F83AD90}" destId="{6CECD93C-8C0E-47E3-A31A-9D43B5C69587}" srcOrd="0" destOrd="0" presId="urn:microsoft.com/office/officeart/2009/3/layout/SnapshotPictureList"/>
    <dgm:cxn modelId="{FAFD5326-3A0E-4CDC-B0B7-C8579C24FC58}" type="presParOf" srcId="{6CECD93C-8C0E-47E3-A31A-9D43B5C69587}" destId="{F5E7EB24-F03E-4B46-9243-914B0CE42D04}" srcOrd="0" destOrd="0" presId="urn:microsoft.com/office/officeart/2009/3/layout/SnapshotPictureList"/>
    <dgm:cxn modelId="{D2D7EB1D-0ADE-47E3-8630-666EECEF0838}" type="presParOf" srcId="{6CECD93C-8C0E-47E3-A31A-9D43B5C69587}" destId="{A00E20E1-C21D-441A-8EC0-67142A4E8339}" srcOrd="1" destOrd="0" presId="urn:microsoft.com/office/officeart/2009/3/layout/SnapshotPictureList"/>
    <dgm:cxn modelId="{DF0216B6-0D5C-4963-AC1D-4A1318C2F5B9}" type="presParOf" srcId="{6CECD93C-8C0E-47E3-A31A-9D43B5C69587}" destId="{A3A1E9E2-FFD6-42EB-A7FD-68EF326F4F17}" srcOrd="2" destOrd="0" presId="urn:microsoft.com/office/officeart/2009/3/layout/SnapshotPictureList"/>
    <dgm:cxn modelId="{037B9855-2380-48FC-998A-7A90ACEBDEBD}" type="presParOf" srcId="{6CECD93C-8C0E-47E3-A31A-9D43B5C69587}" destId="{6B60CC3E-ABB2-4C1D-84B7-ED9AD337F44C}" srcOrd="3" destOrd="0" presId="urn:microsoft.com/office/officeart/2009/3/layout/SnapshotPictureList"/>
    <dgm:cxn modelId="{0773CECF-DF85-4D48-A9DF-E7F973AD6585}" type="presParOf" srcId="{6CECD93C-8C0E-47E3-A31A-9D43B5C69587}" destId="{98AE7CD4-0237-4E03-A064-90E117C1C1DB}" srcOrd="4" destOrd="0" presId="urn:microsoft.com/office/officeart/2009/3/layout/Snapshot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2C82039-5423-4E54-8F08-39C100AF85E2}" type="doc">
      <dgm:prSet loTypeId="urn:microsoft.com/office/officeart/2005/8/layout/vList3" loCatId="picture" qsTypeId="urn:microsoft.com/office/officeart/2005/8/quickstyle/simple1" qsCatId="simple" csTypeId="urn:microsoft.com/office/officeart/2005/8/colors/colorful4" csCatId="colorful" phldr="1"/>
      <dgm:spPr/>
      <dgm:t>
        <a:bodyPr/>
        <a:lstStyle/>
        <a:p>
          <a:endParaRPr lang="en-GB"/>
        </a:p>
      </dgm:t>
    </dgm:pt>
    <dgm:pt modelId="{C44E53F4-26D5-4759-97BB-5A1A59AAA2A2}">
      <dgm:prSet phldrT="[Text]" custT="1"/>
      <dgm:spPr>
        <a:solidFill>
          <a:srgbClr val="C00000"/>
        </a:solidFill>
      </dgm:spPr>
      <dgm:t>
        <a:bodyPr/>
        <a:lstStyle/>
        <a:p>
          <a:r>
            <a:rPr lang="en-US" sz="2400" b="1" dirty="0">
              <a:solidFill>
                <a:schemeClr val="bg1"/>
              </a:solidFill>
              <a:latin typeface="Footlight MT Light" panose="0204060206030A020304" pitchFamily="18" charset="0"/>
              <a:cs typeface="Arial" panose="020B0604020202020204" pitchFamily="34" charset="0"/>
            </a:rPr>
            <a:t>Government participated in 12 JV operations</a:t>
          </a:r>
          <a:endParaRPr lang="en-GB" sz="2400" dirty="0">
            <a:solidFill>
              <a:schemeClr val="accent6">
                <a:lumMod val="50000"/>
              </a:schemeClr>
            </a:solidFill>
          </a:endParaRPr>
        </a:p>
      </dgm:t>
    </dgm:pt>
    <dgm:pt modelId="{6734B726-8AC2-41F3-A8DE-C2B4B1C69C4E}" type="parTrans" cxnId="{D4D6C916-6FE9-4F36-A4C4-17D090952A34}">
      <dgm:prSet/>
      <dgm:spPr/>
      <dgm:t>
        <a:bodyPr/>
        <a:lstStyle/>
        <a:p>
          <a:endParaRPr lang="en-GB"/>
        </a:p>
      </dgm:t>
    </dgm:pt>
    <dgm:pt modelId="{7073DE31-2CC8-4623-B9B6-D5F882B64F55}" type="sibTrans" cxnId="{D4D6C916-6FE9-4F36-A4C4-17D090952A34}">
      <dgm:prSet/>
      <dgm:spPr/>
      <dgm:t>
        <a:bodyPr/>
        <a:lstStyle/>
        <a:p>
          <a:endParaRPr lang="en-GB"/>
        </a:p>
      </dgm:t>
    </dgm:pt>
    <dgm:pt modelId="{7963F258-72B5-4C3D-908E-7F5C1C11D9ED}">
      <dgm:prSet/>
      <dgm:spPr>
        <a:solidFill>
          <a:schemeClr val="accent6"/>
        </a:solidFill>
      </dgm:spPr>
      <dgm:t>
        <a:bodyPr/>
        <a:lstStyle/>
        <a:p>
          <a:endParaRPr lang="en-GB"/>
        </a:p>
      </dgm:t>
    </dgm:pt>
    <dgm:pt modelId="{9BB9B64B-EB0A-45C7-A6FA-6195FFDCEAF2}" type="parTrans" cxnId="{503B535B-0D46-41D7-BB61-52636703F8A0}">
      <dgm:prSet/>
      <dgm:spPr/>
      <dgm:t>
        <a:bodyPr/>
        <a:lstStyle/>
        <a:p>
          <a:endParaRPr lang="en-GB"/>
        </a:p>
      </dgm:t>
    </dgm:pt>
    <dgm:pt modelId="{0732936D-425C-4670-8DA8-C03864417F8A}" type="sibTrans" cxnId="{503B535B-0D46-41D7-BB61-52636703F8A0}">
      <dgm:prSet/>
      <dgm:spPr/>
      <dgm:t>
        <a:bodyPr/>
        <a:lstStyle/>
        <a:p>
          <a:endParaRPr lang="en-GB"/>
        </a:p>
      </dgm:t>
    </dgm:pt>
    <dgm:pt modelId="{B7AF66B5-AF84-40E4-AF51-3B50B61306C1}">
      <dgm:prSet/>
      <dgm:spPr>
        <a:solidFill>
          <a:schemeClr val="tx2">
            <a:lumMod val="75000"/>
          </a:schemeClr>
        </a:solidFill>
      </dgm:spPr>
      <dgm:t>
        <a:bodyPr/>
        <a:lstStyle/>
        <a:p>
          <a:endParaRPr lang="en-GB"/>
        </a:p>
      </dgm:t>
    </dgm:pt>
    <dgm:pt modelId="{1E58E77A-F94F-4E6F-B236-1BDD92E77A22}" type="parTrans" cxnId="{7C00EAF0-1DD0-4635-A250-A83F43AE659C}">
      <dgm:prSet/>
      <dgm:spPr/>
      <dgm:t>
        <a:bodyPr/>
        <a:lstStyle/>
        <a:p>
          <a:endParaRPr lang="en-GB"/>
        </a:p>
      </dgm:t>
    </dgm:pt>
    <dgm:pt modelId="{E11AC733-0289-43F3-AAB3-2C97297902A1}" type="sibTrans" cxnId="{7C00EAF0-1DD0-4635-A250-A83F43AE659C}">
      <dgm:prSet/>
      <dgm:spPr/>
      <dgm:t>
        <a:bodyPr/>
        <a:lstStyle/>
        <a:p>
          <a:endParaRPr lang="en-GB"/>
        </a:p>
      </dgm:t>
    </dgm:pt>
    <dgm:pt modelId="{CC85F3AF-FBF8-4714-B617-CF9EFFAD0387}" type="pres">
      <dgm:prSet presAssocID="{52C82039-5423-4E54-8F08-39C100AF85E2}" presName="linearFlow" presStyleCnt="0">
        <dgm:presLayoutVars>
          <dgm:dir/>
          <dgm:resizeHandles val="exact"/>
        </dgm:presLayoutVars>
      </dgm:prSet>
      <dgm:spPr/>
      <dgm:t>
        <a:bodyPr/>
        <a:lstStyle/>
        <a:p>
          <a:endParaRPr lang="en-US"/>
        </a:p>
      </dgm:t>
    </dgm:pt>
    <dgm:pt modelId="{F4EDD4B0-D477-4A5A-A8EC-984F50FE5F7F}" type="pres">
      <dgm:prSet presAssocID="{C44E53F4-26D5-4759-97BB-5A1A59AAA2A2}" presName="composite" presStyleCnt="0"/>
      <dgm:spPr/>
    </dgm:pt>
    <dgm:pt modelId="{16B74652-66CD-4582-95B7-0489ECDD5A84}" type="pres">
      <dgm:prSet presAssocID="{C44E53F4-26D5-4759-97BB-5A1A59AAA2A2}" presName="imgShp" presStyleLbl="fgImgPlace1" presStyleIdx="0" presStyleCnt="3" custLinFactX="-57094" custLinFactNeighborX="-100000" custLinFactNeighborY="3050"/>
      <dgm:spPr>
        <a:blipFill rotWithShape="1">
          <a:blip xmlns:r="http://schemas.openxmlformats.org/officeDocument/2006/relationships" r:embed="rId1"/>
          <a:stretch>
            <a:fillRect/>
          </a:stretch>
        </a:blipFill>
      </dgm:spPr>
    </dgm:pt>
    <dgm:pt modelId="{25D1CB2B-43CA-4218-BEE9-6796A78DFCD6}" type="pres">
      <dgm:prSet presAssocID="{C44E53F4-26D5-4759-97BB-5A1A59AAA2A2}" presName="txShp" presStyleLbl="node1" presStyleIdx="0" presStyleCnt="3" custScaleX="134253" custScaleY="104702" custLinFactNeighborX="189" custLinFactNeighborY="12463">
        <dgm:presLayoutVars>
          <dgm:bulletEnabled val="1"/>
        </dgm:presLayoutVars>
      </dgm:prSet>
      <dgm:spPr/>
      <dgm:t>
        <a:bodyPr/>
        <a:lstStyle/>
        <a:p>
          <a:endParaRPr lang="en-US"/>
        </a:p>
      </dgm:t>
    </dgm:pt>
    <dgm:pt modelId="{3BC2F5E4-183A-40F9-97AD-B6CF3C3CBE48}" type="pres">
      <dgm:prSet presAssocID="{7073DE31-2CC8-4623-B9B6-D5F882B64F55}" presName="spacing" presStyleCnt="0"/>
      <dgm:spPr/>
    </dgm:pt>
    <dgm:pt modelId="{704563EB-A014-4402-9109-A49B9EBB34BA}" type="pres">
      <dgm:prSet presAssocID="{7963F258-72B5-4C3D-908E-7F5C1C11D9ED}" presName="composite" presStyleCnt="0"/>
      <dgm:spPr/>
    </dgm:pt>
    <dgm:pt modelId="{8733B723-5C0D-4F72-942E-39A99A66547F}" type="pres">
      <dgm:prSet presAssocID="{7963F258-72B5-4C3D-908E-7F5C1C11D9ED}" presName="imgShp" presStyleLbl="fgImgPlace1" presStyleIdx="1" presStyleCnt="3" custLinFactX="-86965" custLinFactNeighborX="-100000" custLinFactNeighborY="3050"/>
      <dgm:spPr>
        <a:blipFill rotWithShape="1">
          <a:blip xmlns:r="http://schemas.openxmlformats.org/officeDocument/2006/relationships" r:embed="rId1"/>
          <a:stretch>
            <a:fillRect/>
          </a:stretch>
        </a:blipFill>
      </dgm:spPr>
    </dgm:pt>
    <dgm:pt modelId="{689FADF3-CAAE-4544-AF89-C1A1B702BEC7}" type="pres">
      <dgm:prSet presAssocID="{7963F258-72B5-4C3D-908E-7F5C1C11D9ED}" presName="txShp" presStyleLbl="node1" presStyleIdx="1" presStyleCnt="3" custScaleX="134253">
        <dgm:presLayoutVars>
          <dgm:bulletEnabled val="1"/>
        </dgm:presLayoutVars>
      </dgm:prSet>
      <dgm:spPr/>
      <dgm:t>
        <a:bodyPr/>
        <a:lstStyle/>
        <a:p>
          <a:endParaRPr lang="en-US"/>
        </a:p>
      </dgm:t>
    </dgm:pt>
    <dgm:pt modelId="{F1AE74AB-BD5D-48F4-B665-D02BFEA44D24}" type="pres">
      <dgm:prSet presAssocID="{0732936D-425C-4670-8DA8-C03864417F8A}" presName="spacing" presStyleCnt="0"/>
      <dgm:spPr/>
    </dgm:pt>
    <dgm:pt modelId="{E871400B-B6AE-4798-BB9B-B6C7E3159952}" type="pres">
      <dgm:prSet presAssocID="{B7AF66B5-AF84-40E4-AF51-3B50B61306C1}" presName="composite" presStyleCnt="0"/>
      <dgm:spPr/>
    </dgm:pt>
    <dgm:pt modelId="{D8030C0E-159B-4A26-8184-6A1C8BC38C5D}" type="pres">
      <dgm:prSet presAssocID="{B7AF66B5-AF84-40E4-AF51-3B50B61306C1}" presName="imgShp" presStyleLbl="fgImgPlace1" presStyleIdx="2" presStyleCnt="3" custLinFactX="-86965" custLinFactNeighborX="-100000" custLinFactNeighborY="-10676"/>
      <dgm:spPr>
        <a:blipFill rotWithShape="1">
          <a:blip xmlns:r="http://schemas.openxmlformats.org/officeDocument/2006/relationships" r:embed="rId1"/>
          <a:stretch>
            <a:fillRect/>
          </a:stretch>
        </a:blipFill>
      </dgm:spPr>
    </dgm:pt>
    <dgm:pt modelId="{1042B93F-4C64-4943-AA57-5CEB154D20D5}" type="pres">
      <dgm:prSet presAssocID="{B7AF66B5-AF84-40E4-AF51-3B50B61306C1}" presName="txShp" presStyleLbl="node1" presStyleIdx="2" presStyleCnt="3" custScaleX="134253" custLinFactNeighborY="-9022">
        <dgm:presLayoutVars>
          <dgm:bulletEnabled val="1"/>
        </dgm:presLayoutVars>
      </dgm:prSet>
      <dgm:spPr/>
      <dgm:t>
        <a:bodyPr/>
        <a:lstStyle/>
        <a:p>
          <a:endParaRPr lang="en-US"/>
        </a:p>
      </dgm:t>
    </dgm:pt>
  </dgm:ptLst>
  <dgm:cxnLst>
    <dgm:cxn modelId="{24D48D6E-3998-45B2-A5A3-4E7923A7DDF4}" type="presOf" srcId="{C44E53F4-26D5-4759-97BB-5A1A59AAA2A2}" destId="{25D1CB2B-43CA-4218-BEE9-6796A78DFCD6}" srcOrd="0" destOrd="0" presId="urn:microsoft.com/office/officeart/2005/8/layout/vList3"/>
    <dgm:cxn modelId="{F8C6DCF7-141F-4F3D-96C6-620BC59DBE16}" type="presOf" srcId="{52C82039-5423-4E54-8F08-39C100AF85E2}" destId="{CC85F3AF-FBF8-4714-B617-CF9EFFAD0387}" srcOrd="0" destOrd="0" presId="urn:microsoft.com/office/officeart/2005/8/layout/vList3"/>
    <dgm:cxn modelId="{C759912B-A1C2-437A-960D-CE22B1ECDD17}" type="presOf" srcId="{7963F258-72B5-4C3D-908E-7F5C1C11D9ED}" destId="{689FADF3-CAAE-4544-AF89-C1A1B702BEC7}" srcOrd="0" destOrd="0" presId="urn:microsoft.com/office/officeart/2005/8/layout/vList3"/>
    <dgm:cxn modelId="{7C00EAF0-1DD0-4635-A250-A83F43AE659C}" srcId="{52C82039-5423-4E54-8F08-39C100AF85E2}" destId="{B7AF66B5-AF84-40E4-AF51-3B50B61306C1}" srcOrd="2" destOrd="0" parTransId="{1E58E77A-F94F-4E6F-B236-1BDD92E77A22}" sibTransId="{E11AC733-0289-43F3-AAB3-2C97297902A1}"/>
    <dgm:cxn modelId="{9D7EDB80-646D-4D04-BCCA-9C948AE7B9A6}" type="presOf" srcId="{B7AF66B5-AF84-40E4-AF51-3B50B61306C1}" destId="{1042B93F-4C64-4943-AA57-5CEB154D20D5}" srcOrd="0" destOrd="0" presId="urn:microsoft.com/office/officeart/2005/8/layout/vList3"/>
    <dgm:cxn modelId="{D4D6C916-6FE9-4F36-A4C4-17D090952A34}" srcId="{52C82039-5423-4E54-8F08-39C100AF85E2}" destId="{C44E53F4-26D5-4759-97BB-5A1A59AAA2A2}" srcOrd="0" destOrd="0" parTransId="{6734B726-8AC2-41F3-A8DE-C2B4B1C69C4E}" sibTransId="{7073DE31-2CC8-4623-B9B6-D5F882B64F55}"/>
    <dgm:cxn modelId="{503B535B-0D46-41D7-BB61-52636703F8A0}" srcId="{52C82039-5423-4E54-8F08-39C100AF85E2}" destId="{7963F258-72B5-4C3D-908E-7F5C1C11D9ED}" srcOrd="1" destOrd="0" parTransId="{9BB9B64B-EB0A-45C7-A6FA-6195FFDCEAF2}" sibTransId="{0732936D-425C-4670-8DA8-C03864417F8A}"/>
    <dgm:cxn modelId="{1538D66E-EA63-4030-8194-7B9C5D46856A}" type="presParOf" srcId="{CC85F3AF-FBF8-4714-B617-CF9EFFAD0387}" destId="{F4EDD4B0-D477-4A5A-A8EC-984F50FE5F7F}" srcOrd="0" destOrd="0" presId="urn:microsoft.com/office/officeart/2005/8/layout/vList3"/>
    <dgm:cxn modelId="{4CE89744-F5CD-4E37-A2AF-9287A6E6CB2E}" type="presParOf" srcId="{F4EDD4B0-D477-4A5A-A8EC-984F50FE5F7F}" destId="{16B74652-66CD-4582-95B7-0489ECDD5A84}" srcOrd="0" destOrd="0" presId="urn:microsoft.com/office/officeart/2005/8/layout/vList3"/>
    <dgm:cxn modelId="{7852EFB0-9CF5-4E50-A812-CF783A0949CA}" type="presParOf" srcId="{F4EDD4B0-D477-4A5A-A8EC-984F50FE5F7F}" destId="{25D1CB2B-43CA-4218-BEE9-6796A78DFCD6}" srcOrd="1" destOrd="0" presId="urn:microsoft.com/office/officeart/2005/8/layout/vList3"/>
    <dgm:cxn modelId="{55179361-947A-4249-8974-57675639BB2B}" type="presParOf" srcId="{CC85F3AF-FBF8-4714-B617-CF9EFFAD0387}" destId="{3BC2F5E4-183A-40F9-97AD-B6CF3C3CBE48}" srcOrd="1" destOrd="0" presId="urn:microsoft.com/office/officeart/2005/8/layout/vList3"/>
    <dgm:cxn modelId="{6667D928-FD67-467A-A2BC-B1638C303291}" type="presParOf" srcId="{CC85F3AF-FBF8-4714-B617-CF9EFFAD0387}" destId="{704563EB-A014-4402-9109-A49B9EBB34BA}" srcOrd="2" destOrd="0" presId="urn:microsoft.com/office/officeart/2005/8/layout/vList3"/>
    <dgm:cxn modelId="{0C3DD381-4AAE-4F20-B587-5D77FD396248}" type="presParOf" srcId="{704563EB-A014-4402-9109-A49B9EBB34BA}" destId="{8733B723-5C0D-4F72-942E-39A99A66547F}" srcOrd="0" destOrd="0" presId="urn:microsoft.com/office/officeart/2005/8/layout/vList3"/>
    <dgm:cxn modelId="{F60D6DE3-A6F5-4B59-8C4D-9ACEB4101BA3}" type="presParOf" srcId="{704563EB-A014-4402-9109-A49B9EBB34BA}" destId="{689FADF3-CAAE-4544-AF89-C1A1B702BEC7}" srcOrd="1" destOrd="0" presId="urn:microsoft.com/office/officeart/2005/8/layout/vList3"/>
    <dgm:cxn modelId="{96C18ADA-AE05-4F8B-B6B2-0E1B852B0BBB}" type="presParOf" srcId="{CC85F3AF-FBF8-4714-B617-CF9EFFAD0387}" destId="{F1AE74AB-BD5D-48F4-B665-D02BFEA44D24}" srcOrd="3" destOrd="0" presId="urn:microsoft.com/office/officeart/2005/8/layout/vList3"/>
    <dgm:cxn modelId="{F5878654-B2DC-42D3-9F38-38A07296F3A3}" type="presParOf" srcId="{CC85F3AF-FBF8-4714-B617-CF9EFFAD0387}" destId="{E871400B-B6AE-4798-BB9B-B6C7E3159952}" srcOrd="4" destOrd="0" presId="urn:microsoft.com/office/officeart/2005/8/layout/vList3"/>
    <dgm:cxn modelId="{5D568BDC-9430-4F4F-8512-51DD4DC271ED}" type="presParOf" srcId="{E871400B-B6AE-4798-BB9B-B6C7E3159952}" destId="{D8030C0E-159B-4A26-8184-6A1C8BC38C5D}" srcOrd="0" destOrd="0" presId="urn:microsoft.com/office/officeart/2005/8/layout/vList3"/>
    <dgm:cxn modelId="{4EEDDB1D-800B-4144-A3DF-15642B991BCB}" type="presParOf" srcId="{E871400B-B6AE-4798-BB9B-B6C7E3159952}" destId="{1042B93F-4C64-4943-AA57-5CEB154D20D5}"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8436CB7-40BD-4A86-93A7-0676C5B5E597}" type="doc">
      <dgm:prSet loTypeId="urn:microsoft.com/office/officeart/2005/8/layout/vList3" loCatId="list" qsTypeId="urn:microsoft.com/office/officeart/2005/8/quickstyle/simple1" qsCatId="simple" csTypeId="urn:microsoft.com/office/officeart/2005/8/colors/colorful5" csCatId="colorful" phldr="1"/>
      <dgm:spPr/>
    </dgm:pt>
    <dgm:pt modelId="{0C7B5376-EF22-45C6-8688-7B3A17ACB97B}">
      <dgm:prSet phldrT="[Text]"/>
      <dgm:spPr>
        <a:solidFill>
          <a:schemeClr val="tx2">
            <a:lumMod val="75000"/>
          </a:schemeClr>
        </a:solidFill>
      </dgm:spPr>
      <dgm:t>
        <a:bodyPr/>
        <a:lstStyle/>
        <a:p>
          <a:r>
            <a:rPr lang="en-US" b="1" dirty="0">
              <a:latin typeface="Footlight MT Light" panose="0204060206030A020304" pitchFamily="18" charset="0"/>
              <a:cs typeface="Arial" panose="020B0604020202020204" pitchFamily="34" charset="0"/>
            </a:rPr>
            <a:t>The outstanding cash-call liabilities payable by the Federation is in the sum of ₦120.439billion and US$507.949million (₦209.524billion), totaling ₦330.007billion. </a:t>
          </a:r>
          <a:endParaRPr lang="en-GB" dirty="0"/>
        </a:p>
      </dgm:t>
    </dgm:pt>
    <dgm:pt modelId="{4A8F2C9B-1DA2-4BFD-BBEA-7FEDBA9D0A50}" type="parTrans" cxnId="{C881E6A4-9206-4654-9BE3-EDEDC1B104F6}">
      <dgm:prSet/>
      <dgm:spPr/>
      <dgm:t>
        <a:bodyPr/>
        <a:lstStyle/>
        <a:p>
          <a:endParaRPr lang="en-GB"/>
        </a:p>
      </dgm:t>
    </dgm:pt>
    <dgm:pt modelId="{0FDA717E-DD7B-4E1F-8E25-BE744D63E79B}" type="sibTrans" cxnId="{C881E6A4-9206-4654-9BE3-EDEDC1B104F6}">
      <dgm:prSet/>
      <dgm:spPr/>
      <dgm:t>
        <a:bodyPr/>
        <a:lstStyle/>
        <a:p>
          <a:endParaRPr lang="en-GB"/>
        </a:p>
      </dgm:t>
    </dgm:pt>
    <dgm:pt modelId="{34FB71AC-88D1-49DA-BDFC-7DC1B44C2187}" type="pres">
      <dgm:prSet presAssocID="{38436CB7-40BD-4A86-93A7-0676C5B5E597}" presName="linearFlow" presStyleCnt="0">
        <dgm:presLayoutVars>
          <dgm:dir/>
          <dgm:resizeHandles val="exact"/>
        </dgm:presLayoutVars>
      </dgm:prSet>
      <dgm:spPr/>
    </dgm:pt>
    <dgm:pt modelId="{D17ACA61-E8E5-47AE-956D-B85114C12383}" type="pres">
      <dgm:prSet presAssocID="{0C7B5376-EF22-45C6-8688-7B3A17ACB97B}" presName="composite" presStyleCnt="0"/>
      <dgm:spPr/>
    </dgm:pt>
    <dgm:pt modelId="{8200CF34-144B-441B-914C-446F1A7573A3}" type="pres">
      <dgm:prSet presAssocID="{0C7B5376-EF22-45C6-8688-7B3A17ACB97B}" presName="imgShp" presStyleLbl="fgImgPlace1" presStyleIdx="0" presStyleCnt="1" custLinFactNeighborX="-79858" custLinFactNeighborY="-1680"/>
      <dgm:spPr>
        <a:blipFill rotWithShape="1">
          <a:blip xmlns:r="http://schemas.openxmlformats.org/officeDocument/2006/relationships" r:embed="rId1"/>
          <a:stretch>
            <a:fillRect/>
          </a:stretch>
        </a:blipFill>
      </dgm:spPr>
    </dgm:pt>
    <dgm:pt modelId="{4FF20A98-0D30-483A-8425-BCAC9CCAEFC0}" type="pres">
      <dgm:prSet presAssocID="{0C7B5376-EF22-45C6-8688-7B3A17ACB97B}" presName="txShp" presStyleLbl="node1" presStyleIdx="0" presStyleCnt="1" custScaleX="121576">
        <dgm:presLayoutVars>
          <dgm:bulletEnabled val="1"/>
        </dgm:presLayoutVars>
      </dgm:prSet>
      <dgm:spPr/>
      <dgm:t>
        <a:bodyPr/>
        <a:lstStyle/>
        <a:p>
          <a:endParaRPr lang="en-US"/>
        </a:p>
      </dgm:t>
    </dgm:pt>
  </dgm:ptLst>
  <dgm:cxnLst>
    <dgm:cxn modelId="{C881E6A4-9206-4654-9BE3-EDEDC1B104F6}" srcId="{38436CB7-40BD-4A86-93A7-0676C5B5E597}" destId="{0C7B5376-EF22-45C6-8688-7B3A17ACB97B}" srcOrd="0" destOrd="0" parTransId="{4A8F2C9B-1DA2-4BFD-BBEA-7FEDBA9D0A50}" sibTransId="{0FDA717E-DD7B-4E1F-8E25-BE744D63E79B}"/>
    <dgm:cxn modelId="{AD7A40FE-BE23-4CA4-B1D2-232E0AE0283D}" type="presOf" srcId="{38436CB7-40BD-4A86-93A7-0676C5B5E597}" destId="{34FB71AC-88D1-49DA-BDFC-7DC1B44C2187}" srcOrd="0" destOrd="0" presId="urn:microsoft.com/office/officeart/2005/8/layout/vList3"/>
    <dgm:cxn modelId="{E1829A35-F53A-4D30-9618-4B5F048C2AEC}" type="presOf" srcId="{0C7B5376-EF22-45C6-8688-7B3A17ACB97B}" destId="{4FF20A98-0D30-483A-8425-BCAC9CCAEFC0}" srcOrd="0" destOrd="0" presId="urn:microsoft.com/office/officeart/2005/8/layout/vList3"/>
    <dgm:cxn modelId="{1B19E595-88D6-4E17-9057-15B17F8D1B7D}" type="presParOf" srcId="{34FB71AC-88D1-49DA-BDFC-7DC1B44C2187}" destId="{D17ACA61-E8E5-47AE-956D-B85114C12383}" srcOrd="0" destOrd="0" presId="urn:microsoft.com/office/officeart/2005/8/layout/vList3"/>
    <dgm:cxn modelId="{5DCE8419-4316-4D92-93DC-BAC44732C2D7}" type="presParOf" srcId="{D17ACA61-E8E5-47AE-956D-B85114C12383}" destId="{8200CF34-144B-441B-914C-446F1A7573A3}" srcOrd="0" destOrd="0" presId="urn:microsoft.com/office/officeart/2005/8/layout/vList3"/>
    <dgm:cxn modelId="{4EA26EAA-0B96-4A33-A64A-6ECB97A8270C}" type="presParOf" srcId="{D17ACA61-E8E5-47AE-956D-B85114C12383}" destId="{4FF20A98-0D30-483A-8425-BCAC9CCAEFC0}"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86510F8-DA76-4805-8F22-E3054A92CD10}" type="doc">
      <dgm:prSet loTypeId="urn:microsoft.com/office/officeart/2005/8/layout/hList6" loCatId="list" qsTypeId="urn:microsoft.com/office/officeart/2005/8/quickstyle/simple1" qsCatId="simple" csTypeId="urn:microsoft.com/office/officeart/2005/8/colors/colorful4" csCatId="colorful" phldr="1"/>
      <dgm:spPr/>
      <dgm:t>
        <a:bodyPr/>
        <a:lstStyle/>
        <a:p>
          <a:endParaRPr lang="en-GB"/>
        </a:p>
      </dgm:t>
    </dgm:pt>
    <dgm:pt modelId="{4F0ABA97-F604-46EE-9E98-0B76B03E1D26}">
      <dgm:prSet phldrT="[Text]" custT="1"/>
      <dgm:spPr/>
      <dgm:t>
        <a:bodyPr/>
        <a:lstStyle/>
        <a:p>
          <a:r>
            <a:rPr lang="en-GB" sz="2800" b="1" dirty="0">
              <a:solidFill>
                <a:schemeClr val="tx1"/>
              </a:solidFill>
              <a:latin typeface="Footlight MT Light" panose="0204060206030A020304" pitchFamily="18" charset="0"/>
            </a:rPr>
            <a:t>DSDP</a:t>
          </a:r>
        </a:p>
        <a:p>
          <a:r>
            <a:rPr lang="en-GB" sz="2800" b="1" dirty="0">
              <a:solidFill>
                <a:schemeClr val="tx1"/>
              </a:solidFill>
              <a:latin typeface="Footlight MT Light" panose="0204060206030A020304" pitchFamily="18" charset="0"/>
            </a:rPr>
            <a:t>ARRANGEMENT</a:t>
          </a:r>
        </a:p>
        <a:p>
          <a:r>
            <a:rPr lang="en-GB" sz="2000" b="1" dirty="0">
              <a:solidFill>
                <a:schemeClr val="tx1"/>
              </a:solidFill>
              <a:latin typeface="Footlight MT Light" panose="0204060206030A020304" pitchFamily="18" charset="0"/>
            </a:rPr>
            <a:t>(Crude for products exchange)</a:t>
          </a:r>
        </a:p>
      </dgm:t>
    </dgm:pt>
    <dgm:pt modelId="{A3E9BEE8-7B5D-4A5D-BC8C-154718301B9E}" type="parTrans" cxnId="{75C16C5F-0A03-404C-B62C-0DF46DBC4789}">
      <dgm:prSet/>
      <dgm:spPr/>
      <dgm:t>
        <a:bodyPr/>
        <a:lstStyle/>
        <a:p>
          <a:endParaRPr lang="en-GB"/>
        </a:p>
      </dgm:t>
    </dgm:pt>
    <dgm:pt modelId="{3F0EE552-6510-4B2D-9819-FAA8DA2BF118}" type="sibTrans" cxnId="{75C16C5F-0A03-404C-B62C-0DF46DBC4789}">
      <dgm:prSet/>
      <dgm:spPr/>
      <dgm:t>
        <a:bodyPr/>
        <a:lstStyle/>
        <a:p>
          <a:endParaRPr lang="en-GB"/>
        </a:p>
      </dgm:t>
    </dgm:pt>
    <dgm:pt modelId="{F3004054-C3E4-4586-9132-49AB61A51E11}">
      <dgm:prSet phldrT="[Text]" custT="1"/>
      <dgm:spPr/>
      <dgm:t>
        <a:bodyPr/>
        <a:lstStyle/>
        <a:p>
          <a:r>
            <a:rPr lang="en-GB" sz="2400" dirty="0">
              <a:solidFill>
                <a:schemeClr val="tx1"/>
              </a:solidFill>
              <a:latin typeface="Footlight MT Light" panose="0204060206030A020304" pitchFamily="18" charset="0"/>
            </a:rPr>
            <a:t>Transaction value: </a:t>
          </a:r>
          <a:r>
            <a:rPr lang="en-GB" sz="2400" b="1" dirty="0">
              <a:solidFill>
                <a:schemeClr val="tx1"/>
              </a:solidFill>
              <a:latin typeface="Footlight MT Light" panose="0204060206030A020304" pitchFamily="18" charset="0"/>
            </a:rPr>
            <a:t>US$7.108Billion</a:t>
          </a:r>
        </a:p>
      </dgm:t>
    </dgm:pt>
    <dgm:pt modelId="{4737CC2D-49F1-452B-8282-EB110522F637}" type="parTrans" cxnId="{9E384AE9-CD6A-4EB2-9B34-65DBB92EC2CD}">
      <dgm:prSet/>
      <dgm:spPr/>
      <dgm:t>
        <a:bodyPr/>
        <a:lstStyle/>
        <a:p>
          <a:endParaRPr lang="en-GB"/>
        </a:p>
      </dgm:t>
    </dgm:pt>
    <dgm:pt modelId="{CEFAA88E-087E-4EA4-98DF-C532F5F9DE69}" type="sibTrans" cxnId="{9E384AE9-CD6A-4EB2-9B34-65DBB92EC2CD}">
      <dgm:prSet/>
      <dgm:spPr/>
      <dgm:t>
        <a:bodyPr/>
        <a:lstStyle/>
        <a:p>
          <a:endParaRPr lang="en-GB"/>
        </a:p>
      </dgm:t>
    </dgm:pt>
    <dgm:pt modelId="{313392AE-12B9-499A-826A-37ADDF933984}">
      <dgm:prSet phldrT="[Text]" custT="1"/>
      <dgm:spPr/>
      <dgm:t>
        <a:bodyPr/>
        <a:lstStyle/>
        <a:p>
          <a:r>
            <a:rPr lang="en-GB" sz="2800" b="1" dirty="0">
              <a:solidFill>
                <a:schemeClr val="tx1"/>
              </a:solidFill>
              <a:latin typeface="Footlight MT Light" panose="0204060206030A020304" pitchFamily="18" charset="0"/>
            </a:rPr>
            <a:t>PROJECT</a:t>
          </a:r>
          <a:br>
            <a:rPr lang="en-GB" sz="2800" b="1" dirty="0">
              <a:solidFill>
                <a:schemeClr val="tx1"/>
              </a:solidFill>
              <a:latin typeface="Footlight MT Light" panose="0204060206030A020304" pitchFamily="18" charset="0"/>
            </a:rPr>
          </a:br>
          <a:r>
            <a:rPr lang="en-GB" sz="2800" b="1" dirty="0">
              <a:solidFill>
                <a:schemeClr val="tx1"/>
              </a:solidFill>
              <a:latin typeface="Footlight MT Light" panose="0204060206030A020304" pitchFamily="18" charset="0"/>
            </a:rPr>
            <a:t> EAGLE. (</a:t>
          </a:r>
          <a:r>
            <a:rPr lang="en-GB" sz="2200" b="1" dirty="0">
              <a:solidFill>
                <a:schemeClr val="tx1"/>
              </a:solidFill>
              <a:latin typeface="Footlight MT Light" panose="0204060206030A020304" pitchFamily="18" charset="0"/>
            </a:rPr>
            <a:t>Subsidy refinancing)</a:t>
          </a:r>
        </a:p>
      </dgm:t>
    </dgm:pt>
    <dgm:pt modelId="{8A2296B7-B030-4FB0-BEE4-B6079C9B300D}" type="parTrans" cxnId="{5C279D18-931B-4FA4-B5C9-A388498EC65B}">
      <dgm:prSet/>
      <dgm:spPr/>
      <dgm:t>
        <a:bodyPr/>
        <a:lstStyle/>
        <a:p>
          <a:endParaRPr lang="en-GB"/>
        </a:p>
      </dgm:t>
    </dgm:pt>
    <dgm:pt modelId="{55B4EDD8-EC79-4774-A55B-D02F5F31FE70}" type="sibTrans" cxnId="{5C279D18-931B-4FA4-B5C9-A388498EC65B}">
      <dgm:prSet/>
      <dgm:spPr/>
      <dgm:t>
        <a:bodyPr/>
        <a:lstStyle/>
        <a:p>
          <a:endParaRPr lang="en-GB"/>
        </a:p>
      </dgm:t>
    </dgm:pt>
    <dgm:pt modelId="{479BD7EC-5824-41F2-9332-B3AF708FB983}">
      <dgm:prSet phldrT="[Text]"/>
      <dgm:spPr/>
      <dgm:t>
        <a:bodyPr/>
        <a:lstStyle/>
        <a:p>
          <a:r>
            <a:rPr lang="en-GB" sz="2400" b="0" dirty="0">
              <a:solidFill>
                <a:schemeClr val="tx1"/>
              </a:solidFill>
              <a:latin typeface="Footlight MT Light" panose="0204060206030A020304" pitchFamily="18" charset="0"/>
            </a:rPr>
            <a:t>Transaction value:</a:t>
          </a:r>
          <a:r>
            <a:rPr lang="en-GB" sz="2400" b="1" dirty="0">
              <a:solidFill>
                <a:schemeClr val="tx1"/>
              </a:solidFill>
              <a:latin typeface="Footlight MT Light" panose="0204060206030A020304" pitchFamily="18" charset="0"/>
            </a:rPr>
            <a:t/>
          </a:r>
          <a:br>
            <a:rPr lang="en-GB" sz="2400" b="1" dirty="0">
              <a:solidFill>
                <a:schemeClr val="tx1"/>
              </a:solidFill>
              <a:latin typeface="Footlight MT Light" panose="0204060206030A020304" pitchFamily="18" charset="0"/>
            </a:rPr>
          </a:br>
          <a:r>
            <a:rPr lang="en-GB" sz="2400" b="1" dirty="0">
              <a:solidFill>
                <a:schemeClr val="tx1"/>
              </a:solidFill>
              <a:latin typeface="Footlight MT Light" panose="0204060206030A020304" pitchFamily="18" charset="0"/>
            </a:rPr>
            <a:t>US$1.5B</a:t>
          </a:r>
        </a:p>
      </dgm:t>
    </dgm:pt>
    <dgm:pt modelId="{DDA17391-264F-47DA-9C81-D0935793B8AD}" type="parTrans" cxnId="{FFE83146-E2ED-42F8-A3E8-A59780D59282}">
      <dgm:prSet/>
      <dgm:spPr/>
      <dgm:t>
        <a:bodyPr/>
        <a:lstStyle/>
        <a:p>
          <a:endParaRPr lang="en-GB"/>
        </a:p>
      </dgm:t>
    </dgm:pt>
    <dgm:pt modelId="{76E334C5-C90F-4396-9EB2-123171F57BAD}" type="sibTrans" cxnId="{FFE83146-E2ED-42F8-A3E8-A59780D59282}">
      <dgm:prSet/>
      <dgm:spPr/>
      <dgm:t>
        <a:bodyPr/>
        <a:lstStyle/>
        <a:p>
          <a:endParaRPr lang="en-GB"/>
        </a:p>
      </dgm:t>
    </dgm:pt>
    <dgm:pt modelId="{F5F5B724-C0BC-4654-994B-672AFA3E159A}">
      <dgm:prSet phldrT="[Text]"/>
      <dgm:spPr/>
      <dgm:t>
        <a:bodyPr/>
        <a:lstStyle/>
        <a:p>
          <a:r>
            <a:rPr lang="en-GB" sz="2400" dirty="0">
              <a:solidFill>
                <a:schemeClr val="tx1"/>
              </a:solidFill>
              <a:latin typeface="Footlight MT Light" panose="0204060206030A020304" pitchFamily="18" charset="0"/>
            </a:rPr>
            <a:t>Balance:</a:t>
          </a:r>
          <a:br>
            <a:rPr lang="en-GB" sz="2400" dirty="0">
              <a:solidFill>
                <a:schemeClr val="tx1"/>
              </a:solidFill>
              <a:latin typeface="Footlight MT Light" panose="0204060206030A020304" pitchFamily="18" charset="0"/>
            </a:rPr>
          </a:br>
          <a:r>
            <a:rPr lang="en-GB" sz="2400" b="1" dirty="0">
              <a:solidFill>
                <a:schemeClr val="tx1"/>
              </a:solidFill>
              <a:latin typeface="Footlight MT Light" panose="0204060206030A020304" pitchFamily="18" charset="0"/>
            </a:rPr>
            <a:t>N1.048Billion</a:t>
          </a:r>
        </a:p>
      </dgm:t>
    </dgm:pt>
    <dgm:pt modelId="{61352252-DC21-4BF7-A3B3-9521E51B60F8}" type="parTrans" cxnId="{14020E68-0AAF-4128-9607-EA7B1841BE8A}">
      <dgm:prSet/>
      <dgm:spPr/>
      <dgm:t>
        <a:bodyPr/>
        <a:lstStyle/>
        <a:p>
          <a:endParaRPr lang="en-GB"/>
        </a:p>
      </dgm:t>
    </dgm:pt>
    <dgm:pt modelId="{D1549029-7907-4431-BC11-33BFA40D84C7}" type="sibTrans" cxnId="{14020E68-0AAF-4128-9607-EA7B1841BE8A}">
      <dgm:prSet/>
      <dgm:spPr/>
      <dgm:t>
        <a:bodyPr/>
        <a:lstStyle/>
        <a:p>
          <a:endParaRPr lang="en-GB"/>
        </a:p>
      </dgm:t>
    </dgm:pt>
    <dgm:pt modelId="{13EFFEC0-F327-4224-B596-BE13F729D3DF}">
      <dgm:prSet phldrT="[Text]" custT="1"/>
      <dgm:spPr/>
      <dgm:t>
        <a:bodyPr/>
        <a:lstStyle/>
        <a:p>
          <a:r>
            <a:rPr lang="en-GB" sz="2800" b="1" dirty="0">
              <a:solidFill>
                <a:schemeClr val="tx1"/>
              </a:solidFill>
              <a:latin typeface="Footlight MT Light" panose="0204060206030A020304" pitchFamily="18" charset="0"/>
            </a:rPr>
            <a:t>NLNG PROJECT FINANCING</a:t>
          </a:r>
        </a:p>
      </dgm:t>
    </dgm:pt>
    <dgm:pt modelId="{80C5E439-45C6-4357-A50C-213A4632A0B3}" type="parTrans" cxnId="{22BCC5FB-9363-4A65-BD5D-F194457A5026}">
      <dgm:prSet/>
      <dgm:spPr/>
      <dgm:t>
        <a:bodyPr/>
        <a:lstStyle/>
        <a:p>
          <a:endParaRPr lang="en-GB"/>
        </a:p>
      </dgm:t>
    </dgm:pt>
    <dgm:pt modelId="{E6CEF22D-1C62-4C0D-B196-819EAD988E20}" type="sibTrans" cxnId="{22BCC5FB-9363-4A65-BD5D-F194457A5026}">
      <dgm:prSet/>
      <dgm:spPr/>
      <dgm:t>
        <a:bodyPr/>
        <a:lstStyle/>
        <a:p>
          <a:endParaRPr lang="en-GB"/>
        </a:p>
      </dgm:t>
    </dgm:pt>
    <dgm:pt modelId="{2CC4DD55-4BFC-4678-BDF1-DFCEB40E5230}">
      <dgm:prSet phldrT="[Text]"/>
      <dgm:spPr/>
      <dgm:t>
        <a:bodyPr/>
        <a:lstStyle/>
        <a:p>
          <a:r>
            <a:rPr lang="en-GB" sz="2400" dirty="0">
              <a:solidFill>
                <a:schemeClr val="tx1"/>
              </a:solidFill>
              <a:latin typeface="Footlight MT Light" panose="0204060206030A020304" pitchFamily="18" charset="0"/>
            </a:rPr>
            <a:t>Transaction value:</a:t>
          </a:r>
          <a:br>
            <a:rPr lang="en-GB" sz="2400" dirty="0">
              <a:solidFill>
                <a:schemeClr val="tx1"/>
              </a:solidFill>
              <a:latin typeface="Footlight MT Light" panose="0204060206030A020304" pitchFamily="18" charset="0"/>
            </a:rPr>
          </a:br>
          <a:r>
            <a:rPr lang="en-GB" sz="2400" b="1" dirty="0">
              <a:solidFill>
                <a:schemeClr val="tx1"/>
              </a:solidFill>
              <a:latin typeface="Footlight MT Light" panose="0204060206030A020304" pitchFamily="18" charset="0"/>
            </a:rPr>
            <a:t>US$2.469B</a:t>
          </a:r>
        </a:p>
      </dgm:t>
    </dgm:pt>
    <dgm:pt modelId="{04DC096E-ABDB-4047-B2EF-FD42EE7BD323}" type="parTrans" cxnId="{DFFCA862-FF12-4789-A05B-2D9BCBD0B9AD}">
      <dgm:prSet/>
      <dgm:spPr/>
      <dgm:t>
        <a:bodyPr/>
        <a:lstStyle/>
        <a:p>
          <a:endParaRPr lang="en-GB"/>
        </a:p>
      </dgm:t>
    </dgm:pt>
    <dgm:pt modelId="{D3D46223-49E6-4EFE-9C61-616360A0C831}" type="sibTrans" cxnId="{DFFCA862-FF12-4789-A05B-2D9BCBD0B9AD}">
      <dgm:prSet/>
      <dgm:spPr/>
      <dgm:t>
        <a:bodyPr/>
        <a:lstStyle/>
        <a:p>
          <a:endParaRPr lang="en-GB"/>
        </a:p>
      </dgm:t>
    </dgm:pt>
    <dgm:pt modelId="{A710E164-8DAC-4791-8B95-EE0D26E12909}">
      <dgm:prSet phldrT="[Text]"/>
      <dgm:spPr/>
      <dgm:t>
        <a:bodyPr/>
        <a:lstStyle/>
        <a:p>
          <a:r>
            <a:rPr lang="en-GB" sz="2400" dirty="0">
              <a:solidFill>
                <a:schemeClr val="tx1"/>
              </a:solidFill>
              <a:latin typeface="Footlight MT Light" panose="0204060206030A020304" pitchFamily="18" charset="0"/>
            </a:rPr>
            <a:t>Balance: </a:t>
          </a:r>
          <a:r>
            <a:rPr lang="en-GB" sz="2400" b="1" dirty="0">
              <a:solidFill>
                <a:schemeClr val="tx1"/>
              </a:solidFill>
              <a:latin typeface="Footlight MT Light" panose="0204060206030A020304" pitchFamily="18" charset="0"/>
            </a:rPr>
            <a:t>N118.713Million</a:t>
          </a:r>
        </a:p>
      </dgm:t>
    </dgm:pt>
    <dgm:pt modelId="{A1458754-4F5C-4B68-A528-C3D6FF415F05}" type="parTrans" cxnId="{F970437C-8947-4343-B920-AAE5FAEE2129}">
      <dgm:prSet/>
      <dgm:spPr/>
      <dgm:t>
        <a:bodyPr/>
        <a:lstStyle/>
        <a:p>
          <a:endParaRPr lang="en-GB"/>
        </a:p>
      </dgm:t>
    </dgm:pt>
    <dgm:pt modelId="{5B20712B-5FBA-4213-BCCA-E61B1C735100}" type="sibTrans" cxnId="{F970437C-8947-4343-B920-AAE5FAEE2129}">
      <dgm:prSet/>
      <dgm:spPr/>
      <dgm:t>
        <a:bodyPr/>
        <a:lstStyle/>
        <a:p>
          <a:endParaRPr lang="en-GB"/>
        </a:p>
      </dgm:t>
    </dgm:pt>
    <dgm:pt modelId="{03623A5B-568C-4DD2-9BC1-5202C2C7687D}">
      <dgm:prSet/>
      <dgm:spPr/>
      <dgm:t>
        <a:bodyPr/>
        <a:lstStyle/>
        <a:p>
          <a:endParaRPr lang="en-GB" dirty="0"/>
        </a:p>
      </dgm:t>
    </dgm:pt>
    <dgm:pt modelId="{9BC434AE-1104-470B-AD5E-3D79E55CC2E1}" type="parTrans" cxnId="{42CA33CE-6F12-469E-A0D5-6B6ADDE55E71}">
      <dgm:prSet/>
      <dgm:spPr/>
      <dgm:t>
        <a:bodyPr/>
        <a:lstStyle/>
        <a:p>
          <a:endParaRPr lang="en-GB"/>
        </a:p>
      </dgm:t>
    </dgm:pt>
    <dgm:pt modelId="{5F878617-5014-412B-BFCB-8F3016E9CDA0}" type="sibTrans" cxnId="{42CA33CE-6F12-469E-A0D5-6B6ADDE55E71}">
      <dgm:prSet/>
      <dgm:spPr/>
      <dgm:t>
        <a:bodyPr/>
        <a:lstStyle/>
        <a:p>
          <a:endParaRPr lang="en-GB"/>
        </a:p>
      </dgm:t>
    </dgm:pt>
    <dgm:pt modelId="{4AD25F0C-519C-4F1F-ABF1-3034903D8FE2}">
      <dgm:prSet phldrT="[Text]" custT="1"/>
      <dgm:spPr/>
      <dgm:t>
        <a:bodyPr/>
        <a:lstStyle/>
        <a:p>
          <a:r>
            <a:rPr lang="en-GB" sz="2400" dirty="0">
              <a:solidFill>
                <a:schemeClr val="tx1"/>
              </a:solidFill>
              <a:latin typeface="Footlight MT Light" panose="0204060206030A020304" pitchFamily="18" charset="0"/>
            </a:rPr>
            <a:t>Balance: -</a:t>
          </a:r>
        </a:p>
      </dgm:t>
    </dgm:pt>
    <dgm:pt modelId="{22430509-4994-46FF-8C32-738F285C40EC}" type="parTrans" cxnId="{FCAE3C2D-2903-474C-8B21-FD66D98D57CE}">
      <dgm:prSet/>
      <dgm:spPr/>
      <dgm:t>
        <a:bodyPr/>
        <a:lstStyle/>
        <a:p>
          <a:endParaRPr lang="en-GB"/>
        </a:p>
      </dgm:t>
    </dgm:pt>
    <dgm:pt modelId="{D1F8DA2B-66F5-4EC5-B23C-7D65C6D119F3}" type="sibTrans" cxnId="{FCAE3C2D-2903-474C-8B21-FD66D98D57CE}">
      <dgm:prSet/>
      <dgm:spPr/>
      <dgm:t>
        <a:bodyPr/>
        <a:lstStyle/>
        <a:p>
          <a:endParaRPr lang="en-GB"/>
        </a:p>
      </dgm:t>
    </dgm:pt>
    <dgm:pt modelId="{90671D87-E22B-4466-A047-58E98E3571E6}" type="pres">
      <dgm:prSet presAssocID="{186510F8-DA76-4805-8F22-E3054A92CD10}" presName="Name0" presStyleCnt="0">
        <dgm:presLayoutVars>
          <dgm:dir/>
          <dgm:resizeHandles val="exact"/>
        </dgm:presLayoutVars>
      </dgm:prSet>
      <dgm:spPr/>
      <dgm:t>
        <a:bodyPr/>
        <a:lstStyle/>
        <a:p>
          <a:endParaRPr lang="en-US"/>
        </a:p>
      </dgm:t>
    </dgm:pt>
    <dgm:pt modelId="{F7D4E810-A3E0-4F29-A814-9A1C5C5D0C33}" type="pres">
      <dgm:prSet presAssocID="{4F0ABA97-F604-46EE-9E98-0B76B03E1D26}" presName="node" presStyleLbl="node1" presStyleIdx="0" presStyleCnt="4" custLinFactNeighborX="-28098" custLinFactNeighborY="-4816">
        <dgm:presLayoutVars>
          <dgm:bulletEnabled val="1"/>
        </dgm:presLayoutVars>
      </dgm:prSet>
      <dgm:spPr/>
      <dgm:t>
        <a:bodyPr/>
        <a:lstStyle/>
        <a:p>
          <a:endParaRPr lang="en-US"/>
        </a:p>
      </dgm:t>
    </dgm:pt>
    <dgm:pt modelId="{4720AD72-6C50-412E-86A6-8C16A5D26607}" type="pres">
      <dgm:prSet presAssocID="{3F0EE552-6510-4B2D-9819-FAA8DA2BF118}" presName="sibTrans" presStyleCnt="0"/>
      <dgm:spPr/>
    </dgm:pt>
    <dgm:pt modelId="{9B1AB1F9-34CA-43C4-B360-862D19FD40F0}" type="pres">
      <dgm:prSet presAssocID="{313392AE-12B9-499A-826A-37ADDF933984}" presName="node" presStyleLbl="node1" presStyleIdx="1" presStyleCnt="4">
        <dgm:presLayoutVars>
          <dgm:bulletEnabled val="1"/>
        </dgm:presLayoutVars>
      </dgm:prSet>
      <dgm:spPr/>
      <dgm:t>
        <a:bodyPr/>
        <a:lstStyle/>
        <a:p>
          <a:endParaRPr lang="en-US"/>
        </a:p>
      </dgm:t>
    </dgm:pt>
    <dgm:pt modelId="{95118CA3-91AC-4E55-A34C-50BD625E8361}" type="pres">
      <dgm:prSet presAssocID="{55B4EDD8-EC79-4774-A55B-D02F5F31FE70}" presName="sibTrans" presStyleCnt="0"/>
      <dgm:spPr/>
    </dgm:pt>
    <dgm:pt modelId="{56DBB7B4-C54F-4333-8333-9471DCFB5062}" type="pres">
      <dgm:prSet presAssocID="{13EFFEC0-F327-4224-B596-BE13F729D3DF}" presName="node" presStyleLbl="node1" presStyleIdx="2" presStyleCnt="4">
        <dgm:presLayoutVars>
          <dgm:bulletEnabled val="1"/>
        </dgm:presLayoutVars>
      </dgm:prSet>
      <dgm:spPr/>
      <dgm:t>
        <a:bodyPr/>
        <a:lstStyle/>
        <a:p>
          <a:endParaRPr lang="en-US"/>
        </a:p>
      </dgm:t>
    </dgm:pt>
    <dgm:pt modelId="{80BC7109-EFE2-473F-8F9B-E16373089FBF}" type="pres">
      <dgm:prSet presAssocID="{E6CEF22D-1C62-4C0D-B196-819EAD988E20}" presName="sibTrans" presStyleCnt="0"/>
      <dgm:spPr/>
    </dgm:pt>
    <dgm:pt modelId="{FD58BB65-D249-468F-B40C-0CA6C8B07661}" type="pres">
      <dgm:prSet presAssocID="{03623A5B-568C-4DD2-9BC1-5202C2C7687D}" presName="node" presStyleLbl="node1" presStyleIdx="3" presStyleCnt="4" custLinFactNeighborX="-17191" custLinFactNeighborY="3923">
        <dgm:presLayoutVars>
          <dgm:bulletEnabled val="1"/>
        </dgm:presLayoutVars>
      </dgm:prSet>
      <dgm:spPr/>
      <dgm:t>
        <a:bodyPr/>
        <a:lstStyle/>
        <a:p>
          <a:endParaRPr lang="en-US"/>
        </a:p>
      </dgm:t>
    </dgm:pt>
  </dgm:ptLst>
  <dgm:cxnLst>
    <dgm:cxn modelId="{B36A8315-79FE-4F21-92C0-8F6FE2E8FACF}" type="presOf" srcId="{A710E164-8DAC-4791-8B95-EE0D26E12909}" destId="{56DBB7B4-C54F-4333-8333-9471DCFB5062}" srcOrd="0" destOrd="2" presId="urn:microsoft.com/office/officeart/2005/8/layout/hList6"/>
    <dgm:cxn modelId="{0BAAFF2F-EB2A-4694-93DD-5EFE4B632BF1}" type="presOf" srcId="{F5F5B724-C0BC-4654-994B-672AFA3E159A}" destId="{9B1AB1F9-34CA-43C4-B360-862D19FD40F0}" srcOrd="0" destOrd="2" presId="urn:microsoft.com/office/officeart/2005/8/layout/hList6"/>
    <dgm:cxn modelId="{75C16C5F-0A03-404C-B62C-0DF46DBC4789}" srcId="{186510F8-DA76-4805-8F22-E3054A92CD10}" destId="{4F0ABA97-F604-46EE-9E98-0B76B03E1D26}" srcOrd="0" destOrd="0" parTransId="{A3E9BEE8-7B5D-4A5D-BC8C-154718301B9E}" sibTransId="{3F0EE552-6510-4B2D-9819-FAA8DA2BF118}"/>
    <dgm:cxn modelId="{FFE83146-E2ED-42F8-A3E8-A59780D59282}" srcId="{313392AE-12B9-499A-826A-37ADDF933984}" destId="{479BD7EC-5824-41F2-9332-B3AF708FB983}" srcOrd="0" destOrd="0" parTransId="{DDA17391-264F-47DA-9C81-D0935793B8AD}" sibTransId="{76E334C5-C90F-4396-9EB2-123171F57BAD}"/>
    <dgm:cxn modelId="{ADC0060F-5A8B-4E75-98D6-91A04E1CC210}" type="presOf" srcId="{479BD7EC-5824-41F2-9332-B3AF708FB983}" destId="{9B1AB1F9-34CA-43C4-B360-862D19FD40F0}" srcOrd="0" destOrd="1" presId="urn:microsoft.com/office/officeart/2005/8/layout/hList6"/>
    <dgm:cxn modelId="{42CA33CE-6F12-469E-A0D5-6B6ADDE55E71}" srcId="{186510F8-DA76-4805-8F22-E3054A92CD10}" destId="{03623A5B-568C-4DD2-9BC1-5202C2C7687D}" srcOrd="3" destOrd="0" parTransId="{9BC434AE-1104-470B-AD5E-3D79E55CC2E1}" sibTransId="{5F878617-5014-412B-BFCB-8F3016E9CDA0}"/>
    <dgm:cxn modelId="{DFFCA862-FF12-4789-A05B-2D9BCBD0B9AD}" srcId="{13EFFEC0-F327-4224-B596-BE13F729D3DF}" destId="{2CC4DD55-4BFC-4678-BDF1-DFCEB40E5230}" srcOrd="0" destOrd="0" parTransId="{04DC096E-ABDB-4047-B2EF-FD42EE7BD323}" sibTransId="{D3D46223-49E6-4EFE-9C61-616360A0C831}"/>
    <dgm:cxn modelId="{9E384AE9-CD6A-4EB2-9B34-65DBB92EC2CD}" srcId="{4F0ABA97-F604-46EE-9E98-0B76B03E1D26}" destId="{F3004054-C3E4-4586-9132-49AB61A51E11}" srcOrd="0" destOrd="0" parTransId="{4737CC2D-49F1-452B-8282-EB110522F637}" sibTransId="{CEFAA88E-087E-4EA4-98DF-C532F5F9DE69}"/>
    <dgm:cxn modelId="{A4CE62FD-C158-4F16-A19C-79B4C03B264F}" type="presOf" srcId="{186510F8-DA76-4805-8F22-E3054A92CD10}" destId="{90671D87-E22B-4466-A047-58E98E3571E6}" srcOrd="0" destOrd="0" presId="urn:microsoft.com/office/officeart/2005/8/layout/hList6"/>
    <dgm:cxn modelId="{F970437C-8947-4343-B920-AAE5FAEE2129}" srcId="{13EFFEC0-F327-4224-B596-BE13F729D3DF}" destId="{A710E164-8DAC-4791-8B95-EE0D26E12909}" srcOrd="1" destOrd="0" parTransId="{A1458754-4F5C-4B68-A528-C3D6FF415F05}" sibTransId="{5B20712B-5FBA-4213-BCCA-E61B1C735100}"/>
    <dgm:cxn modelId="{8F9F8CD7-719B-4492-97AD-EDF5FFE4141B}" type="presOf" srcId="{2CC4DD55-4BFC-4678-BDF1-DFCEB40E5230}" destId="{56DBB7B4-C54F-4333-8333-9471DCFB5062}" srcOrd="0" destOrd="1" presId="urn:microsoft.com/office/officeart/2005/8/layout/hList6"/>
    <dgm:cxn modelId="{FCAE3C2D-2903-474C-8B21-FD66D98D57CE}" srcId="{4F0ABA97-F604-46EE-9E98-0B76B03E1D26}" destId="{4AD25F0C-519C-4F1F-ABF1-3034903D8FE2}" srcOrd="1" destOrd="0" parTransId="{22430509-4994-46FF-8C32-738F285C40EC}" sibTransId="{D1F8DA2B-66F5-4EC5-B23C-7D65C6D119F3}"/>
    <dgm:cxn modelId="{F01CBF76-3DFD-4368-83B2-EBFCA5057D49}" type="presOf" srcId="{313392AE-12B9-499A-826A-37ADDF933984}" destId="{9B1AB1F9-34CA-43C4-B360-862D19FD40F0}" srcOrd="0" destOrd="0" presId="urn:microsoft.com/office/officeart/2005/8/layout/hList6"/>
    <dgm:cxn modelId="{EEA465C2-3DF1-446F-AEA1-7F8BABC745B9}" type="presOf" srcId="{4AD25F0C-519C-4F1F-ABF1-3034903D8FE2}" destId="{F7D4E810-A3E0-4F29-A814-9A1C5C5D0C33}" srcOrd="0" destOrd="2" presId="urn:microsoft.com/office/officeart/2005/8/layout/hList6"/>
    <dgm:cxn modelId="{14020E68-0AAF-4128-9607-EA7B1841BE8A}" srcId="{313392AE-12B9-499A-826A-37ADDF933984}" destId="{F5F5B724-C0BC-4654-994B-672AFA3E159A}" srcOrd="1" destOrd="0" parTransId="{61352252-DC21-4BF7-A3B3-9521E51B60F8}" sibTransId="{D1549029-7907-4431-BC11-33BFA40D84C7}"/>
    <dgm:cxn modelId="{1CF2DFC5-9FC9-4A5C-8C6F-10E61BDA3224}" type="presOf" srcId="{13EFFEC0-F327-4224-B596-BE13F729D3DF}" destId="{56DBB7B4-C54F-4333-8333-9471DCFB5062}" srcOrd="0" destOrd="0" presId="urn:microsoft.com/office/officeart/2005/8/layout/hList6"/>
    <dgm:cxn modelId="{2ACF5583-B944-4D7C-A587-57FD0322CF3A}" type="presOf" srcId="{F3004054-C3E4-4586-9132-49AB61A51E11}" destId="{F7D4E810-A3E0-4F29-A814-9A1C5C5D0C33}" srcOrd="0" destOrd="1" presId="urn:microsoft.com/office/officeart/2005/8/layout/hList6"/>
    <dgm:cxn modelId="{C1EDB52F-98C5-474B-AAB4-D5ABE59B7A0F}" type="presOf" srcId="{03623A5B-568C-4DD2-9BC1-5202C2C7687D}" destId="{FD58BB65-D249-468F-B40C-0CA6C8B07661}" srcOrd="0" destOrd="0" presId="urn:microsoft.com/office/officeart/2005/8/layout/hList6"/>
    <dgm:cxn modelId="{A799F164-6652-4956-8E14-4F4DDE9F650A}" type="presOf" srcId="{4F0ABA97-F604-46EE-9E98-0B76B03E1D26}" destId="{F7D4E810-A3E0-4F29-A814-9A1C5C5D0C33}" srcOrd="0" destOrd="0" presId="urn:microsoft.com/office/officeart/2005/8/layout/hList6"/>
    <dgm:cxn modelId="{22BCC5FB-9363-4A65-BD5D-F194457A5026}" srcId="{186510F8-DA76-4805-8F22-E3054A92CD10}" destId="{13EFFEC0-F327-4224-B596-BE13F729D3DF}" srcOrd="2" destOrd="0" parTransId="{80C5E439-45C6-4357-A50C-213A4632A0B3}" sibTransId="{E6CEF22D-1C62-4C0D-B196-819EAD988E20}"/>
    <dgm:cxn modelId="{5C279D18-931B-4FA4-B5C9-A388498EC65B}" srcId="{186510F8-DA76-4805-8F22-E3054A92CD10}" destId="{313392AE-12B9-499A-826A-37ADDF933984}" srcOrd="1" destOrd="0" parTransId="{8A2296B7-B030-4FB0-BEE4-B6079C9B300D}" sibTransId="{55B4EDD8-EC79-4774-A55B-D02F5F31FE70}"/>
    <dgm:cxn modelId="{15E3396E-29EF-474D-8B79-316C7A1C00CC}" type="presParOf" srcId="{90671D87-E22B-4466-A047-58E98E3571E6}" destId="{F7D4E810-A3E0-4F29-A814-9A1C5C5D0C33}" srcOrd="0" destOrd="0" presId="urn:microsoft.com/office/officeart/2005/8/layout/hList6"/>
    <dgm:cxn modelId="{0514AFA9-F425-4046-A8B5-95CF076D9EAB}" type="presParOf" srcId="{90671D87-E22B-4466-A047-58E98E3571E6}" destId="{4720AD72-6C50-412E-86A6-8C16A5D26607}" srcOrd="1" destOrd="0" presId="urn:microsoft.com/office/officeart/2005/8/layout/hList6"/>
    <dgm:cxn modelId="{85829C29-DA1D-405C-A8AB-1C327DC35B07}" type="presParOf" srcId="{90671D87-E22B-4466-A047-58E98E3571E6}" destId="{9B1AB1F9-34CA-43C4-B360-862D19FD40F0}" srcOrd="2" destOrd="0" presId="urn:microsoft.com/office/officeart/2005/8/layout/hList6"/>
    <dgm:cxn modelId="{63CF3ADF-DE71-4C1A-B9FD-924AEA720A95}" type="presParOf" srcId="{90671D87-E22B-4466-A047-58E98E3571E6}" destId="{95118CA3-91AC-4E55-A34C-50BD625E8361}" srcOrd="3" destOrd="0" presId="urn:microsoft.com/office/officeart/2005/8/layout/hList6"/>
    <dgm:cxn modelId="{ADD8F05E-B3E1-4572-9C7A-3F7C20991EB2}" type="presParOf" srcId="{90671D87-E22B-4466-A047-58E98E3571E6}" destId="{56DBB7B4-C54F-4333-8333-9471DCFB5062}" srcOrd="4" destOrd="0" presId="urn:microsoft.com/office/officeart/2005/8/layout/hList6"/>
    <dgm:cxn modelId="{91ABC499-EDD2-4F9E-A02A-99E44155BBEF}" type="presParOf" srcId="{90671D87-E22B-4466-A047-58E98E3571E6}" destId="{80BC7109-EFE2-473F-8F9B-E16373089FBF}" srcOrd="5" destOrd="0" presId="urn:microsoft.com/office/officeart/2005/8/layout/hList6"/>
    <dgm:cxn modelId="{39B6B4DE-E8B5-4FAC-9C4C-A7FA08EC314B}" type="presParOf" srcId="{90671D87-E22B-4466-A047-58E98E3571E6}" destId="{FD58BB65-D249-468F-B40C-0CA6C8B07661}"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56DB83-1D69-4CCD-9FA8-0DB8240B0A44}">
      <dsp:nvSpPr>
        <dsp:cNvPr id="0" name=""/>
        <dsp:cNvSpPr/>
      </dsp:nvSpPr>
      <dsp:spPr>
        <a:xfrm>
          <a:off x="609223" y="726782"/>
          <a:ext cx="991975" cy="705900"/>
        </a:xfrm>
        <a:prstGeom prst="frame">
          <a:avLst>
            <a:gd name="adj1" fmla="val 5450"/>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D7A634-B8A7-47A7-92BB-7EE98BEA4533}">
      <dsp:nvSpPr>
        <dsp:cNvPr id="0" name=""/>
        <dsp:cNvSpPr/>
      </dsp:nvSpPr>
      <dsp:spPr>
        <a:xfrm>
          <a:off x="0" y="0"/>
          <a:ext cx="2090453" cy="1949537"/>
        </a:xfrm>
        <a:prstGeom prst="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66FA51C-B844-42E3-9020-A81B40DB657B}">
      <dsp:nvSpPr>
        <dsp:cNvPr id="0" name=""/>
        <dsp:cNvSpPr/>
      </dsp:nvSpPr>
      <dsp:spPr>
        <a:xfrm>
          <a:off x="648004" y="1310158"/>
          <a:ext cx="915053" cy="83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19050" rIns="50800" bIns="19050" numCol="1" spcCol="1270" anchor="ctr" anchorCtr="0">
          <a:noAutofit/>
        </a:bodyPr>
        <a:lstStyle/>
        <a:p>
          <a:pPr lvl="0" algn="l" defTabSz="222250">
            <a:lnSpc>
              <a:spcPct val="90000"/>
            </a:lnSpc>
            <a:spcBef>
              <a:spcPct val="0"/>
            </a:spcBef>
            <a:spcAft>
              <a:spcPct val="35000"/>
            </a:spcAft>
          </a:pPr>
          <a:endParaRPr lang="en-GB" sz="500" kern="1200" dirty="0"/>
        </a:p>
      </dsp:txBody>
      <dsp:txXfrm>
        <a:off x="648004" y="1310158"/>
        <a:ext cx="915053" cy="83791"/>
      </dsp:txXfrm>
    </dsp:sp>
    <dsp:sp modelId="{CD600D63-E921-4A41-9754-8F40ACBD2C57}">
      <dsp:nvSpPr>
        <dsp:cNvPr id="0" name=""/>
        <dsp:cNvSpPr/>
      </dsp:nvSpPr>
      <dsp:spPr>
        <a:xfrm>
          <a:off x="1641582" y="726782"/>
          <a:ext cx="453520" cy="705900"/>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567061-AD3D-46A0-A968-3EB39B1BABBF}">
      <dsp:nvSpPr>
        <dsp:cNvPr id="0" name=""/>
        <dsp:cNvSpPr/>
      </dsp:nvSpPr>
      <dsp:spPr>
        <a:xfrm>
          <a:off x="0" y="36463"/>
          <a:ext cx="6857592" cy="1133730"/>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GB" sz="3200" b="1" kern="1200" dirty="0" err="1">
              <a:latin typeface="Footlight MT Light" panose="0204060206030A020304" pitchFamily="18" charset="0"/>
            </a:rPr>
            <a:t>Damas</a:t>
          </a:r>
          <a:r>
            <a:rPr lang="en-GB" sz="3200" b="1" kern="1200" dirty="0">
              <a:latin typeface="Footlight MT Light" panose="0204060206030A020304" pitchFamily="18" charset="0"/>
            </a:rPr>
            <a:t> Petrochemicals &amp; Refinery</a:t>
          </a:r>
        </a:p>
      </dsp:txBody>
      <dsp:txXfrm>
        <a:off x="55344" y="91807"/>
        <a:ext cx="6746904" cy="1023042"/>
      </dsp:txXfrm>
    </dsp:sp>
    <dsp:sp modelId="{766BB7B8-C093-4A17-BF8C-2DC0A86DC31A}">
      <dsp:nvSpPr>
        <dsp:cNvPr id="0" name=""/>
        <dsp:cNvSpPr/>
      </dsp:nvSpPr>
      <dsp:spPr>
        <a:xfrm>
          <a:off x="0" y="1167413"/>
          <a:ext cx="6857592" cy="761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7729"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GB" sz="2500" b="1" kern="1200" dirty="0">
              <a:latin typeface="Footlight MT Light" panose="0204060206030A020304" pitchFamily="18" charset="0"/>
            </a:rPr>
            <a:t>Asset Type: OML 11O</a:t>
          </a:r>
        </a:p>
        <a:p>
          <a:pPr marL="228600" lvl="1" indent="-228600" algn="l" defTabSz="1111250">
            <a:lnSpc>
              <a:spcPct val="90000"/>
            </a:lnSpc>
            <a:spcBef>
              <a:spcPct val="0"/>
            </a:spcBef>
            <a:spcAft>
              <a:spcPct val="20000"/>
            </a:spcAft>
            <a:buChar char="••"/>
          </a:pPr>
          <a:r>
            <a:rPr lang="en-GB" sz="2500" b="1" kern="1200" dirty="0">
              <a:latin typeface="Footlight MT Light" panose="0204060206030A020304" pitchFamily="18" charset="0"/>
            </a:rPr>
            <a:t>Date: February 5, 2021</a:t>
          </a:r>
        </a:p>
      </dsp:txBody>
      <dsp:txXfrm>
        <a:off x="0" y="1167413"/>
        <a:ext cx="6857592" cy="761760"/>
      </dsp:txXfrm>
    </dsp:sp>
    <dsp:sp modelId="{36B5BFE3-9C90-4A6C-86A5-C60F87B016D7}">
      <dsp:nvSpPr>
        <dsp:cNvPr id="0" name=""/>
        <dsp:cNvSpPr/>
      </dsp:nvSpPr>
      <dsp:spPr>
        <a:xfrm>
          <a:off x="0" y="1929173"/>
          <a:ext cx="6857592" cy="1133730"/>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GB" sz="3200" b="1" kern="1200" dirty="0">
              <a:latin typeface="Footlight MT Light" panose="0204060206030A020304" pitchFamily="18" charset="0"/>
            </a:rPr>
            <a:t>Cadence Capital Limited &amp; General Hydrocarbons Limited</a:t>
          </a:r>
        </a:p>
      </dsp:txBody>
      <dsp:txXfrm>
        <a:off x="55344" y="1984517"/>
        <a:ext cx="6746904" cy="1023042"/>
      </dsp:txXfrm>
    </dsp:sp>
    <dsp:sp modelId="{186AEF47-4BE9-449C-8A06-0CC9260C1D9A}">
      <dsp:nvSpPr>
        <dsp:cNvPr id="0" name=""/>
        <dsp:cNvSpPr/>
      </dsp:nvSpPr>
      <dsp:spPr>
        <a:xfrm>
          <a:off x="0" y="3062903"/>
          <a:ext cx="6857592" cy="761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7729"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GB" sz="2500" b="1" kern="1200" dirty="0">
              <a:latin typeface="Footlight MT Light" panose="0204060206030A020304" pitchFamily="18" charset="0"/>
            </a:rPr>
            <a:t>Asset Type: OML 120 &amp; OML 121</a:t>
          </a:r>
        </a:p>
        <a:p>
          <a:pPr marL="228600" lvl="1" indent="-228600" algn="l" defTabSz="1111250">
            <a:lnSpc>
              <a:spcPct val="90000"/>
            </a:lnSpc>
            <a:spcBef>
              <a:spcPct val="0"/>
            </a:spcBef>
            <a:spcAft>
              <a:spcPct val="20000"/>
            </a:spcAft>
            <a:buChar char="••"/>
          </a:pPr>
          <a:r>
            <a:rPr lang="en-GB" sz="2500" b="1" kern="1200" dirty="0">
              <a:latin typeface="Footlight MT Light" panose="0204060206030A020304" pitchFamily="18" charset="0"/>
            </a:rPr>
            <a:t>Date: N/A</a:t>
          </a:r>
        </a:p>
      </dsp:txBody>
      <dsp:txXfrm>
        <a:off x="0" y="3062903"/>
        <a:ext cx="6857592" cy="7617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60CC3E-ABB2-4C1D-84B7-ED9AD337F44C}">
      <dsp:nvSpPr>
        <dsp:cNvPr id="0" name=""/>
        <dsp:cNvSpPr/>
      </dsp:nvSpPr>
      <dsp:spPr>
        <a:xfrm>
          <a:off x="3656084" y="2179964"/>
          <a:ext cx="63755" cy="1179985"/>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E7EB24-F03E-4B46-9243-914B0CE42D04}">
      <dsp:nvSpPr>
        <dsp:cNvPr id="0" name=""/>
        <dsp:cNvSpPr/>
      </dsp:nvSpPr>
      <dsp:spPr>
        <a:xfrm>
          <a:off x="1104778" y="2179964"/>
          <a:ext cx="1658188" cy="1179985"/>
        </a:xfrm>
        <a:prstGeom prst="frame">
          <a:avLst>
            <a:gd name="adj1" fmla="val 5450"/>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AE7CD4-0237-4E03-A064-90E117C1C1DB}">
      <dsp:nvSpPr>
        <dsp:cNvPr id="0" name=""/>
        <dsp:cNvSpPr/>
      </dsp:nvSpPr>
      <dsp:spPr>
        <a:xfrm>
          <a:off x="49824" y="0"/>
          <a:ext cx="3672169" cy="5193317"/>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6000" r="-4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0E20E1-C21D-441A-8EC0-67142A4E8339}">
      <dsp:nvSpPr>
        <dsp:cNvPr id="0" name=""/>
        <dsp:cNvSpPr/>
      </dsp:nvSpPr>
      <dsp:spPr>
        <a:xfrm>
          <a:off x="1169605" y="3155136"/>
          <a:ext cx="1529605" cy="140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22860" rIns="60960" bIns="22860" numCol="1" spcCol="1270" anchor="ctr" anchorCtr="0">
          <a:noAutofit/>
        </a:bodyPr>
        <a:lstStyle/>
        <a:p>
          <a:pPr lvl="0" algn="l" defTabSz="266700">
            <a:lnSpc>
              <a:spcPct val="90000"/>
            </a:lnSpc>
            <a:spcBef>
              <a:spcPct val="0"/>
            </a:spcBef>
            <a:spcAft>
              <a:spcPct val="35000"/>
            </a:spcAft>
          </a:pPr>
          <a:endParaRPr lang="en-GB" sz="600" kern="1200" dirty="0"/>
        </a:p>
      </dsp:txBody>
      <dsp:txXfrm>
        <a:off x="1169605" y="3155136"/>
        <a:ext cx="1529605" cy="140065"/>
      </dsp:txXfrm>
    </dsp:sp>
    <dsp:sp modelId="{A3A1E9E2-FFD6-42EB-A7FD-68EF326F4F17}">
      <dsp:nvSpPr>
        <dsp:cNvPr id="0" name=""/>
        <dsp:cNvSpPr/>
      </dsp:nvSpPr>
      <dsp:spPr>
        <a:xfrm>
          <a:off x="2830472" y="2179964"/>
          <a:ext cx="758105" cy="1179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1155700">
            <a:lnSpc>
              <a:spcPct val="90000"/>
            </a:lnSpc>
            <a:spcBef>
              <a:spcPct val="0"/>
            </a:spcBef>
            <a:spcAft>
              <a:spcPct val="35000"/>
            </a:spcAft>
          </a:pPr>
          <a:endParaRPr lang="en-GB" sz="2600" kern="1200" dirty="0"/>
        </a:p>
      </dsp:txBody>
      <dsp:txXfrm>
        <a:off x="2830472" y="2179964"/>
        <a:ext cx="758105" cy="11799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60CC3E-ABB2-4C1D-84B7-ED9AD337F44C}">
      <dsp:nvSpPr>
        <dsp:cNvPr id="0" name=""/>
        <dsp:cNvSpPr/>
      </dsp:nvSpPr>
      <dsp:spPr>
        <a:xfrm>
          <a:off x="3656084" y="2196717"/>
          <a:ext cx="63755" cy="1179985"/>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E7EB24-F03E-4B46-9243-914B0CE42D04}">
      <dsp:nvSpPr>
        <dsp:cNvPr id="0" name=""/>
        <dsp:cNvSpPr/>
      </dsp:nvSpPr>
      <dsp:spPr>
        <a:xfrm>
          <a:off x="1104778" y="2196717"/>
          <a:ext cx="1658188" cy="1179985"/>
        </a:xfrm>
        <a:prstGeom prst="frame">
          <a:avLst>
            <a:gd name="adj1" fmla="val 5450"/>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AE7CD4-0237-4E03-A064-90E117C1C1DB}">
      <dsp:nvSpPr>
        <dsp:cNvPr id="0" name=""/>
        <dsp:cNvSpPr/>
      </dsp:nvSpPr>
      <dsp:spPr>
        <a:xfrm>
          <a:off x="49824" y="0"/>
          <a:ext cx="3672169" cy="5193317"/>
        </a:xfrm>
        <a:prstGeom prst="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0E20E1-C21D-441A-8EC0-67142A4E8339}">
      <dsp:nvSpPr>
        <dsp:cNvPr id="0" name=""/>
        <dsp:cNvSpPr/>
      </dsp:nvSpPr>
      <dsp:spPr>
        <a:xfrm>
          <a:off x="1169605" y="3171890"/>
          <a:ext cx="1529605" cy="140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22860" rIns="60960" bIns="22860" numCol="1" spcCol="1270" anchor="ctr" anchorCtr="0">
          <a:noAutofit/>
        </a:bodyPr>
        <a:lstStyle/>
        <a:p>
          <a:pPr lvl="0" algn="l" defTabSz="266700">
            <a:lnSpc>
              <a:spcPct val="90000"/>
            </a:lnSpc>
            <a:spcBef>
              <a:spcPct val="0"/>
            </a:spcBef>
            <a:spcAft>
              <a:spcPct val="35000"/>
            </a:spcAft>
          </a:pPr>
          <a:endParaRPr lang="en-GB" sz="600" kern="1200" dirty="0"/>
        </a:p>
      </dsp:txBody>
      <dsp:txXfrm>
        <a:off x="1169605" y="3171890"/>
        <a:ext cx="1529605" cy="140065"/>
      </dsp:txXfrm>
    </dsp:sp>
    <dsp:sp modelId="{A3A1E9E2-FFD6-42EB-A7FD-68EF326F4F17}">
      <dsp:nvSpPr>
        <dsp:cNvPr id="0" name=""/>
        <dsp:cNvSpPr/>
      </dsp:nvSpPr>
      <dsp:spPr>
        <a:xfrm>
          <a:off x="2830472" y="2196717"/>
          <a:ext cx="758105" cy="1179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1155700">
            <a:lnSpc>
              <a:spcPct val="90000"/>
            </a:lnSpc>
            <a:spcBef>
              <a:spcPct val="0"/>
            </a:spcBef>
            <a:spcAft>
              <a:spcPct val="35000"/>
            </a:spcAft>
          </a:pPr>
          <a:endParaRPr lang="en-GB" sz="2600" kern="1200" dirty="0"/>
        </a:p>
      </dsp:txBody>
      <dsp:txXfrm>
        <a:off x="2830472" y="2196717"/>
        <a:ext cx="758105" cy="11799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D1CB2B-43CA-4218-BEE9-6796A78DFCD6}">
      <dsp:nvSpPr>
        <dsp:cNvPr id="0" name=""/>
        <dsp:cNvSpPr/>
      </dsp:nvSpPr>
      <dsp:spPr>
        <a:xfrm rot="10800000">
          <a:off x="562138" y="145684"/>
          <a:ext cx="9147217" cy="1209017"/>
        </a:xfrm>
        <a:prstGeom prst="homePlat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9200" tIns="91440" rIns="170688" bIns="91440" numCol="1" spcCol="1270" anchor="ctr" anchorCtr="0">
          <a:noAutofit/>
        </a:bodyPr>
        <a:lstStyle/>
        <a:p>
          <a:pPr lvl="0" algn="ctr" defTabSz="1066800">
            <a:lnSpc>
              <a:spcPct val="90000"/>
            </a:lnSpc>
            <a:spcBef>
              <a:spcPct val="0"/>
            </a:spcBef>
            <a:spcAft>
              <a:spcPct val="35000"/>
            </a:spcAft>
          </a:pPr>
          <a:r>
            <a:rPr lang="en-US" sz="2400" b="1" kern="1200" dirty="0">
              <a:solidFill>
                <a:schemeClr val="bg1"/>
              </a:solidFill>
              <a:latin typeface="Footlight MT Light" panose="0204060206030A020304" pitchFamily="18" charset="0"/>
              <a:cs typeface="Arial" panose="020B0604020202020204" pitchFamily="34" charset="0"/>
            </a:rPr>
            <a:t>Government participated in 12 JV operations</a:t>
          </a:r>
          <a:endParaRPr lang="en-GB" sz="2400" kern="1200" dirty="0">
            <a:solidFill>
              <a:schemeClr val="accent6">
                <a:lumMod val="50000"/>
              </a:schemeClr>
            </a:solidFill>
          </a:endParaRPr>
        </a:p>
      </dsp:txBody>
      <dsp:txXfrm rot="10800000">
        <a:off x="864392" y="145684"/>
        <a:ext cx="8844963" cy="1209017"/>
      </dsp:txXfrm>
    </dsp:sp>
    <dsp:sp modelId="{16B74652-66CD-4582-95B7-0489ECDD5A84}">
      <dsp:nvSpPr>
        <dsp:cNvPr id="0" name=""/>
        <dsp:cNvSpPr/>
      </dsp:nvSpPr>
      <dsp:spPr>
        <a:xfrm>
          <a:off x="0" y="64137"/>
          <a:ext cx="1154722" cy="1154722"/>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9FADF3-CAAE-4544-AF89-C1A1B702BEC7}">
      <dsp:nvSpPr>
        <dsp:cNvPr id="0" name=""/>
        <dsp:cNvSpPr/>
      </dsp:nvSpPr>
      <dsp:spPr>
        <a:xfrm rot="10800000">
          <a:off x="549261" y="1555481"/>
          <a:ext cx="9147217" cy="1154722"/>
        </a:xfrm>
        <a:prstGeom prst="homePlat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9200" tIns="201930" rIns="376936" bIns="201930" numCol="1" spcCol="1270" anchor="ctr" anchorCtr="0">
          <a:noAutofit/>
        </a:bodyPr>
        <a:lstStyle/>
        <a:p>
          <a:pPr lvl="0" algn="ctr" defTabSz="2355850">
            <a:lnSpc>
              <a:spcPct val="90000"/>
            </a:lnSpc>
            <a:spcBef>
              <a:spcPct val="0"/>
            </a:spcBef>
            <a:spcAft>
              <a:spcPct val="35000"/>
            </a:spcAft>
          </a:pPr>
          <a:endParaRPr lang="en-GB" sz="5300" kern="1200"/>
        </a:p>
      </dsp:txBody>
      <dsp:txXfrm rot="10800000">
        <a:off x="837941" y="1555481"/>
        <a:ext cx="8858537" cy="1154722"/>
      </dsp:txXfrm>
    </dsp:sp>
    <dsp:sp modelId="{8733B723-5C0D-4F72-942E-39A99A66547F}">
      <dsp:nvSpPr>
        <dsp:cNvPr id="0" name=""/>
        <dsp:cNvSpPr/>
      </dsp:nvSpPr>
      <dsp:spPr>
        <a:xfrm>
          <a:off x="0" y="1590700"/>
          <a:ext cx="1154722" cy="1154722"/>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42B93F-4C64-4943-AA57-5CEB154D20D5}">
      <dsp:nvSpPr>
        <dsp:cNvPr id="0" name=""/>
        <dsp:cNvSpPr/>
      </dsp:nvSpPr>
      <dsp:spPr>
        <a:xfrm rot="10800000">
          <a:off x="549261" y="2950717"/>
          <a:ext cx="9147217" cy="1154722"/>
        </a:xfrm>
        <a:prstGeom prst="homePlate">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9200" tIns="201930" rIns="376936" bIns="201930" numCol="1" spcCol="1270" anchor="ctr" anchorCtr="0">
          <a:noAutofit/>
        </a:bodyPr>
        <a:lstStyle/>
        <a:p>
          <a:pPr lvl="0" algn="ctr" defTabSz="2355850">
            <a:lnSpc>
              <a:spcPct val="90000"/>
            </a:lnSpc>
            <a:spcBef>
              <a:spcPct val="0"/>
            </a:spcBef>
            <a:spcAft>
              <a:spcPct val="35000"/>
            </a:spcAft>
          </a:pPr>
          <a:endParaRPr lang="en-GB" sz="5300" kern="1200"/>
        </a:p>
      </dsp:txBody>
      <dsp:txXfrm rot="10800000">
        <a:off x="837941" y="2950717"/>
        <a:ext cx="8858537" cy="1154722"/>
      </dsp:txXfrm>
    </dsp:sp>
    <dsp:sp modelId="{D8030C0E-159B-4A26-8184-6A1C8BC38C5D}">
      <dsp:nvSpPr>
        <dsp:cNvPr id="0" name=""/>
        <dsp:cNvSpPr/>
      </dsp:nvSpPr>
      <dsp:spPr>
        <a:xfrm>
          <a:off x="0" y="2931618"/>
          <a:ext cx="1154722" cy="1154722"/>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F20A98-0D30-483A-8425-BCAC9CCAEFC0}">
      <dsp:nvSpPr>
        <dsp:cNvPr id="0" name=""/>
        <dsp:cNvSpPr/>
      </dsp:nvSpPr>
      <dsp:spPr>
        <a:xfrm rot="10800000">
          <a:off x="1514521" y="0"/>
          <a:ext cx="9334055" cy="3292334"/>
        </a:xfrm>
        <a:prstGeom prst="homePlate">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51828" tIns="140970" rIns="263144" bIns="140970" numCol="1" spcCol="1270" anchor="ctr" anchorCtr="0">
          <a:noAutofit/>
        </a:bodyPr>
        <a:lstStyle/>
        <a:p>
          <a:pPr lvl="0" algn="ctr" defTabSz="1644650">
            <a:lnSpc>
              <a:spcPct val="90000"/>
            </a:lnSpc>
            <a:spcBef>
              <a:spcPct val="0"/>
            </a:spcBef>
            <a:spcAft>
              <a:spcPct val="35000"/>
            </a:spcAft>
          </a:pPr>
          <a:r>
            <a:rPr lang="en-US" sz="3700" b="1" kern="1200" dirty="0">
              <a:latin typeface="Footlight MT Light" panose="0204060206030A020304" pitchFamily="18" charset="0"/>
              <a:cs typeface="Arial" panose="020B0604020202020204" pitchFamily="34" charset="0"/>
            </a:rPr>
            <a:t>The outstanding cash-call liabilities payable by the Federation is in the sum of ₦120.439billion and US$507.949million (₦209.524billion), totaling ₦330.007billion. </a:t>
          </a:r>
          <a:endParaRPr lang="en-GB" sz="3700" kern="1200" dirty="0"/>
        </a:p>
      </dsp:txBody>
      <dsp:txXfrm rot="10800000">
        <a:off x="2337604" y="0"/>
        <a:ext cx="8510972" cy="3292334"/>
      </dsp:txXfrm>
    </dsp:sp>
    <dsp:sp modelId="{8200CF34-144B-441B-914C-446F1A7573A3}">
      <dsp:nvSpPr>
        <dsp:cNvPr id="0" name=""/>
        <dsp:cNvSpPr/>
      </dsp:nvSpPr>
      <dsp:spPr>
        <a:xfrm>
          <a:off x="0" y="0"/>
          <a:ext cx="3292334" cy="3292334"/>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D4E810-A3E0-4F29-A814-9A1C5C5D0C33}">
      <dsp:nvSpPr>
        <dsp:cNvPr id="0" name=""/>
        <dsp:cNvSpPr/>
      </dsp:nvSpPr>
      <dsp:spPr>
        <a:xfrm rot="16200000">
          <a:off x="-422996" y="422996"/>
          <a:ext cx="3722568" cy="2876575"/>
        </a:xfrm>
        <a:prstGeom prst="flowChartManualOperati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t" anchorCtr="0">
          <a:noAutofit/>
        </a:bodyPr>
        <a:lstStyle/>
        <a:p>
          <a:pPr lvl="0" algn="l" defTabSz="1244600">
            <a:lnSpc>
              <a:spcPct val="90000"/>
            </a:lnSpc>
            <a:spcBef>
              <a:spcPct val="0"/>
            </a:spcBef>
            <a:spcAft>
              <a:spcPct val="35000"/>
            </a:spcAft>
          </a:pPr>
          <a:r>
            <a:rPr lang="en-GB" sz="2800" b="1" kern="1200" dirty="0">
              <a:solidFill>
                <a:schemeClr val="tx1"/>
              </a:solidFill>
              <a:latin typeface="Footlight MT Light" panose="0204060206030A020304" pitchFamily="18" charset="0"/>
            </a:rPr>
            <a:t>DSDP</a:t>
          </a:r>
        </a:p>
        <a:p>
          <a:pPr lvl="0" algn="l" defTabSz="1244600">
            <a:lnSpc>
              <a:spcPct val="90000"/>
            </a:lnSpc>
            <a:spcBef>
              <a:spcPct val="0"/>
            </a:spcBef>
            <a:spcAft>
              <a:spcPct val="35000"/>
            </a:spcAft>
          </a:pPr>
          <a:r>
            <a:rPr lang="en-GB" sz="2800" b="1" kern="1200" dirty="0">
              <a:solidFill>
                <a:schemeClr val="tx1"/>
              </a:solidFill>
              <a:latin typeface="Footlight MT Light" panose="0204060206030A020304" pitchFamily="18" charset="0"/>
            </a:rPr>
            <a:t>ARRANGEMENT</a:t>
          </a:r>
        </a:p>
        <a:p>
          <a:pPr lvl="0" algn="l" defTabSz="1244600">
            <a:lnSpc>
              <a:spcPct val="90000"/>
            </a:lnSpc>
            <a:spcBef>
              <a:spcPct val="0"/>
            </a:spcBef>
            <a:spcAft>
              <a:spcPct val="35000"/>
            </a:spcAft>
          </a:pPr>
          <a:r>
            <a:rPr lang="en-GB" sz="2000" b="1" kern="1200" dirty="0">
              <a:solidFill>
                <a:schemeClr val="tx1"/>
              </a:solidFill>
              <a:latin typeface="Footlight MT Light" panose="0204060206030A020304" pitchFamily="18" charset="0"/>
            </a:rPr>
            <a:t>(Crude for products exchange)</a:t>
          </a:r>
        </a:p>
        <a:p>
          <a:pPr marL="228600" lvl="1" indent="-228600" algn="l" defTabSz="1066800">
            <a:lnSpc>
              <a:spcPct val="90000"/>
            </a:lnSpc>
            <a:spcBef>
              <a:spcPct val="0"/>
            </a:spcBef>
            <a:spcAft>
              <a:spcPct val="15000"/>
            </a:spcAft>
            <a:buChar char="••"/>
          </a:pPr>
          <a:r>
            <a:rPr lang="en-GB" sz="2400" kern="1200" dirty="0">
              <a:solidFill>
                <a:schemeClr val="tx1"/>
              </a:solidFill>
              <a:latin typeface="Footlight MT Light" panose="0204060206030A020304" pitchFamily="18" charset="0"/>
            </a:rPr>
            <a:t>Transaction value: </a:t>
          </a:r>
          <a:r>
            <a:rPr lang="en-GB" sz="2400" b="1" kern="1200" dirty="0">
              <a:solidFill>
                <a:schemeClr val="tx1"/>
              </a:solidFill>
              <a:latin typeface="Footlight MT Light" panose="0204060206030A020304" pitchFamily="18" charset="0"/>
            </a:rPr>
            <a:t>US$7.108Billion</a:t>
          </a:r>
        </a:p>
        <a:p>
          <a:pPr marL="228600" lvl="1" indent="-228600" algn="l" defTabSz="1066800">
            <a:lnSpc>
              <a:spcPct val="90000"/>
            </a:lnSpc>
            <a:spcBef>
              <a:spcPct val="0"/>
            </a:spcBef>
            <a:spcAft>
              <a:spcPct val="15000"/>
            </a:spcAft>
            <a:buChar char="••"/>
          </a:pPr>
          <a:r>
            <a:rPr lang="en-GB" sz="2400" kern="1200" dirty="0">
              <a:solidFill>
                <a:schemeClr val="tx1"/>
              </a:solidFill>
              <a:latin typeface="Footlight MT Light" panose="0204060206030A020304" pitchFamily="18" charset="0"/>
            </a:rPr>
            <a:t>Balance: -</a:t>
          </a:r>
        </a:p>
      </dsp:txBody>
      <dsp:txXfrm rot="5400000">
        <a:off x="1" y="744513"/>
        <a:ext cx="2876575" cy="2233540"/>
      </dsp:txXfrm>
    </dsp:sp>
    <dsp:sp modelId="{9B1AB1F9-34CA-43C4-B360-862D19FD40F0}">
      <dsp:nvSpPr>
        <dsp:cNvPr id="0" name=""/>
        <dsp:cNvSpPr/>
      </dsp:nvSpPr>
      <dsp:spPr>
        <a:xfrm rot="16200000">
          <a:off x="2672254" y="422996"/>
          <a:ext cx="3722568" cy="2876575"/>
        </a:xfrm>
        <a:prstGeom prst="flowChartManualOperation">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t" anchorCtr="0">
          <a:noAutofit/>
        </a:bodyPr>
        <a:lstStyle/>
        <a:p>
          <a:pPr lvl="0" algn="l" defTabSz="1244600">
            <a:lnSpc>
              <a:spcPct val="90000"/>
            </a:lnSpc>
            <a:spcBef>
              <a:spcPct val="0"/>
            </a:spcBef>
            <a:spcAft>
              <a:spcPct val="35000"/>
            </a:spcAft>
          </a:pPr>
          <a:r>
            <a:rPr lang="en-GB" sz="2800" b="1" kern="1200" dirty="0">
              <a:solidFill>
                <a:schemeClr val="tx1"/>
              </a:solidFill>
              <a:latin typeface="Footlight MT Light" panose="0204060206030A020304" pitchFamily="18" charset="0"/>
            </a:rPr>
            <a:t>PROJECT</a:t>
          </a:r>
          <a:br>
            <a:rPr lang="en-GB" sz="2800" b="1" kern="1200" dirty="0">
              <a:solidFill>
                <a:schemeClr val="tx1"/>
              </a:solidFill>
              <a:latin typeface="Footlight MT Light" panose="0204060206030A020304" pitchFamily="18" charset="0"/>
            </a:rPr>
          </a:br>
          <a:r>
            <a:rPr lang="en-GB" sz="2800" b="1" kern="1200" dirty="0">
              <a:solidFill>
                <a:schemeClr val="tx1"/>
              </a:solidFill>
              <a:latin typeface="Footlight MT Light" panose="0204060206030A020304" pitchFamily="18" charset="0"/>
            </a:rPr>
            <a:t> EAGLE. (</a:t>
          </a:r>
          <a:r>
            <a:rPr lang="en-GB" sz="2200" b="1" kern="1200" dirty="0">
              <a:solidFill>
                <a:schemeClr val="tx1"/>
              </a:solidFill>
              <a:latin typeface="Footlight MT Light" panose="0204060206030A020304" pitchFamily="18" charset="0"/>
            </a:rPr>
            <a:t>Subsidy refinancing)</a:t>
          </a:r>
        </a:p>
        <a:p>
          <a:pPr marL="228600" lvl="1" indent="-228600" algn="l" defTabSz="1066800">
            <a:lnSpc>
              <a:spcPct val="90000"/>
            </a:lnSpc>
            <a:spcBef>
              <a:spcPct val="0"/>
            </a:spcBef>
            <a:spcAft>
              <a:spcPct val="15000"/>
            </a:spcAft>
            <a:buChar char="••"/>
          </a:pPr>
          <a:r>
            <a:rPr lang="en-GB" sz="2400" b="0" kern="1200" dirty="0">
              <a:solidFill>
                <a:schemeClr val="tx1"/>
              </a:solidFill>
              <a:latin typeface="Footlight MT Light" panose="0204060206030A020304" pitchFamily="18" charset="0"/>
            </a:rPr>
            <a:t>Transaction value:</a:t>
          </a:r>
          <a:r>
            <a:rPr lang="en-GB" sz="2400" b="1" kern="1200" dirty="0">
              <a:solidFill>
                <a:schemeClr val="tx1"/>
              </a:solidFill>
              <a:latin typeface="Footlight MT Light" panose="0204060206030A020304" pitchFamily="18" charset="0"/>
            </a:rPr>
            <a:t/>
          </a:r>
          <a:br>
            <a:rPr lang="en-GB" sz="2400" b="1" kern="1200" dirty="0">
              <a:solidFill>
                <a:schemeClr val="tx1"/>
              </a:solidFill>
              <a:latin typeface="Footlight MT Light" panose="0204060206030A020304" pitchFamily="18" charset="0"/>
            </a:rPr>
          </a:br>
          <a:r>
            <a:rPr lang="en-GB" sz="2400" b="1" kern="1200" dirty="0">
              <a:solidFill>
                <a:schemeClr val="tx1"/>
              </a:solidFill>
              <a:latin typeface="Footlight MT Light" panose="0204060206030A020304" pitchFamily="18" charset="0"/>
            </a:rPr>
            <a:t>US$1.5B</a:t>
          </a:r>
        </a:p>
        <a:p>
          <a:pPr marL="228600" lvl="1" indent="-228600" algn="l" defTabSz="1066800">
            <a:lnSpc>
              <a:spcPct val="90000"/>
            </a:lnSpc>
            <a:spcBef>
              <a:spcPct val="0"/>
            </a:spcBef>
            <a:spcAft>
              <a:spcPct val="15000"/>
            </a:spcAft>
            <a:buChar char="••"/>
          </a:pPr>
          <a:r>
            <a:rPr lang="en-GB" sz="2400" kern="1200" dirty="0">
              <a:solidFill>
                <a:schemeClr val="tx1"/>
              </a:solidFill>
              <a:latin typeface="Footlight MT Light" panose="0204060206030A020304" pitchFamily="18" charset="0"/>
            </a:rPr>
            <a:t>Balance:</a:t>
          </a:r>
          <a:br>
            <a:rPr lang="en-GB" sz="2400" kern="1200" dirty="0">
              <a:solidFill>
                <a:schemeClr val="tx1"/>
              </a:solidFill>
              <a:latin typeface="Footlight MT Light" panose="0204060206030A020304" pitchFamily="18" charset="0"/>
            </a:rPr>
          </a:br>
          <a:r>
            <a:rPr lang="en-GB" sz="2400" b="1" kern="1200" dirty="0">
              <a:solidFill>
                <a:schemeClr val="tx1"/>
              </a:solidFill>
              <a:latin typeface="Footlight MT Light" panose="0204060206030A020304" pitchFamily="18" charset="0"/>
            </a:rPr>
            <a:t>N1.048Billion</a:t>
          </a:r>
        </a:p>
      </dsp:txBody>
      <dsp:txXfrm rot="5400000">
        <a:off x="3095251" y="744513"/>
        <a:ext cx="2876575" cy="2233540"/>
      </dsp:txXfrm>
    </dsp:sp>
    <dsp:sp modelId="{56DBB7B4-C54F-4333-8333-9471DCFB5062}">
      <dsp:nvSpPr>
        <dsp:cNvPr id="0" name=""/>
        <dsp:cNvSpPr/>
      </dsp:nvSpPr>
      <dsp:spPr>
        <a:xfrm rot="16200000">
          <a:off x="5764573" y="422996"/>
          <a:ext cx="3722568" cy="2876575"/>
        </a:xfrm>
        <a:prstGeom prst="flowChartManualOperation">
          <a:avLst/>
        </a:prstGeom>
        <a:solidFill>
          <a:schemeClr val="accent4">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t" anchorCtr="0">
          <a:noAutofit/>
        </a:bodyPr>
        <a:lstStyle/>
        <a:p>
          <a:pPr lvl="0" algn="l" defTabSz="1244600">
            <a:lnSpc>
              <a:spcPct val="90000"/>
            </a:lnSpc>
            <a:spcBef>
              <a:spcPct val="0"/>
            </a:spcBef>
            <a:spcAft>
              <a:spcPct val="35000"/>
            </a:spcAft>
          </a:pPr>
          <a:r>
            <a:rPr lang="en-GB" sz="2800" b="1" kern="1200" dirty="0">
              <a:solidFill>
                <a:schemeClr val="tx1"/>
              </a:solidFill>
              <a:latin typeface="Footlight MT Light" panose="0204060206030A020304" pitchFamily="18" charset="0"/>
            </a:rPr>
            <a:t>NLNG PROJECT FINANCING</a:t>
          </a:r>
        </a:p>
        <a:p>
          <a:pPr marL="228600" lvl="1" indent="-228600" algn="l" defTabSz="1066800">
            <a:lnSpc>
              <a:spcPct val="90000"/>
            </a:lnSpc>
            <a:spcBef>
              <a:spcPct val="0"/>
            </a:spcBef>
            <a:spcAft>
              <a:spcPct val="15000"/>
            </a:spcAft>
            <a:buChar char="••"/>
          </a:pPr>
          <a:r>
            <a:rPr lang="en-GB" sz="2400" kern="1200" dirty="0">
              <a:solidFill>
                <a:schemeClr val="tx1"/>
              </a:solidFill>
              <a:latin typeface="Footlight MT Light" panose="0204060206030A020304" pitchFamily="18" charset="0"/>
            </a:rPr>
            <a:t>Transaction value:</a:t>
          </a:r>
          <a:br>
            <a:rPr lang="en-GB" sz="2400" kern="1200" dirty="0">
              <a:solidFill>
                <a:schemeClr val="tx1"/>
              </a:solidFill>
              <a:latin typeface="Footlight MT Light" panose="0204060206030A020304" pitchFamily="18" charset="0"/>
            </a:rPr>
          </a:br>
          <a:r>
            <a:rPr lang="en-GB" sz="2400" b="1" kern="1200" dirty="0">
              <a:solidFill>
                <a:schemeClr val="tx1"/>
              </a:solidFill>
              <a:latin typeface="Footlight MT Light" panose="0204060206030A020304" pitchFamily="18" charset="0"/>
            </a:rPr>
            <a:t>US$2.469B</a:t>
          </a:r>
        </a:p>
        <a:p>
          <a:pPr marL="228600" lvl="1" indent="-228600" algn="l" defTabSz="1066800">
            <a:lnSpc>
              <a:spcPct val="90000"/>
            </a:lnSpc>
            <a:spcBef>
              <a:spcPct val="0"/>
            </a:spcBef>
            <a:spcAft>
              <a:spcPct val="15000"/>
            </a:spcAft>
            <a:buChar char="••"/>
          </a:pPr>
          <a:r>
            <a:rPr lang="en-GB" sz="2400" kern="1200" dirty="0">
              <a:solidFill>
                <a:schemeClr val="tx1"/>
              </a:solidFill>
              <a:latin typeface="Footlight MT Light" panose="0204060206030A020304" pitchFamily="18" charset="0"/>
            </a:rPr>
            <a:t>Balance: </a:t>
          </a:r>
          <a:r>
            <a:rPr lang="en-GB" sz="2400" b="1" kern="1200" dirty="0">
              <a:solidFill>
                <a:schemeClr val="tx1"/>
              </a:solidFill>
              <a:latin typeface="Footlight MT Light" panose="0204060206030A020304" pitchFamily="18" charset="0"/>
            </a:rPr>
            <a:t>N118.713Million</a:t>
          </a:r>
        </a:p>
      </dsp:txBody>
      <dsp:txXfrm rot="5400000">
        <a:off x="6187570" y="744513"/>
        <a:ext cx="2876575" cy="2233540"/>
      </dsp:txXfrm>
    </dsp:sp>
    <dsp:sp modelId="{FD58BB65-D249-468F-B40C-0CA6C8B07661}">
      <dsp:nvSpPr>
        <dsp:cNvPr id="0" name=""/>
        <dsp:cNvSpPr/>
      </dsp:nvSpPr>
      <dsp:spPr>
        <a:xfrm rot="16200000">
          <a:off x="8819804" y="422996"/>
          <a:ext cx="3722568" cy="2876575"/>
        </a:xfrm>
        <a:prstGeom prst="flowChartManualOperation">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0" tIns="0" rIns="412750" bIns="0" numCol="1" spcCol="1270" anchor="ctr" anchorCtr="0">
          <a:noAutofit/>
        </a:bodyPr>
        <a:lstStyle/>
        <a:p>
          <a:pPr lvl="0" algn="ctr" defTabSz="2889250">
            <a:lnSpc>
              <a:spcPct val="90000"/>
            </a:lnSpc>
            <a:spcBef>
              <a:spcPct val="0"/>
            </a:spcBef>
            <a:spcAft>
              <a:spcPct val="35000"/>
            </a:spcAft>
          </a:pPr>
          <a:endParaRPr lang="en-GB" sz="6500" kern="1200" dirty="0"/>
        </a:p>
      </dsp:txBody>
      <dsp:txXfrm rot="5400000">
        <a:off x="9242801" y="744513"/>
        <a:ext cx="2876575" cy="2233540"/>
      </dsp:txXfrm>
    </dsp:sp>
  </dsp:spTree>
</dsp:drawing>
</file>

<file path=ppt/diagrams/layout1.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7DE576-778E-4A57-BA91-9A82EE8E53CE}" type="datetimeFigureOut">
              <a:rPr lang="en-GB" smtClean="0"/>
              <a:t>18/09/2023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F34E1C-7299-469B-A8E2-5F3969E54C13}" type="slidenum">
              <a:rPr lang="en-GB" smtClean="0"/>
              <a:t>‹#›</a:t>
            </a:fld>
            <a:endParaRPr lang="en-GB"/>
          </a:p>
        </p:txBody>
      </p:sp>
    </p:spTree>
    <p:extLst>
      <p:ext uri="{BB962C8B-B14F-4D97-AF65-F5344CB8AC3E}">
        <p14:creationId xmlns:p14="http://schemas.microsoft.com/office/powerpoint/2010/main" val="922720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8F34E1C-7299-469B-A8E2-5F3969E54C13}" type="slidenum">
              <a:rPr lang="en-GB" smtClean="0"/>
              <a:t>10</a:t>
            </a:fld>
            <a:endParaRPr lang="en-GB"/>
          </a:p>
        </p:txBody>
      </p:sp>
    </p:spTree>
    <p:extLst>
      <p:ext uri="{BB962C8B-B14F-4D97-AF65-F5344CB8AC3E}">
        <p14:creationId xmlns:p14="http://schemas.microsoft.com/office/powerpoint/2010/main" val="2919380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4D53-78FA-46DC-89D7-ACBD3E1A23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C580952-FA55-47B0-96BC-B4EE024ED3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1905CF-4E8E-43DE-8BA1-3024E3FF89C9}"/>
              </a:ext>
            </a:extLst>
          </p:cNvPr>
          <p:cNvSpPr>
            <a:spLocks noGrp="1"/>
          </p:cNvSpPr>
          <p:nvPr>
            <p:ph type="dt" sz="half" idx="10"/>
          </p:nvPr>
        </p:nvSpPr>
        <p:spPr/>
        <p:txBody>
          <a:bodyPr/>
          <a:lstStyle/>
          <a:p>
            <a:fld id="{7ECB1111-5C42-4A01-AECD-477B90923723}" type="datetimeFigureOut">
              <a:rPr lang="en-US" smtClean="0"/>
              <a:t>9/18/2023</a:t>
            </a:fld>
            <a:endParaRPr lang="en-US"/>
          </a:p>
        </p:txBody>
      </p:sp>
      <p:sp>
        <p:nvSpPr>
          <p:cNvPr id="5" name="Footer Placeholder 4">
            <a:extLst>
              <a:ext uri="{FF2B5EF4-FFF2-40B4-BE49-F238E27FC236}">
                <a16:creationId xmlns:a16="http://schemas.microsoft.com/office/drawing/2014/main" id="{4A20928C-447E-4EE2-BC33-8B19DB53E7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0A12C6-4524-4C53-A26C-5781FFCAA829}"/>
              </a:ext>
            </a:extLst>
          </p:cNvPr>
          <p:cNvSpPr>
            <a:spLocks noGrp="1"/>
          </p:cNvSpPr>
          <p:nvPr>
            <p:ph type="sldNum" sz="quarter" idx="12"/>
          </p:nvPr>
        </p:nvSpPr>
        <p:spPr/>
        <p:txBody>
          <a:bodyPr/>
          <a:lstStyle/>
          <a:p>
            <a:fld id="{6068046B-4319-42E9-975E-993BBDB2AB1A}" type="slidenum">
              <a:rPr lang="en-US" smtClean="0"/>
              <a:t>‹#›</a:t>
            </a:fld>
            <a:endParaRPr lang="en-US"/>
          </a:p>
        </p:txBody>
      </p:sp>
    </p:spTree>
    <p:extLst>
      <p:ext uri="{BB962C8B-B14F-4D97-AF65-F5344CB8AC3E}">
        <p14:creationId xmlns:p14="http://schemas.microsoft.com/office/powerpoint/2010/main" val="1453622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D7435-8E38-4E42-BAAD-514D5DEBAE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1DC627D-89EE-47E1-9AF2-511E9A91068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2653E9-9595-4C9C-B1D5-1DC06B177D0C}"/>
              </a:ext>
            </a:extLst>
          </p:cNvPr>
          <p:cNvSpPr>
            <a:spLocks noGrp="1"/>
          </p:cNvSpPr>
          <p:nvPr>
            <p:ph type="dt" sz="half" idx="10"/>
          </p:nvPr>
        </p:nvSpPr>
        <p:spPr/>
        <p:txBody>
          <a:bodyPr/>
          <a:lstStyle/>
          <a:p>
            <a:fld id="{7ECB1111-5C42-4A01-AECD-477B90923723}" type="datetimeFigureOut">
              <a:rPr lang="en-US" smtClean="0"/>
              <a:t>9/18/2023</a:t>
            </a:fld>
            <a:endParaRPr lang="en-US"/>
          </a:p>
        </p:txBody>
      </p:sp>
      <p:sp>
        <p:nvSpPr>
          <p:cNvPr id="5" name="Footer Placeholder 4">
            <a:extLst>
              <a:ext uri="{FF2B5EF4-FFF2-40B4-BE49-F238E27FC236}">
                <a16:creationId xmlns:a16="http://schemas.microsoft.com/office/drawing/2014/main" id="{A286157C-3CE5-4BEE-9FC1-78413E0D98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8C9280-3E59-4B97-B119-28074019915F}"/>
              </a:ext>
            </a:extLst>
          </p:cNvPr>
          <p:cNvSpPr>
            <a:spLocks noGrp="1"/>
          </p:cNvSpPr>
          <p:nvPr>
            <p:ph type="sldNum" sz="quarter" idx="12"/>
          </p:nvPr>
        </p:nvSpPr>
        <p:spPr/>
        <p:txBody>
          <a:bodyPr/>
          <a:lstStyle/>
          <a:p>
            <a:fld id="{6068046B-4319-42E9-975E-993BBDB2AB1A}" type="slidenum">
              <a:rPr lang="en-US" smtClean="0"/>
              <a:t>‹#›</a:t>
            </a:fld>
            <a:endParaRPr lang="en-US"/>
          </a:p>
        </p:txBody>
      </p:sp>
    </p:spTree>
    <p:extLst>
      <p:ext uri="{BB962C8B-B14F-4D97-AF65-F5344CB8AC3E}">
        <p14:creationId xmlns:p14="http://schemas.microsoft.com/office/powerpoint/2010/main" val="4011463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0A3060-6B70-4EF8-AF49-677075F0A54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453641-960C-494E-8A92-A0B097F47A8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3147FF-C829-4143-A171-DD931ACD6076}"/>
              </a:ext>
            </a:extLst>
          </p:cNvPr>
          <p:cNvSpPr>
            <a:spLocks noGrp="1"/>
          </p:cNvSpPr>
          <p:nvPr>
            <p:ph type="dt" sz="half" idx="10"/>
          </p:nvPr>
        </p:nvSpPr>
        <p:spPr/>
        <p:txBody>
          <a:bodyPr/>
          <a:lstStyle/>
          <a:p>
            <a:fld id="{7ECB1111-5C42-4A01-AECD-477B90923723}" type="datetimeFigureOut">
              <a:rPr lang="en-US" smtClean="0"/>
              <a:t>9/18/2023</a:t>
            </a:fld>
            <a:endParaRPr lang="en-US"/>
          </a:p>
        </p:txBody>
      </p:sp>
      <p:sp>
        <p:nvSpPr>
          <p:cNvPr id="5" name="Footer Placeholder 4">
            <a:extLst>
              <a:ext uri="{FF2B5EF4-FFF2-40B4-BE49-F238E27FC236}">
                <a16:creationId xmlns:a16="http://schemas.microsoft.com/office/drawing/2014/main" id="{BF3E3A42-1396-4743-99C4-6405AE3A70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188240-625A-4D39-9120-6219F9DF3EAC}"/>
              </a:ext>
            </a:extLst>
          </p:cNvPr>
          <p:cNvSpPr>
            <a:spLocks noGrp="1"/>
          </p:cNvSpPr>
          <p:nvPr>
            <p:ph type="sldNum" sz="quarter" idx="12"/>
          </p:nvPr>
        </p:nvSpPr>
        <p:spPr/>
        <p:txBody>
          <a:bodyPr/>
          <a:lstStyle/>
          <a:p>
            <a:fld id="{6068046B-4319-42E9-975E-993BBDB2AB1A}" type="slidenum">
              <a:rPr lang="en-US" smtClean="0"/>
              <a:t>‹#›</a:t>
            </a:fld>
            <a:endParaRPr lang="en-US"/>
          </a:p>
        </p:txBody>
      </p:sp>
    </p:spTree>
    <p:extLst>
      <p:ext uri="{BB962C8B-B14F-4D97-AF65-F5344CB8AC3E}">
        <p14:creationId xmlns:p14="http://schemas.microsoft.com/office/powerpoint/2010/main" val="1852884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25105-F9F2-4973-ABDB-26349E5BEE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A2BD58-B4F5-45FF-8768-6DB19BABD72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CC920E-F32E-486F-8873-64F3BC89B884}"/>
              </a:ext>
            </a:extLst>
          </p:cNvPr>
          <p:cNvSpPr>
            <a:spLocks noGrp="1"/>
          </p:cNvSpPr>
          <p:nvPr>
            <p:ph type="dt" sz="half" idx="10"/>
          </p:nvPr>
        </p:nvSpPr>
        <p:spPr/>
        <p:txBody>
          <a:bodyPr/>
          <a:lstStyle/>
          <a:p>
            <a:fld id="{7ECB1111-5C42-4A01-AECD-477B90923723}" type="datetimeFigureOut">
              <a:rPr lang="en-US" smtClean="0"/>
              <a:t>9/18/2023</a:t>
            </a:fld>
            <a:endParaRPr lang="en-US"/>
          </a:p>
        </p:txBody>
      </p:sp>
      <p:sp>
        <p:nvSpPr>
          <p:cNvPr id="5" name="Footer Placeholder 4">
            <a:extLst>
              <a:ext uri="{FF2B5EF4-FFF2-40B4-BE49-F238E27FC236}">
                <a16:creationId xmlns:a16="http://schemas.microsoft.com/office/drawing/2014/main" id="{0170F223-5ABE-4111-BE49-33F3AD4C3F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612C64-F7AA-436E-A639-A2A0EBA2A129}"/>
              </a:ext>
            </a:extLst>
          </p:cNvPr>
          <p:cNvSpPr>
            <a:spLocks noGrp="1"/>
          </p:cNvSpPr>
          <p:nvPr>
            <p:ph type="sldNum" sz="quarter" idx="12"/>
          </p:nvPr>
        </p:nvSpPr>
        <p:spPr/>
        <p:txBody>
          <a:bodyPr/>
          <a:lstStyle/>
          <a:p>
            <a:fld id="{6068046B-4319-42E9-975E-993BBDB2AB1A}" type="slidenum">
              <a:rPr lang="en-US" smtClean="0"/>
              <a:t>‹#›</a:t>
            </a:fld>
            <a:endParaRPr lang="en-US"/>
          </a:p>
        </p:txBody>
      </p:sp>
    </p:spTree>
    <p:extLst>
      <p:ext uri="{BB962C8B-B14F-4D97-AF65-F5344CB8AC3E}">
        <p14:creationId xmlns:p14="http://schemas.microsoft.com/office/powerpoint/2010/main" val="2440895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1D7BC-6928-491C-B98F-A80E38BF29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23A726C-8C66-4861-9CA2-F22451460E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F1243CB-1CA6-4849-AA45-E1B2994798DC}"/>
              </a:ext>
            </a:extLst>
          </p:cNvPr>
          <p:cNvSpPr>
            <a:spLocks noGrp="1"/>
          </p:cNvSpPr>
          <p:nvPr>
            <p:ph type="dt" sz="half" idx="10"/>
          </p:nvPr>
        </p:nvSpPr>
        <p:spPr/>
        <p:txBody>
          <a:bodyPr/>
          <a:lstStyle/>
          <a:p>
            <a:fld id="{7ECB1111-5C42-4A01-AECD-477B90923723}" type="datetimeFigureOut">
              <a:rPr lang="en-US" smtClean="0"/>
              <a:t>9/18/2023</a:t>
            </a:fld>
            <a:endParaRPr lang="en-US"/>
          </a:p>
        </p:txBody>
      </p:sp>
      <p:sp>
        <p:nvSpPr>
          <p:cNvPr id="5" name="Footer Placeholder 4">
            <a:extLst>
              <a:ext uri="{FF2B5EF4-FFF2-40B4-BE49-F238E27FC236}">
                <a16:creationId xmlns:a16="http://schemas.microsoft.com/office/drawing/2014/main" id="{43033F83-B48E-44E4-B54D-FB0A8BEBB3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F61612-CBAA-4DE3-8832-92753487BCE3}"/>
              </a:ext>
            </a:extLst>
          </p:cNvPr>
          <p:cNvSpPr>
            <a:spLocks noGrp="1"/>
          </p:cNvSpPr>
          <p:nvPr>
            <p:ph type="sldNum" sz="quarter" idx="12"/>
          </p:nvPr>
        </p:nvSpPr>
        <p:spPr/>
        <p:txBody>
          <a:bodyPr/>
          <a:lstStyle/>
          <a:p>
            <a:fld id="{6068046B-4319-42E9-975E-993BBDB2AB1A}" type="slidenum">
              <a:rPr lang="en-US" smtClean="0"/>
              <a:t>‹#›</a:t>
            </a:fld>
            <a:endParaRPr lang="en-US"/>
          </a:p>
        </p:txBody>
      </p:sp>
    </p:spTree>
    <p:extLst>
      <p:ext uri="{BB962C8B-B14F-4D97-AF65-F5344CB8AC3E}">
        <p14:creationId xmlns:p14="http://schemas.microsoft.com/office/powerpoint/2010/main" val="85234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7D55D-3B67-4218-AE9A-4DE696BC15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CAA9A6-7531-4B79-A2DC-0F6979E5B16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BC6DBB-E4DC-4DF9-86B0-5AD9EF2ACE8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B3C244-6533-4282-82D0-4E4944D6E913}"/>
              </a:ext>
            </a:extLst>
          </p:cNvPr>
          <p:cNvSpPr>
            <a:spLocks noGrp="1"/>
          </p:cNvSpPr>
          <p:nvPr>
            <p:ph type="dt" sz="half" idx="10"/>
          </p:nvPr>
        </p:nvSpPr>
        <p:spPr/>
        <p:txBody>
          <a:bodyPr/>
          <a:lstStyle/>
          <a:p>
            <a:fld id="{7ECB1111-5C42-4A01-AECD-477B90923723}" type="datetimeFigureOut">
              <a:rPr lang="en-US" smtClean="0"/>
              <a:t>9/18/2023</a:t>
            </a:fld>
            <a:endParaRPr lang="en-US"/>
          </a:p>
        </p:txBody>
      </p:sp>
      <p:sp>
        <p:nvSpPr>
          <p:cNvPr id="6" name="Footer Placeholder 5">
            <a:extLst>
              <a:ext uri="{FF2B5EF4-FFF2-40B4-BE49-F238E27FC236}">
                <a16:creationId xmlns:a16="http://schemas.microsoft.com/office/drawing/2014/main" id="{F7F4814E-A1E2-441F-AB1C-AB6F5F8025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445B66-33DD-402C-9827-BEEA2EA91ADA}"/>
              </a:ext>
            </a:extLst>
          </p:cNvPr>
          <p:cNvSpPr>
            <a:spLocks noGrp="1"/>
          </p:cNvSpPr>
          <p:nvPr>
            <p:ph type="sldNum" sz="quarter" idx="12"/>
          </p:nvPr>
        </p:nvSpPr>
        <p:spPr/>
        <p:txBody>
          <a:bodyPr/>
          <a:lstStyle/>
          <a:p>
            <a:fld id="{6068046B-4319-42E9-975E-993BBDB2AB1A}" type="slidenum">
              <a:rPr lang="en-US" smtClean="0"/>
              <a:t>‹#›</a:t>
            </a:fld>
            <a:endParaRPr lang="en-US"/>
          </a:p>
        </p:txBody>
      </p:sp>
    </p:spTree>
    <p:extLst>
      <p:ext uri="{BB962C8B-B14F-4D97-AF65-F5344CB8AC3E}">
        <p14:creationId xmlns:p14="http://schemas.microsoft.com/office/powerpoint/2010/main" val="1174836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98872-332F-4281-A0B2-FEBF9393D3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E2EDA1-B114-42A1-9B5F-AA7DFD8C19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44368AB-43C9-4EBF-AAED-B62834950EB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9ECADA-8C22-4AFB-ABB7-2E5AB82A19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32D4E3B-EFC5-4496-9B05-40126DF78C4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E0E658-558E-4769-93D8-4094F26FC4EA}"/>
              </a:ext>
            </a:extLst>
          </p:cNvPr>
          <p:cNvSpPr>
            <a:spLocks noGrp="1"/>
          </p:cNvSpPr>
          <p:nvPr>
            <p:ph type="dt" sz="half" idx="10"/>
          </p:nvPr>
        </p:nvSpPr>
        <p:spPr/>
        <p:txBody>
          <a:bodyPr/>
          <a:lstStyle/>
          <a:p>
            <a:fld id="{7ECB1111-5C42-4A01-AECD-477B90923723}" type="datetimeFigureOut">
              <a:rPr lang="en-US" smtClean="0"/>
              <a:t>9/18/2023</a:t>
            </a:fld>
            <a:endParaRPr lang="en-US"/>
          </a:p>
        </p:txBody>
      </p:sp>
      <p:sp>
        <p:nvSpPr>
          <p:cNvPr id="8" name="Footer Placeholder 7">
            <a:extLst>
              <a:ext uri="{FF2B5EF4-FFF2-40B4-BE49-F238E27FC236}">
                <a16:creationId xmlns:a16="http://schemas.microsoft.com/office/drawing/2014/main" id="{8DF964BE-3C78-411E-83D2-5D4108D190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8859B6-3261-4211-9F09-2B330E2F1A54}"/>
              </a:ext>
            </a:extLst>
          </p:cNvPr>
          <p:cNvSpPr>
            <a:spLocks noGrp="1"/>
          </p:cNvSpPr>
          <p:nvPr>
            <p:ph type="sldNum" sz="quarter" idx="12"/>
          </p:nvPr>
        </p:nvSpPr>
        <p:spPr/>
        <p:txBody>
          <a:bodyPr/>
          <a:lstStyle/>
          <a:p>
            <a:fld id="{6068046B-4319-42E9-975E-993BBDB2AB1A}" type="slidenum">
              <a:rPr lang="en-US" smtClean="0"/>
              <a:t>‹#›</a:t>
            </a:fld>
            <a:endParaRPr lang="en-US"/>
          </a:p>
        </p:txBody>
      </p:sp>
    </p:spTree>
    <p:extLst>
      <p:ext uri="{BB962C8B-B14F-4D97-AF65-F5344CB8AC3E}">
        <p14:creationId xmlns:p14="http://schemas.microsoft.com/office/powerpoint/2010/main" val="3138136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1C5CE-3D2A-45EF-93AE-14F6FFC54C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266348-72CB-49C6-867E-A92F2074A7D0}"/>
              </a:ext>
            </a:extLst>
          </p:cNvPr>
          <p:cNvSpPr>
            <a:spLocks noGrp="1"/>
          </p:cNvSpPr>
          <p:nvPr>
            <p:ph type="dt" sz="half" idx="10"/>
          </p:nvPr>
        </p:nvSpPr>
        <p:spPr/>
        <p:txBody>
          <a:bodyPr/>
          <a:lstStyle/>
          <a:p>
            <a:fld id="{7ECB1111-5C42-4A01-AECD-477B90923723}" type="datetimeFigureOut">
              <a:rPr lang="en-US" smtClean="0"/>
              <a:t>9/18/2023</a:t>
            </a:fld>
            <a:endParaRPr lang="en-US"/>
          </a:p>
        </p:txBody>
      </p:sp>
      <p:sp>
        <p:nvSpPr>
          <p:cNvPr id="4" name="Footer Placeholder 3">
            <a:extLst>
              <a:ext uri="{FF2B5EF4-FFF2-40B4-BE49-F238E27FC236}">
                <a16:creationId xmlns:a16="http://schemas.microsoft.com/office/drawing/2014/main" id="{924BFB5C-1A9D-4B48-BBCA-366A5065DA5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8BDF4CF-E12E-470F-9709-06893E12C036}"/>
              </a:ext>
            </a:extLst>
          </p:cNvPr>
          <p:cNvSpPr>
            <a:spLocks noGrp="1"/>
          </p:cNvSpPr>
          <p:nvPr>
            <p:ph type="sldNum" sz="quarter" idx="12"/>
          </p:nvPr>
        </p:nvSpPr>
        <p:spPr/>
        <p:txBody>
          <a:bodyPr/>
          <a:lstStyle/>
          <a:p>
            <a:fld id="{6068046B-4319-42E9-975E-993BBDB2AB1A}" type="slidenum">
              <a:rPr lang="en-US" smtClean="0"/>
              <a:t>‹#›</a:t>
            </a:fld>
            <a:endParaRPr lang="en-US"/>
          </a:p>
        </p:txBody>
      </p:sp>
    </p:spTree>
    <p:extLst>
      <p:ext uri="{BB962C8B-B14F-4D97-AF65-F5344CB8AC3E}">
        <p14:creationId xmlns:p14="http://schemas.microsoft.com/office/powerpoint/2010/main" val="2553569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1524A1-4B82-4CF9-829A-ECB4E41BA4F1}"/>
              </a:ext>
            </a:extLst>
          </p:cNvPr>
          <p:cNvSpPr>
            <a:spLocks noGrp="1"/>
          </p:cNvSpPr>
          <p:nvPr>
            <p:ph type="dt" sz="half" idx="10"/>
          </p:nvPr>
        </p:nvSpPr>
        <p:spPr/>
        <p:txBody>
          <a:bodyPr/>
          <a:lstStyle/>
          <a:p>
            <a:fld id="{7ECB1111-5C42-4A01-AECD-477B90923723}" type="datetimeFigureOut">
              <a:rPr lang="en-US" smtClean="0"/>
              <a:t>9/18/2023</a:t>
            </a:fld>
            <a:endParaRPr lang="en-US"/>
          </a:p>
        </p:txBody>
      </p:sp>
      <p:sp>
        <p:nvSpPr>
          <p:cNvPr id="3" name="Footer Placeholder 2">
            <a:extLst>
              <a:ext uri="{FF2B5EF4-FFF2-40B4-BE49-F238E27FC236}">
                <a16:creationId xmlns:a16="http://schemas.microsoft.com/office/drawing/2014/main" id="{08747E7D-0880-48BD-9F9A-FB2AF3403D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A9AF71F-F3E1-4425-8D44-091496B49673}"/>
              </a:ext>
            </a:extLst>
          </p:cNvPr>
          <p:cNvSpPr>
            <a:spLocks noGrp="1"/>
          </p:cNvSpPr>
          <p:nvPr>
            <p:ph type="sldNum" sz="quarter" idx="12"/>
          </p:nvPr>
        </p:nvSpPr>
        <p:spPr/>
        <p:txBody>
          <a:bodyPr/>
          <a:lstStyle/>
          <a:p>
            <a:fld id="{6068046B-4319-42E9-975E-993BBDB2AB1A}" type="slidenum">
              <a:rPr lang="en-US" smtClean="0"/>
              <a:t>‹#›</a:t>
            </a:fld>
            <a:endParaRPr lang="en-US"/>
          </a:p>
        </p:txBody>
      </p:sp>
    </p:spTree>
    <p:extLst>
      <p:ext uri="{BB962C8B-B14F-4D97-AF65-F5344CB8AC3E}">
        <p14:creationId xmlns:p14="http://schemas.microsoft.com/office/powerpoint/2010/main" val="1673370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DD190-8D35-47CA-8E56-FBBA279D39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FC982E3-D741-455A-95C4-B2FDFF3B55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A5C6505-267A-4D78-85FF-8D9D189D86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EFAA288-1EA5-4A35-A5DF-B46F1B01704F}"/>
              </a:ext>
            </a:extLst>
          </p:cNvPr>
          <p:cNvSpPr>
            <a:spLocks noGrp="1"/>
          </p:cNvSpPr>
          <p:nvPr>
            <p:ph type="dt" sz="half" idx="10"/>
          </p:nvPr>
        </p:nvSpPr>
        <p:spPr/>
        <p:txBody>
          <a:bodyPr/>
          <a:lstStyle/>
          <a:p>
            <a:fld id="{7ECB1111-5C42-4A01-AECD-477B90923723}" type="datetimeFigureOut">
              <a:rPr lang="en-US" smtClean="0"/>
              <a:t>9/18/2023</a:t>
            </a:fld>
            <a:endParaRPr lang="en-US"/>
          </a:p>
        </p:txBody>
      </p:sp>
      <p:sp>
        <p:nvSpPr>
          <p:cNvPr id="6" name="Footer Placeholder 5">
            <a:extLst>
              <a:ext uri="{FF2B5EF4-FFF2-40B4-BE49-F238E27FC236}">
                <a16:creationId xmlns:a16="http://schemas.microsoft.com/office/drawing/2014/main" id="{3DCC413E-273A-462B-9B36-9802B10D6B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B21162-7526-4C5B-B241-AF3C257B4E04}"/>
              </a:ext>
            </a:extLst>
          </p:cNvPr>
          <p:cNvSpPr>
            <a:spLocks noGrp="1"/>
          </p:cNvSpPr>
          <p:nvPr>
            <p:ph type="sldNum" sz="quarter" idx="12"/>
          </p:nvPr>
        </p:nvSpPr>
        <p:spPr/>
        <p:txBody>
          <a:bodyPr/>
          <a:lstStyle/>
          <a:p>
            <a:fld id="{6068046B-4319-42E9-975E-993BBDB2AB1A}" type="slidenum">
              <a:rPr lang="en-US" smtClean="0"/>
              <a:t>‹#›</a:t>
            </a:fld>
            <a:endParaRPr lang="en-US"/>
          </a:p>
        </p:txBody>
      </p:sp>
    </p:spTree>
    <p:extLst>
      <p:ext uri="{BB962C8B-B14F-4D97-AF65-F5344CB8AC3E}">
        <p14:creationId xmlns:p14="http://schemas.microsoft.com/office/powerpoint/2010/main" val="3970208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1DEF3-E7D4-40C4-9DDD-5DCB65D790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8E6DE-A16C-44B4-8256-FFE3112CB3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19EC3B-AF59-46F0-9B77-CAE3BF9B82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8099ABD-3EF8-445A-B606-442B74B217E4}"/>
              </a:ext>
            </a:extLst>
          </p:cNvPr>
          <p:cNvSpPr>
            <a:spLocks noGrp="1"/>
          </p:cNvSpPr>
          <p:nvPr>
            <p:ph type="dt" sz="half" idx="10"/>
          </p:nvPr>
        </p:nvSpPr>
        <p:spPr/>
        <p:txBody>
          <a:bodyPr/>
          <a:lstStyle/>
          <a:p>
            <a:fld id="{7ECB1111-5C42-4A01-AECD-477B90923723}" type="datetimeFigureOut">
              <a:rPr lang="en-US" smtClean="0"/>
              <a:t>9/18/2023</a:t>
            </a:fld>
            <a:endParaRPr lang="en-US"/>
          </a:p>
        </p:txBody>
      </p:sp>
      <p:sp>
        <p:nvSpPr>
          <p:cNvPr id="6" name="Footer Placeholder 5">
            <a:extLst>
              <a:ext uri="{FF2B5EF4-FFF2-40B4-BE49-F238E27FC236}">
                <a16:creationId xmlns:a16="http://schemas.microsoft.com/office/drawing/2014/main" id="{CA43CAFE-D355-4B8F-B339-CC2D6E79A3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A9E8B9-FAB1-4224-B286-3BA3F81B668B}"/>
              </a:ext>
            </a:extLst>
          </p:cNvPr>
          <p:cNvSpPr>
            <a:spLocks noGrp="1"/>
          </p:cNvSpPr>
          <p:nvPr>
            <p:ph type="sldNum" sz="quarter" idx="12"/>
          </p:nvPr>
        </p:nvSpPr>
        <p:spPr/>
        <p:txBody>
          <a:bodyPr/>
          <a:lstStyle/>
          <a:p>
            <a:fld id="{6068046B-4319-42E9-975E-993BBDB2AB1A}" type="slidenum">
              <a:rPr lang="en-US" smtClean="0"/>
              <a:t>‹#›</a:t>
            </a:fld>
            <a:endParaRPr lang="en-US"/>
          </a:p>
        </p:txBody>
      </p:sp>
    </p:spTree>
    <p:extLst>
      <p:ext uri="{BB962C8B-B14F-4D97-AF65-F5344CB8AC3E}">
        <p14:creationId xmlns:p14="http://schemas.microsoft.com/office/powerpoint/2010/main" val="3768916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BCFCB8-F240-4718-856B-4D7C372BA7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B76FC5-F23D-44A7-8B28-32C8CFC289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EC2470-83E9-42F7-A9F6-F8D00FAF7D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CB1111-5C42-4A01-AECD-477B90923723}" type="datetimeFigureOut">
              <a:rPr lang="en-US" smtClean="0"/>
              <a:t>9/18/2023</a:t>
            </a:fld>
            <a:endParaRPr lang="en-US"/>
          </a:p>
        </p:txBody>
      </p:sp>
      <p:sp>
        <p:nvSpPr>
          <p:cNvPr id="5" name="Footer Placeholder 4">
            <a:extLst>
              <a:ext uri="{FF2B5EF4-FFF2-40B4-BE49-F238E27FC236}">
                <a16:creationId xmlns:a16="http://schemas.microsoft.com/office/drawing/2014/main" id="{73DE4D6E-40AA-492C-AE76-BFBA50CB63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EABE0E3-56E3-4FBD-BEAE-C4B33464F1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68046B-4319-42E9-975E-993BBDB2AB1A}" type="slidenum">
              <a:rPr lang="en-US" smtClean="0"/>
              <a:t>‹#›</a:t>
            </a:fld>
            <a:endParaRPr lang="en-US"/>
          </a:p>
        </p:txBody>
      </p:sp>
    </p:spTree>
    <p:extLst>
      <p:ext uri="{BB962C8B-B14F-4D97-AF65-F5344CB8AC3E}">
        <p14:creationId xmlns:p14="http://schemas.microsoft.com/office/powerpoint/2010/main" val="42013565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png"/><Relationship Id="rId7" Type="http://schemas.openxmlformats.org/officeDocument/2006/relationships/diagramColors" Target="../diagrams/colors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23.jpeg"/></Relationships>
</file>

<file path=ppt/slides/_rels/slide11.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7.jpeg"/><Relationship Id="rId5" Type="http://schemas.openxmlformats.org/officeDocument/2006/relationships/image" Target="../media/image11.png"/><Relationship Id="rId10" Type="http://schemas.openxmlformats.org/officeDocument/2006/relationships/image" Target="../media/image1.png"/><Relationship Id="rId4" Type="http://schemas.openxmlformats.org/officeDocument/2006/relationships/image" Target="../media/image10.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21.jpeg"/><Relationship Id="rId3" Type="http://schemas.openxmlformats.org/officeDocument/2006/relationships/diagramLayout" Target="../diagrams/layout1.xml"/><Relationship Id="rId7" Type="http://schemas.openxmlformats.org/officeDocument/2006/relationships/image" Target="../media/image1.png"/><Relationship Id="rId12" Type="http://schemas.microsoft.com/office/2007/relationships/diagramDrawing" Target="../diagrams/drawing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diagramColors" Target="../diagrams/colors2.xml"/><Relationship Id="rId5" Type="http://schemas.openxmlformats.org/officeDocument/2006/relationships/diagramColors" Target="../diagrams/colors1.xml"/><Relationship Id="rId10" Type="http://schemas.openxmlformats.org/officeDocument/2006/relationships/diagramQuickStyle" Target="../diagrams/quickStyle2.xml"/><Relationship Id="rId4" Type="http://schemas.openxmlformats.org/officeDocument/2006/relationships/diagramQuickStyle" Target="../diagrams/quickStyle1.xml"/><Relationship Id="rId9"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8D1D1231-51E2-4572-A3F0-806FBC104332}"/>
              </a:ext>
            </a:extLst>
          </p:cNvPr>
          <p:cNvPicPr>
            <a:picLocks noChangeAspect="1"/>
          </p:cNvPicPr>
          <p:nvPr/>
        </p:nvPicPr>
        <p:blipFill>
          <a:blip r:embed="rId2" cstate="print">
            <a:alphaModFix amt="50000"/>
            <a:extLst>
              <a:ext uri="{28A0092B-C50C-407E-A947-70E740481C1C}">
                <a14:useLocalDpi xmlns:a14="http://schemas.microsoft.com/office/drawing/2010/main" val="0"/>
              </a:ext>
            </a:extLst>
          </a:blip>
          <a:stretch>
            <a:fillRect/>
          </a:stretch>
        </p:blipFill>
        <p:spPr>
          <a:xfrm>
            <a:off x="449943" y="366752"/>
            <a:ext cx="11749526" cy="6609108"/>
          </a:xfrm>
          <a:prstGeom prst="rect">
            <a:avLst/>
          </a:prstGeom>
          <a:noFill/>
        </p:spPr>
      </p:pic>
      <p:sp>
        <p:nvSpPr>
          <p:cNvPr id="11" name="Rectangle 10">
            <a:extLst>
              <a:ext uri="{FF2B5EF4-FFF2-40B4-BE49-F238E27FC236}">
                <a16:creationId xmlns:a16="http://schemas.microsoft.com/office/drawing/2014/main" id="{63B0E614-4F67-446B-AA56-AD1F5A6155E9}"/>
              </a:ext>
            </a:extLst>
          </p:cNvPr>
          <p:cNvSpPr/>
          <p:nvPr/>
        </p:nvSpPr>
        <p:spPr>
          <a:xfrm>
            <a:off x="1114204" y="6463175"/>
            <a:ext cx="2448578" cy="3805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r>
              <a:rPr lang="en-US" sz="2000" b="1" dirty="0">
                <a:solidFill>
                  <a:schemeClr val="bg1"/>
                </a:solidFill>
                <a:latin typeface="Footlight MT Light" panose="0204060206030A020304" pitchFamily="18" charset="0"/>
              </a:rPr>
              <a:t>@</a:t>
            </a:r>
            <a:r>
              <a:rPr lang="en-US" sz="2000" b="1" dirty="0" err="1">
                <a:solidFill>
                  <a:schemeClr val="bg1"/>
                </a:solidFill>
                <a:latin typeface="Footlight MT Light" panose="0204060206030A020304" pitchFamily="18" charset="0"/>
              </a:rPr>
              <a:t>NigeriaEITI</a:t>
            </a:r>
            <a:endParaRPr lang="en-US" sz="2000" b="1" dirty="0">
              <a:solidFill>
                <a:schemeClr val="bg1"/>
              </a:solidFill>
              <a:latin typeface="Footlight MT Light" panose="0204060206030A020304" pitchFamily="18" charset="0"/>
            </a:endParaRPr>
          </a:p>
        </p:txBody>
      </p:sp>
      <p:grpSp>
        <p:nvGrpSpPr>
          <p:cNvPr id="2" name="Group 1">
            <a:extLst>
              <a:ext uri="{FF2B5EF4-FFF2-40B4-BE49-F238E27FC236}">
                <a16:creationId xmlns:a16="http://schemas.microsoft.com/office/drawing/2014/main" id="{343AE7BA-CEEE-4A13-BFF5-6A99660BC00C}"/>
              </a:ext>
            </a:extLst>
          </p:cNvPr>
          <p:cNvGrpSpPr/>
          <p:nvPr/>
        </p:nvGrpSpPr>
        <p:grpSpPr>
          <a:xfrm>
            <a:off x="2942097" y="6401774"/>
            <a:ext cx="2448578" cy="465455"/>
            <a:chOff x="2880199" y="6391564"/>
            <a:chExt cx="2448578" cy="465455"/>
          </a:xfrm>
        </p:grpSpPr>
        <p:sp>
          <p:nvSpPr>
            <p:cNvPr id="13" name="Rectangle 12">
              <a:extLst>
                <a:ext uri="{FF2B5EF4-FFF2-40B4-BE49-F238E27FC236}">
                  <a16:creationId xmlns:a16="http://schemas.microsoft.com/office/drawing/2014/main" id="{B2F2BDAD-0CA9-43A9-88B1-5967300C07D5}"/>
                </a:ext>
              </a:extLst>
            </p:cNvPr>
            <p:cNvSpPr/>
            <p:nvPr/>
          </p:nvSpPr>
          <p:spPr>
            <a:xfrm>
              <a:off x="2880199" y="6391564"/>
              <a:ext cx="2448578" cy="4654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r>
                <a:rPr lang="en-US" sz="2000" b="1" dirty="0">
                  <a:solidFill>
                    <a:schemeClr val="bg1"/>
                  </a:solidFill>
                  <a:latin typeface="Footlight MT Light" panose="0204060206030A020304" pitchFamily="18" charset="0"/>
                </a:rPr>
                <a:t>www.neiti.gov.ng</a:t>
              </a:r>
            </a:p>
          </p:txBody>
        </p:sp>
        <p:sp>
          <p:nvSpPr>
            <p:cNvPr id="14" name="Rectangle 13">
              <a:extLst>
                <a:ext uri="{FF2B5EF4-FFF2-40B4-BE49-F238E27FC236}">
                  <a16:creationId xmlns:a16="http://schemas.microsoft.com/office/drawing/2014/main" id="{C60F91D8-79EA-45D2-9CE2-1320AD88B87F}"/>
                </a:ext>
              </a:extLst>
            </p:cNvPr>
            <p:cNvSpPr/>
            <p:nvPr/>
          </p:nvSpPr>
          <p:spPr>
            <a:xfrm>
              <a:off x="3106659" y="6398896"/>
              <a:ext cx="45719" cy="452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endParaRPr lang="en-US" sz="2000" b="1" dirty="0">
                <a:solidFill>
                  <a:schemeClr val="bg1"/>
                </a:solidFill>
                <a:latin typeface="Footlight MT Light" panose="0204060206030A020304" pitchFamily="18" charset="0"/>
              </a:endParaRPr>
            </a:p>
          </p:txBody>
        </p:sp>
      </p:grpSp>
      <p:pic>
        <p:nvPicPr>
          <p:cNvPr id="11266" name="Picture 2" descr="Introduction to Oil and Gas Indust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6" y="22591"/>
            <a:ext cx="7842214" cy="6843712"/>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8356" y="21665"/>
            <a:ext cx="4334848" cy="2905614"/>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80B3D91A-BA7A-445F-8DFC-4F1860D040E5}"/>
              </a:ext>
            </a:extLst>
          </p:cNvPr>
          <p:cNvGrpSpPr/>
          <p:nvPr/>
        </p:nvGrpSpPr>
        <p:grpSpPr>
          <a:xfrm>
            <a:off x="-7469" y="5658773"/>
            <a:ext cx="12199469" cy="1217685"/>
            <a:chOff x="-7469" y="5637053"/>
            <a:chExt cx="12199469" cy="1217685"/>
          </a:xfrm>
        </p:grpSpPr>
        <p:sp>
          <p:nvSpPr>
            <p:cNvPr id="16" name="Rectangle 21">
              <a:extLst>
                <a:ext uri="{FF2B5EF4-FFF2-40B4-BE49-F238E27FC236}">
                  <a16:creationId xmlns:a16="http://schemas.microsoft.com/office/drawing/2014/main" id="{79A5CC32-97D6-4731-AEE4-606DA5BB96D1}"/>
                </a:ext>
              </a:extLst>
            </p:cNvPr>
            <p:cNvSpPr/>
            <p:nvPr/>
          </p:nvSpPr>
          <p:spPr>
            <a:xfrm>
              <a:off x="-7469" y="5637053"/>
              <a:ext cx="12192000" cy="1199227"/>
            </a:xfrm>
            <a:custGeom>
              <a:avLst/>
              <a:gdLst>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169097 h 814210"/>
                <a:gd name="connsiteX1" fmla="*/ 12192000 w 12192000"/>
                <a:gd name="connsiteY1" fmla="*/ 169097 h 814210"/>
                <a:gd name="connsiteX2" fmla="*/ 12192000 w 12192000"/>
                <a:gd name="connsiteY2" fmla="*/ 814210 h 814210"/>
                <a:gd name="connsiteX3" fmla="*/ 0 w 12192000"/>
                <a:gd name="connsiteY3" fmla="*/ 814210 h 814210"/>
                <a:gd name="connsiteX4" fmla="*/ 0 w 12192000"/>
                <a:gd name="connsiteY4" fmla="*/ 169097 h 814210"/>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1102313">
                  <a:moveTo>
                    <a:pt x="0" y="457200"/>
                  </a:moveTo>
                  <a:cubicBezTo>
                    <a:pt x="4424948" y="-192505"/>
                    <a:pt x="7502358" y="1876926"/>
                    <a:pt x="12192000" y="0"/>
                  </a:cubicBezTo>
                  <a:lnTo>
                    <a:pt x="12192000" y="1102313"/>
                  </a:lnTo>
                  <a:lnTo>
                    <a:pt x="0" y="1102313"/>
                  </a:lnTo>
                  <a:lnTo>
                    <a:pt x="0" y="457200"/>
                  </a:lnTo>
                  <a:close/>
                </a:path>
              </a:pathLst>
            </a:custGeom>
            <a:solidFill>
              <a:schemeClr val="accent4">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endParaRPr lang="en-US" sz="2800" b="1" dirty="0">
                <a:solidFill>
                  <a:schemeClr val="accent6">
                    <a:lumMod val="50000"/>
                  </a:schemeClr>
                </a:solidFill>
                <a:latin typeface="Footlight MT Light" panose="0204060206030A020304" pitchFamily="18" charset="0"/>
              </a:endParaRPr>
            </a:p>
          </p:txBody>
        </p:sp>
        <p:sp>
          <p:nvSpPr>
            <p:cNvPr id="17" name="Rectangle 21">
              <a:extLst>
                <a:ext uri="{FF2B5EF4-FFF2-40B4-BE49-F238E27FC236}">
                  <a16:creationId xmlns:a16="http://schemas.microsoft.com/office/drawing/2014/main" id="{B85CBE46-C6B7-44F2-97C6-AE21156F1ED2}"/>
                </a:ext>
              </a:extLst>
            </p:cNvPr>
            <p:cNvSpPr/>
            <p:nvPr/>
          </p:nvSpPr>
          <p:spPr>
            <a:xfrm>
              <a:off x="0" y="5752425"/>
              <a:ext cx="12192000" cy="1102313"/>
            </a:xfrm>
            <a:custGeom>
              <a:avLst/>
              <a:gdLst>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169097 h 814210"/>
                <a:gd name="connsiteX1" fmla="*/ 12192000 w 12192000"/>
                <a:gd name="connsiteY1" fmla="*/ 169097 h 814210"/>
                <a:gd name="connsiteX2" fmla="*/ 12192000 w 12192000"/>
                <a:gd name="connsiteY2" fmla="*/ 814210 h 814210"/>
                <a:gd name="connsiteX3" fmla="*/ 0 w 12192000"/>
                <a:gd name="connsiteY3" fmla="*/ 814210 h 814210"/>
                <a:gd name="connsiteX4" fmla="*/ 0 w 12192000"/>
                <a:gd name="connsiteY4" fmla="*/ 169097 h 814210"/>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1102313">
                  <a:moveTo>
                    <a:pt x="0" y="457200"/>
                  </a:moveTo>
                  <a:cubicBezTo>
                    <a:pt x="4424948" y="-192505"/>
                    <a:pt x="7502358" y="1876926"/>
                    <a:pt x="12192000" y="0"/>
                  </a:cubicBezTo>
                  <a:lnTo>
                    <a:pt x="12192000" y="1102313"/>
                  </a:lnTo>
                  <a:lnTo>
                    <a:pt x="0" y="1102313"/>
                  </a:lnTo>
                  <a:lnTo>
                    <a:pt x="0" y="457200"/>
                  </a:lnTo>
                  <a:close/>
                </a:path>
              </a:pathLst>
            </a:custGeom>
            <a:solidFill>
              <a:schemeClr val="accent6">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endParaRPr lang="en-US" sz="2800" b="1" dirty="0">
                <a:solidFill>
                  <a:schemeClr val="accent6">
                    <a:lumMod val="50000"/>
                  </a:schemeClr>
                </a:solidFill>
                <a:latin typeface="Footlight MT Light" panose="0204060206030A020304" pitchFamily="18" charset="0"/>
              </a:endParaRPr>
            </a:p>
          </p:txBody>
        </p:sp>
      </p:grpSp>
      <p:sp>
        <p:nvSpPr>
          <p:cNvPr id="3" name="TextBox 2"/>
          <p:cNvSpPr txBox="1"/>
          <p:nvPr/>
        </p:nvSpPr>
        <p:spPr>
          <a:xfrm>
            <a:off x="7614256" y="2769532"/>
            <a:ext cx="4615089" cy="3046988"/>
          </a:xfrm>
          <a:prstGeom prst="rect">
            <a:avLst/>
          </a:prstGeom>
          <a:noFill/>
        </p:spPr>
        <p:txBody>
          <a:bodyPr wrap="square" rtlCol="0">
            <a:spAutoFit/>
          </a:bodyPr>
          <a:lstStyle/>
          <a:p>
            <a:pPr algn="ctr"/>
            <a:r>
              <a:rPr lang="en-GB" sz="4800" b="1" dirty="0">
                <a:latin typeface="Footlight MT Light" panose="0204060206030A020304" pitchFamily="18" charset="0"/>
              </a:rPr>
              <a:t>Key Highlights of 2021 </a:t>
            </a:r>
          </a:p>
          <a:p>
            <a:pPr algn="ctr"/>
            <a:r>
              <a:rPr lang="en-GB" sz="4800" b="1" dirty="0">
                <a:latin typeface="Footlight MT Light" panose="0204060206030A020304" pitchFamily="18" charset="0"/>
              </a:rPr>
              <a:t>Oil &amp; Gas Industry Report </a:t>
            </a:r>
          </a:p>
        </p:txBody>
      </p:sp>
    </p:spTree>
    <p:extLst>
      <p:ext uri="{BB962C8B-B14F-4D97-AF65-F5344CB8AC3E}">
        <p14:creationId xmlns:p14="http://schemas.microsoft.com/office/powerpoint/2010/main" val="3487746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randombar(horizontal)">
                                      <p:cBhvr>
                                        <p:cTn id="7" dur="500"/>
                                        <p:tgtEl>
                                          <p:spTgt spid="11266"/>
                                        </p:tgtEl>
                                      </p:cBhvr>
                                    </p:animEffect>
                                  </p:childTnLst>
                                </p:cTn>
                              </p:par>
                              <p:par>
                                <p:cTn id="8" presetID="14" presetClass="entr" presetSubtype="10" fill="hold" nodeType="withEffect">
                                  <p:stCondLst>
                                    <p:cond delay="0"/>
                                  </p:stCondLst>
                                  <p:childTnLst>
                                    <p:set>
                                      <p:cBhvr>
                                        <p:cTn id="9" dur="1" fill="hold">
                                          <p:stCondLst>
                                            <p:cond delay="0"/>
                                          </p:stCondLst>
                                        </p:cTn>
                                        <p:tgtEl>
                                          <p:spTgt spid="11268"/>
                                        </p:tgtEl>
                                        <p:attrNameLst>
                                          <p:attrName>style.visibility</p:attrName>
                                        </p:attrNameLst>
                                      </p:cBhvr>
                                      <p:to>
                                        <p:strVal val="visible"/>
                                      </p:to>
                                    </p:set>
                                    <p:animEffect transition="in" filter="randombar(horizontal)">
                                      <p:cBhvr>
                                        <p:cTn id="10" dur="500"/>
                                        <p:tgtEl>
                                          <p:spTgt spid="1126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par>
                                <p:cTn id="14" presetID="14" presetClass="entr" presetSubtype="1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randombar(horizontal)">
                                      <p:cBhvr>
                                        <p:cTn id="16" dur="500"/>
                                        <p:tgtEl>
                                          <p:spTgt spid="18"/>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par>
                                <p:cTn id="20" presetID="14" presetClass="entr" presetSubtype="1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randombar(horizontal)">
                                      <p:cBhvr>
                                        <p:cTn id="22" dur="500"/>
                                        <p:tgtEl>
                                          <p:spTgt spid="2"/>
                                        </p:tgtEl>
                                      </p:cBhvr>
                                    </p:animEffect>
                                  </p:childTnLst>
                                </p:cTn>
                              </p:par>
                              <p:par>
                                <p:cTn id="23" presetID="14" presetClass="entr" presetSubtype="1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randombar(horizontal)">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DD7229A2-8221-4692-A9BC-200280D43649}"/>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a:off x="7469" y="0"/>
            <a:ext cx="12192000" cy="6700838"/>
          </a:xfrm>
          <a:prstGeom prst="rect">
            <a:avLst/>
          </a:prstGeom>
          <a:noFill/>
        </p:spPr>
      </p:pic>
      <p:sp>
        <p:nvSpPr>
          <p:cNvPr id="9" name="Rectangle 8">
            <a:extLst>
              <a:ext uri="{FF2B5EF4-FFF2-40B4-BE49-F238E27FC236}">
                <a16:creationId xmlns:a16="http://schemas.microsoft.com/office/drawing/2014/main" id="{229C1E96-4DA7-4FBD-A9D4-538B1CD12CED}"/>
              </a:ext>
            </a:extLst>
          </p:cNvPr>
          <p:cNvSpPr/>
          <p:nvPr/>
        </p:nvSpPr>
        <p:spPr>
          <a:xfrm>
            <a:off x="9201150" y="5935558"/>
            <a:ext cx="1914525" cy="5276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dirty="0">
              <a:solidFill>
                <a:schemeClr val="tx1"/>
              </a:solidFill>
              <a:latin typeface="Footlight MT Light" panose="0204060206030A020304" pitchFamily="18" charset="0"/>
            </a:endParaRPr>
          </a:p>
        </p:txBody>
      </p:sp>
      <p:sp>
        <p:nvSpPr>
          <p:cNvPr id="11" name="Rectangle 10">
            <a:extLst>
              <a:ext uri="{FF2B5EF4-FFF2-40B4-BE49-F238E27FC236}">
                <a16:creationId xmlns:a16="http://schemas.microsoft.com/office/drawing/2014/main" id="{63B0E614-4F67-446B-AA56-AD1F5A6155E9}"/>
              </a:ext>
            </a:extLst>
          </p:cNvPr>
          <p:cNvSpPr/>
          <p:nvPr/>
        </p:nvSpPr>
        <p:spPr>
          <a:xfrm>
            <a:off x="1114204" y="6463175"/>
            <a:ext cx="2448578" cy="3805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r>
              <a:rPr lang="en-US" sz="2000" b="1" dirty="0">
                <a:solidFill>
                  <a:schemeClr val="bg1"/>
                </a:solidFill>
                <a:latin typeface="Footlight MT Light" panose="0204060206030A020304" pitchFamily="18" charset="0"/>
              </a:rPr>
              <a:t>@</a:t>
            </a:r>
            <a:r>
              <a:rPr lang="en-US" sz="2000" b="1" dirty="0" err="1">
                <a:solidFill>
                  <a:schemeClr val="bg1"/>
                </a:solidFill>
                <a:latin typeface="Footlight MT Light" panose="0204060206030A020304" pitchFamily="18" charset="0"/>
              </a:rPr>
              <a:t>NigeriaEITI</a:t>
            </a:r>
            <a:endParaRPr lang="en-US" sz="2000" b="1" dirty="0">
              <a:solidFill>
                <a:schemeClr val="bg1"/>
              </a:solidFill>
              <a:latin typeface="Footlight MT Light" panose="0204060206030A020304" pitchFamily="18" charset="0"/>
            </a:endParaRPr>
          </a:p>
        </p:txBody>
      </p:sp>
      <p:grpSp>
        <p:nvGrpSpPr>
          <p:cNvPr id="2" name="Group 1">
            <a:extLst>
              <a:ext uri="{FF2B5EF4-FFF2-40B4-BE49-F238E27FC236}">
                <a16:creationId xmlns:a16="http://schemas.microsoft.com/office/drawing/2014/main" id="{343AE7BA-CEEE-4A13-BFF5-6A99660BC00C}"/>
              </a:ext>
            </a:extLst>
          </p:cNvPr>
          <p:cNvGrpSpPr/>
          <p:nvPr/>
        </p:nvGrpSpPr>
        <p:grpSpPr>
          <a:xfrm>
            <a:off x="2942097" y="6401774"/>
            <a:ext cx="2448578" cy="465455"/>
            <a:chOff x="2880199" y="6391564"/>
            <a:chExt cx="2448578" cy="465455"/>
          </a:xfrm>
        </p:grpSpPr>
        <p:sp>
          <p:nvSpPr>
            <p:cNvPr id="13" name="Rectangle 12">
              <a:extLst>
                <a:ext uri="{FF2B5EF4-FFF2-40B4-BE49-F238E27FC236}">
                  <a16:creationId xmlns:a16="http://schemas.microsoft.com/office/drawing/2014/main" id="{B2F2BDAD-0CA9-43A9-88B1-5967300C07D5}"/>
                </a:ext>
              </a:extLst>
            </p:cNvPr>
            <p:cNvSpPr/>
            <p:nvPr/>
          </p:nvSpPr>
          <p:spPr>
            <a:xfrm>
              <a:off x="2880199" y="6391564"/>
              <a:ext cx="2448578" cy="4654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r>
                <a:rPr lang="en-US" sz="2000" b="1" dirty="0">
                  <a:solidFill>
                    <a:schemeClr val="bg1"/>
                  </a:solidFill>
                  <a:latin typeface="Footlight MT Light" panose="0204060206030A020304" pitchFamily="18" charset="0"/>
                </a:rPr>
                <a:t>www.neiti.gov.ng</a:t>
              </a:r>
            </a:p>
          </p:txBody>
        </p:sp>
        <p:sp>
          <p:nvSpPr>
            <p:cNvPr id="14" name="Rectangle 13">
              <a:extLst>
                <a:ext uri="{FF2B5EF4-FFF2-40B4-BE49-F238E27FC236}">
                  <a16:creationId xmlns:a16="http://schemas.microsoft.com/office/drawing/2014/main" id="{C60F91D8-79EA-45D2-9CE2-1320AD88B87F}"/>
                </a:ext>
              </a:extLst>
            </p:cNvPr>
            <p:cNvSpPr/>
            <p:nvPr/>
          </p:nvSpPr>
          <p:spPr>
            <a:xfrm>
              <a:off x="3106659" y="6398896"/>
              <a:ext cx="45719" cy="452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endParaRPr lang="en-US" sz="2000" b="1" dirty="0">
                <a:solidFill>
                  <a:schemeClr val="tx1"/>
                </a:solidFill>
                <a:latin typeface="Footlight MT Light" panose="0204060206030A020304" pitchFamily="18" charset="0"/>
              </a:endParaRPr>
            </a:p>
          </p:txBody>
        </p:sp>
      </p:grpSp>
      <p:sp>
        <p:nvSpPr>
          <p:cNvPr id="6" name="Title 5"/>
          <p:cNvSpPr>
            <a:spLocks noGrp="1"/>
          </p:cNvSpPr>
          <p:nvPr>
            <p:ph type="title"/>
          </p:nvPr>
        </p:nvSpPr>
        <p:spPr>
          <a:xfrm>
            <a:off x="497356" y="893824"/>
            <a:ext cx="12192000" cy="503432"/>
          </a:xfrm>
          <a:solidFill>
            <a:schemeClr val="bg1"/>
          </a:solidFill>
        </p:spPr>
        <p:txBody>
          <a:bodyPr>
            <a:normAutofit fontScale="90000"/>
          </a:bodyPr>
          <a:lstStyle/>
          <a:p>
            <a:pPr algn="ctr"/>
            <a:r>
              <a:rPr lang="en-US" b="1" dirty="0">
                <a:solidFill>
                  <a:schemeClr val="accent6">
                    <a:lumMod val="50000"/>
                  </a:schemeClr>
                </a:solidFill>
                <a:latin typeface="Footlight MT Light" panose="0204060206030A020304" pitchFamily="18" charset="0"/>
              </a:rPr>
              <a:t>Crude Oil Production</a:t>
            </a:r>
            <a:br>
              <a:rPr lang="en-US" b="1" dirty="0">
                <a:solidFill>
                  <a:schemeClr val="accent6">
                    <a:lumMod val="50000"/>
                  </a:schemeClr>
                </a:solidFill>
                <a:latin typeface="Footlight MT Light" panose="0204060206030A020304" pitchFamily="18" charset="0"/>
              </a:rPr>
            </a:br>
            <a:endParaRPr lang="en-GB" dirty="0">
              <a:solidFill>
                <a:schemeClr val="accent6">
                  <a:lumMod val="50000"/>
                </a:schemeClr>
              </a:solidFill>
              <a:latin typeface="Footlight MT Light" panose="0204060206030A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55145281"/>
              </p:ext>
            </p:extLst>
          </p:nvPr>
        </p:nvGraphicFramePr>
        <p:xfrm>
          <a:off x="368300" y="1397256"/>
          <a:ext cx="7749055" cy="4647944"/>
        </p:xfrm>
        <a:graphic>
          <a:graphicData uri="http://schemas.openxmlformats.org/drawingml/2006/table">
            <a:tbl>
              <a:tblPr firstRow="1" bandRow="1">
                <a:tableStyleId>{93296810-A885-4BE3-A3E7-6D5BEEA58F35}</a:tableStyleId>
              </a:tblPr>
              <a:tblGrid>
                <a:gridCol w="4970219">
                  <a:extLst>
                    <a:ext uri="{9D8B030D-6E8A-4147-A177-3AD203B41FA5}">
                      <a16:colId xmlns:a16="http://schemas.microsoft.com/office/drawing/2014/main" val="20000"/>
                    </a:ext>
                  </a:extLst>
                </a:gridCol>
                <a:gridCol w="2778836">
                  <a:extLst>
                    <a:ext uri="{9D8B030D-6E8A-4147-A177-3AD203B41FA5}">
                      <a16:colId xmlns:a16="http://schemas.microsoft.com/office/drawing/2014/main" val="20001"/>
                    </a:ext>
                  </a:extLst>
                </a:gridCol>
              </a:tblGrid>
              <a:tr h="556606">
                <a:tc gridSpan="2">
                  <a:txBody>
                    <a:bodyPr/>
                    <a:lstStyle/>
                    <a:p>
                      <a:endParaRPr lang="en-GB" sz="2400" dirty="0">
                        <a:solidFill>
                          <a:schemeClr val="accent6">
                            <a:lumMod val="50000"/>
                          </a:schemeClr>
                        </a:solidFill>
                        <a:latin typeface="Footlight MT Light" panose="0204060206030A020304" pitchFamily="18" charset="0"/>
                      </a:endParaRPr>
                    </a:p>
                  </a:txBody>
                  <a:tcPr>
                    <a:solidFill>
                      <a:schemeClr val="bg1">
                        <a:lumMod val="95000"/>
                      </a:schemeClr>
                    </a:solidFill>
                  </a:tcPr>
                </a:tc>
                <a:tc hMerge="1">
                  <a:txBody>
                    <a:bodyPr/>
                    <a:lstStyle/>
                    <a:p>
                      <a:endParaRPr lang="en-GB" sz="2400" dirty="0">
                        <a:solidFill>
                          <a:schemeClr val="accent6">
                            <a:lumMod val="50000"/>
                          </a:schemeClr>
                        </a:solidFill>
                        <a:latin typeface="Footlight MT Light" panose="0204060206030A020304" pitchFamily="18" charset="0"/>
                      </a:endParaRPr>
                    </a:p>
                  </a:txBody>
                  <a:tcPr>
                    <a:solidFill>
                      <a:schemeClr val="bg1">
                        <a:lumMod val="95000"/>
                      </a:schemeClr>
                    </a:solidFill>
                  </a:tcPr>
                </a:tc>
                <a:extLst>
                  <a:ext uri="{0D108BD9-81ED-4DB2-BD59-A6C34878D82A}">
                    <a16:rowId xmlns:a16="http://schemas.microsoft.com/office/drawing/2014/main" val="10000"/>
                  </a:ext>
                </a:extLst>
              </a:tr>
              <a:tr h="751702">
                <a:tc>
                  <a:txBody>
                    <a:bodyPr/>
                    <a:lstStyle/>
                    <a:p>
                      <a:r>
                        <a:rPr lang="en-GB" sz="2400" b="1" dirty="0">
                          <a:solidFill>
                            <a:schemeClr val="bg1"/>
                          </a:solidFill>
                          <a:latin typeface="Footlight MT Light" panose="0204060206030A020304" pitchFamily="18" charset="0"/>
                        </a:rPr>
                        <a:t>PRODUCTION</a:t>
                      </a:r>
                      <a:r>
                        <a:rPr lang="en-GB" sz="2400" b="1" baseline="0" dirty="0">
                          <a:solidFill>
                            <a:schemeClr val="bg1"/>
                          </a:solidFill>
                          <a:latin typeface="Footlight MT Light" panose="0204060206030A020304" pitchFamily="18" charset="0"/>
                        </a:rPr>
                        <a:t> ARRANGEMENT</a:t>
                      </a:r>
                      <a:endParaRPr lang="en-GB" sz="2400" b="1" dirty="0">
                        <a:solidFill>
                          <a:schemeClr val="bg1"/>
                        </a:solidFill>
                        <a:latin typeface="Footlight MT Light" panose="0204060206030A020304" pitchFamily="18" charset="0"/>
                      </a:endParaRPr>
                    </a:p>
                  </a:txBody>
                  <a:tcPr>
                    <a:solidFill>
                      <a:schemeClr val="accent6">
                        <a:lumMod val="75000"/>
                      </a:schemeClr>
                    </a:solidFill>
                  </a:tcPr>
                </a:tc>
                <a:tc>
                  <a:txBody>
                    <a:bodyPr/>
                    <a:lstStyle/>
                    <a:p>
                      <a:r>
                        <a:rPr lang="en-GB" sz="2400" b="1" dirty="0">
                          <a:solidFill>
                            <a:schemeClr val="bg1"/>
                          </a:solidFill>
                          <a:latin typeface="Footlight MT Light" panose="0204060206030A020304" pitchFamily="18" charset="0"/>
                        </a:rPr>
                        <a:t>VOLUME(MMBBL)</a:t>
                      </a:r>
                    </a:p>
                  </a:txBody>
                  <a:tcPr>
                    <a:solidFill>
                      <a:schemeClr val="accent6">
                        <a:lumMod val="75000"/>
                      </a:schemeClr>
                    </a:solidFill>
                  </a:tcPr>
                </a:tc>
                <a:extLst>
                  <a:ext uri="{0D108BD9-81ED-4DB2-BD59-A6C34878D82A}">
                    <a16:rowId xmlns:a16="http://schemas.microsoft.com/office/drawing/2014/main" val="10001"/>
                  </a:ext>
                </a:extLst>
              </a:tr>
              <a:tr h="556606">
                <a:tc>
                  <a:txBody>
                    <a:bodyPr/>
                    <a:lstStyle/>
                    <a:p>
                      <a:pPr algn="just"/>
                      <a:r>
                        <a:rPr lang="en-GB" sz="2000" b="1" dirty="0">
                          <a:solidFill>
                            <a:schemeClr val="accent6">
                              <a:lumMod val="50000"/>
                            </a:schemeClr>
                          </a:solidFill>
                          <a:latin typeface="Footlight MT Light" panose="0204060206030A020304" pitchFamily="18" charset="0"/>
                        </a:rPr>
                        <a:t>Joint</a:t>
                      </a:r>
                      <a:r>
                        <a:rPr lang="en-GB" sz="2000" b="1" baseline="0" dirty="0">
                          <a:solidFill>
                            <a:schemeClr val="accent6">
                              <a:lumMod val="50000"/>
                            </a:schemeClr>
                          </a:solidFill>
                          <a:latin typeface="Footlight MT Light" panose="0204060206030A020304" pitchFamily="18" charset="0"/>
                        </a:rPr>
                        <a:t> Ventures (JVs)</a:t>
                      </a:r>
                      <a:endParaRPr lang="en-GB" sz="2000" b="1" dirty="0">
                        <a:solidFill>
                          <a:schemeClr val="accent6">
                            <a:lumMod val="50000"/>
                          </a:schemeClr>
                        </a:solidFill>
                        <a:latin typeface="Footlight MT Light" panose="0204060206030A020304" pitchFamily="18" charset="0"/>
                      </a:endParaRPr>
                    </a:p>
                  </a:txBody>
                  <a:tcPr/>
                </a:tc>
                <a:tc>
                  <a:txBody>
                    <a:bodyPr/>
                    <a:lstStyle/>
                    <a:p>
                      <a:pPr algn="r"/>
                      <a:r>
                        <a:rPr lang="en-GB" sz="2000" b="1" dirty="0">
                          <a:solidFill>
                            <a:schemeClr val="accent6">
                              <a:lumMod val="50000"/>
                            </a:schemeClr>
                          </a:solidFill>
                          <a:latin typeface="Footlight MT Light" panose="0204060206030A020304" pitchFamily="18" charset="0"/>
                        </a:rPr>
                        <a:t>225,230     (39.78%)</a:t>
                      </a:r>
                    </a:p>
                  </a:txBody>
                  <a:tcPr/>
                </a:tc>
                <a:extLst>
                  <a:ext uri="{0D108BD9-81ED-4DB2-BD59-A6C34878D82A}">
                    <a16:rowId xmlns:a16="http://schemas.microsoft.com/office/drawing/2014/main" val="10002"/>
                  </a:ext>
                </a:extLst>
              </a:tr>
              <a:tr h="556606">
                <a:tc>
                  <a:txBody>
                    <a:bodyPr/>
                    <a:lstStyle/>
                    <a:p>
                      <a:r>
                        <a:rPr lang="en-GB" sz="2000" b="1" dirty="0">
                          <a:solidFill>
                            <a:schemeClr val="accent6">
                              <a:lumMod val="50000"/>
                            </a:schemeClr>
                          </a:solidFill>
                          <a:latin typeface="Footlight MT Light" panose="0204060206030A020304" pitchFamily="18" charset="0"/>
                        </a:rPr>
                        <a:t>Production Sharing Contracts (PSCs)</a:t>
                      </a:r>
                    </a:p>
                  </a:txBody>
                  <a:tcPr/>
                </a:tc>
                <a:tc>
                  <a:txBody>
                    <a:bodyPr/>
                    <a:lstStyle/>
                    <a:p>
                      <a:pPr algn="r"/>
                      <a:r>
                        <a:rPr lang="en-GB" sz="2000" b="1" dirty="0">
                          <a:solidFill>
                            <a:schemeClr val="accent6">
                              <a:lumMod val="50000"/>
                            </a:schemeClr>
                          </a:solidFill>
                          <a:latin typeface="Footlight MT Light" panose="0204060206030A020304" pitchFamily="18" charset="0"/>
                        </a:rPr>
                        <a:t>242.956</a:t>
                      </a:r>
                      <a:r>
                        <a:rPr lang="en-GB" sz="2000" b="1" baseline="0" dirty="0">
                          <a:solidFill>
                            <a:schemeClr val="accent6">
                              <a:lumMod val="50000"/>
                            </a:schemeClr>
                          </a:solidFill>
                          <a:latin typeface="Footlight MT Light" panose="0204060206030A020304" pitchFamily="18" charset="0"/>
                        </a:rPr>
                        <a:t>     (42.92%)</a:t>
                      </a:r>
                      <a:endParaRPr lang="en-GB" sz="2000" b="1" dirty="0">
                        <a:solidFill>
                          <a:schemeClr val="accent6">
                            <a:lumMod val="50000"/>
                          </a:schemeClr>
                        </a:solidFill>
                        <a:latin typeface="Footlight MT Light" panose="0204060206030A020304" pitchFamily="18" charset="0"/>
                      </a:endParaRPr>
                    </a:p>
                  </a:txBody>
                  <a:tcPr/>
                </a:tc>
                <a:extLst>
                  <a:ext uri="{0D108BD9-81ED-4DB2-BD59-A6C34878D82A}">
                    <a16:rowId xmlns:a16="http://schemas.microsoft.com/office/drawing/2014/main" val="10003"/>
                  </a:ext>
                </a:extLst>
              </a:tr>
              <a:tr h="556606">
                <a:tc>
                  <a:txBody>
                    <a:bodyPr/>
                    <a:lstStyle/>
                    <a:p>
                      <a:r>
                        <a:rPr lang="en-GB" sz="2000" b="1" dirty="0">
                          <a:solidFill>
                            <a:schemeClr val="accent6">
                              <a:lumMod val="50000"/>
                            </a:schemeClr>
                          </a:solidFill>
                          <a:latin typeface="Footlight MT Light" panose="0204060206030A020304" pitchFamily="18" charset="0"/>
                        </a:rPr>
                        <a:t>Service Contracts (SCs)</a:t>
                      </a:r>
                    </a:p>
                  </a:txBody>
                  <a:tcPr/>
                </a:tc>
                <a:tc>
                  <a:txBody>
                    <a:bodyPr/>
                    <a:lstStyle/>
                    <a:p>
                      <a:pPr algn="r"/>
                      <a:r>
                        <a:rPr lang="en-GB" sz="2000" b="1" dirty="0">
                          <a:solidFill>
                            <a:schemeClr val="accent6">
                              <a:lumMod val="50000"/>
                            </a:schemeClr>
                          </a:solidFill>
                          <a:latin typeface="Footlight MT Light" panose="0204060206030A020304" pitchFamily="18" charset="0"/>
                        </a:rPr>
                        <a:t>0.978            (0.17%)</a:t>
                      </a:r>
                    </a:p>
                  </a:txBody>
                  <a:tcPr/>
                </a:tc>
                <a:extLst>
                  <a:ext uri="{0D108BD9-81ED-4DB2-BD59-A6C34878D82A}">
                    <a16:rowId xmlns:a16="http://schemas.microsoft.com/office/drawing/2014/main" val="10004"/>
                  </a:ext>
                </a:extLst>
              </a:tr>
              <a:tr h="556606">
                <a:tc>
                  <a:txBody>
                    <a:bodyPr/>
                    <a:lstStyle/>
                    <a:p>
                      <a:r>
                        <a:rPr lang="en-GB" sz="2000" b="1" dirty="0">
                          <a:solidFill>
                            <a:schemeClr val="accent6">
                              <a:lumMod val="50000"/>
                            </a:schemeClr>
                          </a:solidFill>
                          <a:latin typeface="Footlight MT Light" panose="0204060206030A020304" pitchFamily="18" charset="0"/>
                        </a:rPr>
                        <a:t>Sole Risk (SRs)</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000" b="1" dirty="0">
                          <a:solidFill>
                            <a:schemeClr val="accent6">
                              <a:lumMod val="50000"/>
                            </a:schemeClr>
                          </a:solidFill>
                          <a:effectLst/>
                          <a:latin typeface="Footlight MT Light" panose="0204060206030A020304" pitchFamily="18" charset="0"/>
                          <a:ea typeface="Calibri" panose="020F0502020204030204" pitchFamily="34" charset="0"/>
                          <a:cs typeface="Calibri" panose="020F0502020204030204" pitchFamily="34" charset="0"/>
                        </a:rPr>
                        <a:t>80.293        (14.18%) </a:t>
                      </a:r>
                      <a:endParaRPr lang="en-US" sz="2000" b="1" kern="1200" dirty="0">
                        <a:solidFill>
                          <a:schemeClr val="accent6">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5"/>
                  </a:ext>
                </a:extLst>
              </a:tr>
              <a:tr h="556606">
                <a:tc>
                  <a:txBody>
                    <a:bodyPr/>
                    <a:lstStyle/>
                    <a:p>
                      <a:r>
                        <a:rPr lang="en-GB" sz="2000" b="1" dirty="0">
                          <a:solidFill>
                            <a:schemeClr val="accent6">
                              <a:lumMod val="50000"/>
                            </a:schemeClr>
                          </a:solidFill>
                          <a:latin typeface="Footlight MT Light" panose="0204060206030A020304" pitchFamily="18" charset="0"/>
                        </a:rPr>
                        <a:t>Marginal Fields (MFs)</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000" b="1" dirty="0">
                          <a:solidFill>
                            <a:schemeClr val="accent6">
                              <a:lumMod val="50000"/>
                            </a:schemeClr>
                          </a:solidFill>
                          <a:effectLst/>
                          <a:latin typeface="Footlight MT Light" panose="0204060206030A020304" pitchFamily="18" charset="0"/>
                          <a:ea typeface="Calibri" panose="020F0502020204030204" pitchFamily="34" charset="0"/>
                          <a:cs typeface="Calibri" panose="020F0502020204030204" pitchFamily="34" charset="0"/>
                        </a:rPr>
                        <a:t>16.670          (2.94%)</a:t>
                      </a:r>
                      <a:endParaRPr lang="en-US" sz="2000" b="1" dirty="0">
                        <a:solidFill>
                          <a:schemeClr val="accent6">
                            <a:lumMod val="50000"/>
                          </a:schemeClr>
                        </a:solidFill>
                        <a:effectLst/>
                        <a:latin typeface="Footlight MT Light" panose="0204060206030A020304" pitchFamily="18"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6"/>
                  </a:ext>
                </a:extLst>
              </a:tr>
              <a:tr h="556606">
                <a:tc>
                  <a:txBody>
                    <a:bodyPr/>
                    <a:lstStyle/>
                    <a:p>
                      <a:r>
                        <a:rPr lang="en-GB" sz="2000" b="1" dirty="0">
                          <a:solidFill>
                            <a:schemeClr val="accent6">
                              <a:lumMod val="50000"/>
                            </a:schemeClr>
                          </a:solidFill>
                          <a:latin typeface="Footlight MT Light" panose="0204060206030A020304" pitchFamily="18" charset="0"/>
                        </a:rPr>
                        <a:t>Total </a:t>
                      </a:r>
                      <a:r>
                        <a:rPr lang="en-GB" sz="2000" b="1" baseline="0" dirty="0">
                          <a:solidFill>
                            <a:schemeClr val="accent6">
                              <a:lumMod val="50000"/>
                            </a:schemeClr>
                          </a:solidFill>
                          <a:latin typeface="Footlight MT Light" panose="0204060206030A020304" pitchFamily="18" charset="0"/>
                        </a:rPr>
                        <a:t>Crude Oil Production</a:t>
                      </a:r>
                      <a:endParaRPr lang="en-GB" sz="2000" b="1" dirty="0">
                        <a:solidFill>
                          <a:schemeClr val="accent6">
                            <a:lumMod val="50000"/>
                          </a:schemeClr>
                        </a:solidFill>
                        <a:latin typeface="Footlight MT Light" panose="0204060206030A020304" pitchFamily="18"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000" b="1" dirty="0">
                          <a:solidFill>
                            <a:schemeClr val="accent6">
                              <a:lumMod val="50000"/>
                            </a:schemeClr>
                          </a:solidFill>
                          <a:effectLst/>
                          <a:latin typeface="Footlight MT Light" panose="0204060206030A020304" pitchFamily="18" charset="0"/>
                          <a:ea typeface="Times New Roman" panose="02020603050405020304" pitchFamily="18" charset="0"/>
                          <a:cs typeface="Times New Roman" panose="02020603050405020304" pitchFamily="18" charset="0"/>
                        </a:rPr>
                        <a:t>566.129   (100.00%)</a:t>
                      </a:r>
                    </a:p>
                  </a:txBody>
                  <a:tcPr/>
                </a:tc>
                <a:extLst>
                  <a:ext uri="{0D108BD9-81ED-4DB2-BD59-A6C34878D82A}">
                    <a16:rowId xmlns:a16="http://schemas.microsoft.com/office/drawing/2014/main" val="10007"/>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242456731"/>
              </p:ext>
            </p:extLst>
          </p:nvPr>
        </p:nvGraphicFramePr>
        <p:xfrm>
          <a:off x="2817813" y="6277755"/>
          <a:ext cx="4340225" cy="370840"/>
        </p:xfrm>
        <a:graphic>
          <a:graphicData uri="http://schemas.openxmlformats.org/drawingml/2006/table">
            <a:tbl>
              <a:tblPr firstRow="1" bandRow="1">
                <a:tableStyleId>{5C22544A-7EE6-4342-B048-85BDC9FD1C3A}</a:tableStyleId>
              </a:tblPr>
              <a:tblGrid>
                <a:gridCol w="4340225">
                  <a:extLst>
                    <a:ext uri="{9D8B030D-6E8A-4147-A177-3AD203B41FA5}">
                      <a16:colId xmlns:a16="http://schemas.microsoft.com/office/drawing/2014/main" val="20000"/>
                    </a:ext>
                  </a:extLst>
                </a:gridCol>
              </a:tblGrid>
              <a:tr h="370840">
                <a:tc>
                  <a:txBody>
                    <a:bodyPr/>
                    <a:lstStyle/>
                    <a:p>
                      <a:endParaRPr lang="en-GB" dirty="0"/>
                    </a:p>
                  </a:txBody>
                  <a:tcPr>
                    <a:solidFill>
                      <a:schemeClr val="bg1">
                        <a:lumMod val="95000"/>
                      </a:schemeClr>
                    </a:solidFill>
                  </a:tcPr>
                </a:tc>
                <a:extLst>
                  <a:ext uri="{0D108BD9-81ED-4DB2-BD59-A6C34878D82A}">
                    <a16:rowId xmlns:a16="http://schemas.microsoft.com/office/drawing/2014/main" val="10000"/>
                  </a:ext>
                </a:extLst>
              </a:tr>
            </a:tbl>
          </a:graphicData>
        </a:graphic>
      </p:graphicFrame>
      <p:graphicFrame>
        <p:nvGraphicFramePr>
          <p:cNvPr id="8" name="Diagram 7"/>
          <p:cNvGraphicFramePr/>
          <p:nvPr>
            <p:extLst>
              <p:ext uri="{D42A27DB-BD31-4B8C-83A1-F6EECF244321}">
                <p14:modId xmlns:p14="http://schemas.microsoft.com/office/powerpoint/2010/main" val="3832311803"/>
              </p:ext>
            </p:extLst>
          </p:nvPr>
        </p:nvGraphicFramePr>
        <p:xfrm>
          <a:off x="8297415" y="1397256"/>
          <a:ext cx="3721994" cy="51933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5" name="Group 14">
            <a:extLst>
              <a:ext uri="{FF2B5EF4-FFF2-40B4-BE49-F238E27FC236}">
                <a16:creationId xmlns:a16="http://schemas.microsoft.com/office/drawing/2014/main" id="{80B3D91A-BA7A-445F-8DFC-4F1860D040E5}"/>
              </a:ext>
            </a:extLst>
          </p:cNvPr>
          <p:cNvGrpSpPr/>
          <p:nvPr/>
        </p:nvGrpSpPr>
        <p:grpSpPr>
          <a:xfrm>
            <a:off x="-7469" y="5658773"/>
            <a:ext cx="12199469" cy="1217685"/>
            <a:chOff x="-7469" y="5637053"/>
            <a:chExt cx="12199469" cy="1217685"/>
          </a:xfrm>
        </p:grpSpPr>
        <p:sp>
          <p:nvSpPr>
            <p:cNvPr id="16" name="Rectangle 21">
              <a:extLst>
                <a:ext uri="{FF2B5EF4-FFF2-40B4-BE49-F238E27FC236}">
                  <a16:creationId xmlns:a16="http://schemas.microsoft.com/office/drawing/2014/main" id="{79A5CC32-97D6-4731-AEE4-606DA5BB96D1}"/>
                </a:ext>
              </a:extLst>
            </p:cNvPr>
            <p:cNvSpPr/>
            <p:nvPr/>
          </p:nvSpPr>
          <p:spPr>
            <a:xfrm>
              <a:off x="-7469" y="5637053"/>
              <a:ext cx="12192000" cy="1199227"/>
            </a:xfrm>
            <a:custGeom>
              <a:avLst/>
              <a:gdLst>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169097 h 814210"/>
                <a:gd name="connsiteX1" fmla="*/ 12192000 w 12192000"/>
                <a:gd name="connsiteY1" fmla="*/ 169097 h 814210"/>
                <a:gd name="connsiteX2" fmla="*/ 12192000 w 12192000"/>
                <a:gd name="connsiteY2" fmla="*/ 814210 h 814210"/>
                <a:gd name="connsiteX3" fmla="*/ 0 w 12192000"/>
                <a:gd name="connsiteY3" fmla="*/ 814210 h 814210"/>
                <a:gd name="connsiteX4" fmla="*/ 0 w 12192000"/>
                <a:gd name="connsiteY4" fmla="*/ 169097 h 814210"/>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1102313">
                  <a:moveTo>
                    <a:pt x="0" y="457200"/>
                  </a:moveTo>
                  <a:cubicBezTo>
                    <a:pt x="4424948" y="-192505"/>
                    <a:pt x="7502358" y="1876926"/>
                    <a:pt x="12192000" y="0"/>
                  </a:cubicBezTo>
                  <a:lnTo>
                    <a:pt x="12192000" y="1102313"/>
                  </a:lnTo>
                  <a:lnTo>
                    <a:pt x="0" y="1102313"/>
                  </a:lnTo>
                  <a:lnTo>
                    <a:pt x="0" y="457200"/>
                  </a:lnTo>
                  <a:close/>
                </a:path>
              </a:pathLst>
            </a:custGeom>
            <a:solidFill>
              <a:schemeClr val="accent4">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endParaRPr lang="en-US" sz="2800" b="1" dirty="0">
                <a:solidFill>
                  <a:schemeClr val="tx1"/>
                </a:solidFill>
                <a:latin typeface="Footlight MT Light" panose="0204060206030A020304" pitchFamily="18" charset="0"/>
              </a:endParaRPr>
            </a:p>
          </p:txBody>
        </p:sp>
        <p:sp>
          <p:nvSpPr>
            <p:cNvPr id="17" name="Rectangle 21">
              <a:extLst>
                <a:ext uri="{FF2B5EF4-FFF2-40B4-BE49-F238E27FC236}">
                  <a16:creationId xmlns:a16="http://schemas.microsoft.com/office/drawing/2014/main" id="{B85CBE46-C6B7-44F2-97C6-AE21156F1ED2}"/>
                </a:ext>
              </a:extLst>
            </p:cNvPr>
            <p:cNvSpPr/>
            <p:nvPr/>
          </p:nvSpPr>
          <p:spPr>
            <a:xfrm>
              <a:off x="0" y="5752425"/>
              <a:ext cx="12192000" cy="1102313"/>
            </a:xfrm>
            <a:custGeom>
              <a:avLst/>
              <a:gdLst>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169097 h 814210"/>
                <a:gd name="connsiteX1" fmla="*/ 12192000 w 12192000"/>
                <a:gd name="connsiteY1" fmla="*/ 169097 h 814210"/>
                <a:gd name="connsiteX2" fmla="*/ 12192000 w 12192000"/>
                <a:gd name="connsiteY2" fmla="*/ 814210 h 814210"/>
                <a:gd name="connsiteX3" fmla="*/ 0 w 12192000"/>
                <a:gd name="connsiteY3" fmla="*/ 814210 h 814210"/>
                <a:gd name="connsiteX4" fmla="*/ 0 w 12192000"/>
                <a:gd name="connsiteY4" fmla="*/ 169097 h 814210"/>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1102313">
                  <a:moveTo>
                    <a:pt x="0" y="457200"/>
                  </a:moveTo>
                  <a:cubicBezTo>
                    <a:pt x="4424948" y="-192505"/>
                    <a:pt x="7502358" y="1876926"/>
                    <a:pt x="12192000" y="0"/>
                  </a:cubicBezTo>
                  <a:lnTo>
                    <a:pt x="12192000" y="1102313"/>
                  </a:lnTo>
                  <a:lnTo>
                    <a:pt x="0" y="1102313"/>
                  </a:lnTo>
                  <a:lnTo>
                    <a:pt x="0" y="457200"/>
                  </a:lnTo>
                  <a:close/>
                </a:path>
              </a:pathLst>
            </a:custGeom>
            <a:solidFill>
              <a:schemeClr val="accent6">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endParaRPr lang="en-US" sz="2800" b="1" dirty="0">
                <a:solidFill>
                  <a:schemeClr val="tx1"/>
                </a:solidFill>
                <a:latin typeface="Footlight MT Light" panose="0204060206030A020304" pitchFamily="18" charset="0"/>
              </a:endParaRPr>
            </a:p>
          </p:txBody>
        </p:sp>
      </p:grpSp>
      <p:pic>
        <p:nvPicPr>
          <p:cNvPr id="26" name="Picture 4" descr="Log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875" y="1"/>
            <a:ext cx="1096179" cy="391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189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580">
                                          <p:stCondLst>
                                            <p:cond delay="0"/>
                                          </p:stCondLst>
                                        </p:cTn>
                                        <p:tgtEl>
                                          <p:spTgt spid="4"/>
                                        </p:tgtEl>
                                      </p:cBhvr>
                                    </p:animEffect>
                                    <p:anim calcmode="lin" valueType="num">
                                      <p:cBhvr>
                                        <p:cTn id="4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5" dur="26">
                                          <p:stCondLst>
                                            <p:cond delay="650"/>
                                          </p:stCondLst>
                                        </p:cTn>
                                        <p:tgtEl>
                                          <p:spTgt spid="4"/>
                                        </p:tgtEl>
                                      </p:cBhvr>
                                      <p:to x="100000" y="60000"/>
                                    </p:animScale>
                                    <p:animScale>
                                      <p:cBhvr>
                                        <p:cTn id="46" dur="166" decel="50000">
                                          <p:stCondLst>
                                            <p:cond delay="676"/>
                                          </p:stCondLst>
                                        </p:cTn>
                                        <p:tgtEl>
                                          <p:spTgt spid="4"/>
                                        </p:tgtEl>
                                      </p:cBhvr>
                                      <p:to x="100000" y="100000"/>
                                    </p:animScale>
                                    <p:animScale>
                                      <p:cBhvr>
                                        <p:cTn id="47" dur="26">
                                          <p:stCondLst>
                                            <p:cond delay="1312"/>
                                          </p:stCondLst>
                                        </p:cTn>
                                        <p:tgtEl>
                                          <p:spTgt spid="4"/>
                                        </p:tgtEl>
                                      </p:cBhvr>
                                      <p:to x="100000" y="80000"/>
                                    </p:animScale>
                                    <p:animScale>
                                      <p:cBhvr>
                                        <p:cTn id="48" dur="166" decel="50000">
                                          <p:stCondLst>
                                            <p:cond delay="1338"/>
                                          </p:stCondLst>
                                        </p:cTn>
                                        <p:tgtEl>
                                          <p:spTgt spid="4"/>
                                        </p:tgtEl>
                                      </p:cBhvr>
                                      <p:to x="100000" y="100000"/>
                                    </p:animScale>
                                    <p:animScale>
                                      <p:cBhvr>
                                        <p:cTn id="49" dur="26">
                                          <p:stCondLst>
                                            <p:cond delay="1642"/>
                                          </p:stCondLst>
                                        </p:cTn>
                                        <p:tgtEl>
                                          <p:spTgt spid="4"/>
                                        </p:tgtEl>
                                      </p:cBhvr>
                                      <p:to x="100000" y="90000"/>
                                    </p:animScale>
                                    <p:animScale>
                                      <p:cBhvr>
                                        <p:cTn id="50" dur="166" decel="50000">
                                          <p:stCondLst>
                                            <p:cond delay="1668"/>
                                          </p:stCondLst>
                                        </p:cTn>
                                        <p:tgtEl>
                                          <p:spTgt spid="4"/>
                                        </p:tgtEl>
                                      </p:cBhvr>
                                      <p:to x="100000" y="100000"/>
                                    </p:animScale>
                                    <p:animScale>
                                      <p:cBhvr>
                                        <p:cTn id="51" dur="26">
                                          <p:stCondLst>
                                            <p:cond delay="1808"/>
                                          </p:stCondLst>
                                        </p:cTn>
                                        <p:tgtEl>
                                          <p:spTgt spid="4"/>
                                        </p:tgtEl>
                                      </p:cBhvr>
                                      <p:to x="100000" y="95000"/>
                                    </p:animScale>
                                    <p:animScale>
                                      <p:cBhvr>
                                        <p:cTn id="52" dur="166" decel="50000">
                                          <p:stCondLst>
                                            <p:cond delay="1834"/>
                                          </p:stCondLst>
                                        </p:cTn>
                                        <p:tgtEl>
                                          <p:spTgt spid="4"/>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down)">
                                      <p:cBhvr>
                                        <p:cTn id="55" dur="580">
                                          <p:stCondLst>
                                            <p:cond delay="0"/>
                                          </p:stCondLst>
                                        </p:cTn>
                                        <p:tgtEl>
                                          <p:spTgt spid="8"/>
                                        </p:tgtEl>
                                      </p:cBhvr>
                                    </p:animEffect>
                                    <p:anim calcmode="lin" valueType="num">
                                      <p:cBhvr>
                                        <p:cTn id="5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61" dur="26">
                                          <p:stCondLst>
                                            <p:cond delay="650"/>
                                          </p:stCondLst>
                                        </p:cTn>
                                        <p:tgtEl>
                                          <p:spTgt spid="8"/>
                                        </p:tgtEl>
                                      </p:cBhvr>
                                      <p:to x="100000" y="60000"/>
                                    </p:animScale>
                                    <p:animScale>
                                      <p:cBhvr>
                                        <p:cTn id="62" dur="166" decel="50000">
                                          <p:stCondLst>
                                            <p:cond delay="676"/>
                                          </p:stCondLst>
                                        </p:cTn>
                                        <p:tgtEl>
                                          <p:spTgt spid="8"/>
                                        </p:tgtEl>
                                      </p:cBhvr>
                                      <p:to x="100000" y="100000"/>
                                    </p:animScale>
                                    <p:animScale>
                                      <p:cBhvr>
                                        <p:cTn id="63" dur="26">
                                          <p:stCondLst>
                                            <p:cond delay="1312"/>
                                          </p:stCondLst>
                                        </p:cTn>
                                        <p:tgtEl>
                                          <p:spTgt spid="8"/>
                                        </p:tgtEl>
                                      </p:cBhvr>
                                      <p:to x="100000" y="80000"/>
                                    </p:animScale>
                                    <p:animScale>
                                      <p:cBhvr>
                                        <p:cTn id="64" dur="166" decel="50000">
                                          <p:stCondLst>
                                            <p:cond delay="1338"/>
                                          </p:stCondLst>
                                        </p:cTn>
                                        <p:tgtEl>
                                          <p:spTgt spid="8"/>
                                        </p:tgtEl>
                                      </p:cBhvr>
                                      <p:to x="100000" y="100000"/>
                                    </p:animScale>
                                    <p:animScale>
                                      <p:cBhvr>
                                        <p:cTn id="65" dur="26">
                                          <p:stCondLst>
                                            <p:cond delay="1642"/>
                                          </p:stCondLst>
                                        </p:cTn>
                                        <p:tgtEl>
                                          <p:spTgt spid="8"/>
                                        </p:tgtEl>
                                      </p:cBhvr>
                                      <p:to x="100000" y="90000"/>
                                    </p:animScale>
                                    <p:animScale>
                                      <p:cBhvr>
                                        <p:cTn id="66" dur="166" decel="50000">
                                          <p:stCondLst>
                                            <p:cond delay="1668"/>
                                          </p:stCondLst>
                                        </p:cTn>
                                        <p:tgtEl>
                                          <p:spTgt spid="8"/>
                                        </p:tgtEl>
                                      </p:cBhvr>
                                      <p:to x="100000" y="100000"/>
                                    </p:animScale>
                                    <p:animScale>
                                      <p:cBhvr>
                                        <p:cTn id="67" dur="26">
                                          <p:stCondLst>
                                            <p:cond delay="1808"/>
                                          </p:stCondLst>
                                        </p:cTn>
                                        <p:tgtEl>
                                          <p:spTgt spid="8"/>
                                        </p:tgtEl>
                                      </p:cBhvr>
                                      <p:to x="100000" y="95000"/>
                                    </p:animScale>
                                    <p:animScale>
                                      <p:cBhvr>
                                        <p:cTn id="68" dur="166" decel="50000">
                                          <p:stCondLst>
                                            <p:cond delay="1834"/>
                                          </p:stCondLst>
                                        </p:cTn>
                                        <p:tgtEl>
                                          <p:spTgt spid="8"/>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wipe(down)">
                                      <p:cBhvr>
                                        <p:cTn id="71" dur="580">
                                          <p:stCondLst>
                                            <p:cond delay="0"/>
                                          </p:stCondLst>
                                        </p:cTn>
                                        <p:tgtEl>
                                          <p:spTgt spid="26"/>
                                        </p:tgtEl>
                                      </p:cBhvr>
                                    </p:animEffect>
                                    <p:anim calcmode="lin" valueType="num">
                                      <p:cBhvr>
                                        <p:cTn id="72"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77" dur="26">
                                          <p:stCondLst>
                                            <p:cond delay="650"/>
                                          </p:stCondLst>
                                        </p:cTn>
                                        <p:tgtEl>
                                          <p:spTgt spid="26"/>
                                        </p:tgtEl>
                                      </p:cBhvr>
                                      <p:to x="100000" y="60000"/>
                                    </p:animScale>
                                    <p:animScale>
                                      <p:cBhvr>
                                        <p:cTn id="78" dur="166" decel="50000">
                                          <p:stCondLst>
                                            <p:cond delay="676"/>
                                          </p:stCondLst>
                                        </p:cTn>
                                        <p:tgtEl>
                                          <p:spTgt spid="26"/>
                                        </p:tgtEl>
                                      </p:cBhvr>
                                      <p:to x="100000" y="100000"/>
                                    </p:animScale>
                                    <p:animScale>
                                      <p:cBhvr>
                                        <p:cTn id="79" dur="26">
                                          <p:stCondLst>
                                            <p:cond delay="1312"/>
                                          </p:stCondLst>
                                        </p:cTn>
                                        <p:tgtEl>
                                          <p:spTgt spid="26"/>
                                        </p:tgtEl>
                                      </p:cBhvr>
                                      <p:to x="100000" y="80000"/>
                                    </p:animScale>
                                    <p:animScale>
                                      <p:cBhvr>
                                        <p:cTn id="80" dur="166" decel="50000">
                                          <p:stCondLst>
                                            <p:cond delay="1338"/>
                                          </p:stCondLst>
                                        </p:cTn>
                                        <p:tgtEl>
                                          <p:spTgt spid="26"/>
                                        </p:tgtEl>
                                      </p:cBhvr>
                                      <p:to x="100000" y="100000"/>
                                    </p:animScale>
                                    <p:animScale>
                                      <p:cBhvr>
                                        <p:cTn id="81" dur="26">
                                          <p:stCondLst>
                                            <p:cond delay="1642"/>
                                          </p:stCondLst>
                                        </p:cTn>
                                        <p:tgtEl>
                                          <p:spTgt spid="26"/>
                                        </p:tgtEl>
                                      </p:cBhvr>
                                      <p:to x="100000" y="90000"/>
                                    </p:animScale>
                                    <p:animScale>
                                      <p:cBhvr>
                                        <p:cTn id="82" dur="166" decel="50000">
                                          <p:stCondLst>
                                            <p:cond delay="1668"/>
                                          </p:stCondLst>
                                        </p:cTn>
                                        <p:tgtEl>
                                          <p:spTgt spid="26"/>
                                        </p:tgtEl>
                                      </p:cBhvr>
                                      <p:to x="100000" y="100000"/>
                                    </p:animScale>
                                    <p:animScale>
                                      <p:cBhvr>
                                        <p:cTn id="83" dur="26">
                                          <p:stCondLst>
                                            <p:cond delay="1808"/>
                                          </p:stCondLst>
                                        </p:cTn>
                                        <p:tgtEl>
                                          <p:spTgt spid="26"/>
                                        </p:tgtEl>
                                      </p:cBhvr>
                                      <p:to x="100000" y="95000"/>
                                    </p:animScale>
                                    <p:animScale>
                                      <p:cBhvr>
                                        <p:cTn id="84" dur="166" decel="50000">
                                          <p:stCondLst>
                                            <p:cond delay="1834"/>
                                          </p:stCondLst>
                                        </p:cTn>
                                        <p:tgtEl>
                                          <p:spTgt spid="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animBg="1"/>
      <p:bldGraphic spid="8"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DD7229A2-8221-4692-A9BC-200280D43649}"/>
              </a:ext>
            </a:extLst>
          </p:cNvPr>
          <p:cNvPicPr>
            <a:picLocks noChangeAspect="1"/>
          </p:cNvPicPr>
          <p:nvPr/>
        </p:nvPicPr>
        <p:blipFill>
          <a:blip r:embed="rId2" cstate="print">
            <a:alphaModFix amt="50000"/>
            <a:extLst>
              <a:ext uri="{28A0092B-C50C-407E-A947-70E740481C1C}">
                <a14:useLocalDpi xmlns:a14="http://schemas.microsoft.com/office/drawing/2010/main" val="0"/>
              </a:ext>
            </a:extLst>
          </a:blip>
          <a:stretch>
            <a:fillRect/>
          </a:stretch>
        </p:blipFill>
        <p:spPr>
          <a:xfrm>
            <a:off x="7469" y="0"/>
            <a:ext cx="12192000" cy="6700838"/>
          </a:xfrm>
          <a:prstGeom prst="rect">
            <a:avLst/>
          </a:prstGeom>
          <a:noFill/>
        </p:spPr>
      </p:pic>
      <p:sp>
        <p:nvSpPr>
          <p:cNvPr id="9" name="Rectangle 8">
            <a:extLst>
              <a:ext uri="{FF2B5EF4-FFF2-40B4-BE49-F238E27FC236}">
                <a16:creationId xmlns:a16="http://schemas.microsoft.com/office/drawing/2014/main" id="{229C1E96-4DA7-4FBD-A9D4-538B1CD12CED}"/>
              </a:ext>
            </a:extLst>
          </p:cNvPr>
          <p:cNvSpPr/>
          <p:nvPr/>
        </p:nvSpPr>
        <p:spPr>
          <a:xfrm>
            <a:off x="9201150" y="5935558"/>
            <a:ext cx="1914525" cy="5276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dirty="0">
              <a:solidFill>
                <a:schemeClr val="tx1"/>
              </a:solidFill>
              <a:latin typeface="Footlight MT Light" panose="0204060206030A020304" pitchFamily="18" charset="0"/>
            </a:endParaRPr>
          </a:p>
        </p:txBody>
      </p:sp>
      <p:sp>
        <p:nvSpPr>
          <p:cNvPr id="11" name="Rectangle 10">
            <a:extLst>
              <a:ext uri="{FF2B5EF4-FFF2-40B4-BE49-F238E27FC236}">
                <a16:creationId xmlns:a16="http://schemas.microsoft.com/office/drawing/2014/main" id="{63B0E614-4F67-446B-AA56-AD1F5A6155E9}"/>
              </a:ext>
            </a:extLst>
          </p:cNvPr>
          <p:cNvSpPr/>
          <p:nvPr/>
        </p:nvSpPr>
        <p:spPr>
          <a:xfrm>
            <a:off x="1114204" y="6463175"/>
            <a:ext cx="2448578" cy="3805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r>
              <a:rPr lang="en-US" sz="2000" b="1" dirty="0">
                <a:solidFill>
                  <a:schemeClr val="bg1"/>
                </a:solidFill>
                <a:latin typeface="Footlight MT Light" panose="0204060206030A020304" pitchFamily="18" charset="0"/>
              </a:rPr>
              <a:t>@</a:t>
            </a:r>
            <a:r>
              <a:rPr lang="en-US" sz="2000" b="1" dirty="0" err="1">
                <a:solidFill>
                  <a:schemeClr val="bg1"/>
                </a:solidFill>
                <a:latin typeface="Footlight MT Light" panose="0204060206030A020304" pitchFamily="18" charset="0"/>
              </a:rPr>
              <a:t>NigeriaEITI</a:t>
            </a:r>
            <a:endParaRPr lang="en-US" sz="2000" b="1" dirty="0">
              <a:solidFill>
                <a:schemeClr val="bg1"/>
              </a:solidFill>
              <a:latin typeface="Footlight MT Light" panose="0204060206030A020304" pitchFamily="18" charset="0"/>
            </a:endParaRPr>
          </a:p>
        </p:txBody>
      </p:sp>
      <p:grpSp>
        <p:nvGrpSpPr>
          <p:cNvPr id="2" name="Group 1">
            <a:extLst>
              <a:ext uri="{FF2B5EF4-FFF2-40B4-BE49-F238E27FC236}">
                <a16:creationId xmlns:a16="http://schemas.microsoft.com/office/drawing/2014/main" id="{343AE7BA-CEEE-4A13-BFF5-6A99660BC00C}"/>
              </a:ext>
            </a:extLst>
          </p:cNvPr>
          <p:cNvGrpSpPr/>
          <p:nvPr/>
        </p:nvGrpSpPr>
        <p:grpSpPr>
          <a:xfrm>
            <a:off x="2942097" y="6401774"/>
            <a:ext cx="2448578" cy="465455"/>
            <a:chOff x="2880199" y="6391564"/>
            <a:chExt cx="2448578" cy="465455"/>
          </a:xfrm>
        </p:grpSpPr>
        <p:sp>
          <p:nvSpPr>
            <p:cNvPr id="13" name="Rectangle 12">
              <a:extLst>
                <a:ext uri="{FF2B5EF4-FFF2-40B4-BE49-F238E27FC236}">
                  <a16:creationId xmlns:a16="http://schemas.microsoft.com/office/drawing/2014/main" id="{B2F2BDAD-0CA9-43A9-88B1-5967300C07D5}"/>
                </a:ext>
              </a:extLst>
            </p:cNvPr>
            <p:cNvSpPr/>
            <p:nvPr/>
          </p:nvSpPr>
          <p:spPr>
            <a:xfrm>
              <a:off x="2880199" y="6391564"/>
              <a:ext cx="2448578" cy="4654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r>
                <a:rPr lang="en-US" sz="2000" b="1" dirty="0">
                  <a:solidFill>
                    <a:schemeClr val="bg1"/>
                  </a:solidFill>
                  <a:latin typeface="Footlight MT Light" panose="0204060206030A020304" pitchFamily="18" charset="0"/>
                </a:rPr>
                <a:t>www.neiti.gov.ng</a:t>
              </a:r>
            </a:p>
          </p:txBody>
        </p:sp>
        <p:sp>
          <p:nvSpPr>
            <p:cNvPr id="14" name="Rectangle 13">
              <a:extLst>
                <a:ext uri="{FF2B5EF4-FFF2-40B4-BE49-F238E27FC236}">
                  <a16:creationId xmlns:a16="http://schemas.microsoft.com/office/drawing/2014/main" id="{C60F91D8-79EA-45D2-9CE2-1320AD88B87F}"/>
                </a:ext>
              </a:extLst>
            </p:cNvPr>
            <p:cNvSpPr/>
            <p:nvPr/>
          </p:nvSpPr>
          <p:spPr>
            <a:xfrm>
              <a:off x="3106659" y="6398896"/>
              <a:ext cx="45719" cy="452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endParaRPr lang="en-US" sz="2000" b="1" dirty="0">
                <a:solidFill>
                  <a:schemeClr val="tx1"/>
                </a:solidFill>
                <a:latin typeface="Footlight MT Light" panose="0204060206030A020304" pitchFamily="18" charset="0"/>
              </a:endParaRPr>
            </a:p>
          </p:txBody>
        </p:sp>
      </p:grpSp>
      <p:sp>
        <p:nvSpPr>
          <p:cNvPr id="6" name="Title 5"/>
          <p:cNvSpPr>
            <a:spLocks noGrp="1"/>
          </p:cNvSpPr>
          <p:nvPr>
            <p:ph type="title"/>
          </p:nvPr>
        </p:nvSpPr>
        <p:spPr>
          <a:xfrm>
            <a:off x="185130" y="672670"/>
            <a:ext cx="10930545" cy="503432"/>
          </a:xfrm>
          <a:solidFill>
            <a:schemeClr val="bg1"/>
          </a:solidFill>
        </p:spPr>
        <p:txBody>
          <a:bodyPr>
            <a:normAutofit fontScale="90000"/>
          </a:bodyPr>
          <a:lstStyle/>
          <a:p>
            <a:pPr algn="ctr"/>
            <a:r>
              <a:rPr lang="en-US" sz="5100" b="1" dirty="0">
                <a:solidFill>
                  <a:schemeClr val="accent6">
                    <a:lumMod val="75000"/>
                  </a:schemeClr>
                </a:solidFill>
                <a:latin typeface="Footlight MT Light" panose="0204060206030A020304" pitchFamily="18" charset="0"/>
              </a:rPr>
              <a:t>Gas Production </a:t>
            </a:r>
            <a:r>
              <a:rPr lang="en-US" b="1" dirty="0">
                <a:solidFill>
                  <a:schemeClr val="accent6">
                    <a:lumMod val="75000"/>
                  </a:schemeClr>
                </a:solidFill>
                <a:latin typeface="Footlight MT Light" panose="0204060206030A020304" pitchFamily="18" charset="0"/>
              </a:rPr>
              <a:t/>
            </a:r>
            <a:br>
              <a:rPr lang="en-US" b="1" dirty="0">
                <a:solidFill>
                  <a:schemeClr val="accent6">
                    <a:lumMod val="75000"/>
                  </a:schemeClr>
                </a:solidFill>
                <a:latin typeface="Footlight MT Light" panose="0204060206030A020304" pitchFamily="18" charset="0"/>
              </a:rPr>
            </a:br>
            <a:endParaRPr lang="en-US" b="1" dirty="0">
              <a:solidFill>
                <a:schemeClr val="accent6">
                  <a:lumMod val="75000"/>
                </a:schemeClr>
              </a:solidFill>
              <a:latin typeface="Footlight MT Light" panose="0204060206030A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62595631"/>
              </p:ext>
            </p:extLst>
          </p:nvPr>
        </p:nvGraphicFramePr>
        <p:xfrm>
          <a:off x="26111" y="1397256"/>
          <a:ext cx="8106183" cy="4265590"/>
        </p:xfrm>
        <a:graphic>
          <a:graphicData uri="http://schemas.openxmlformats.org/drawingml/2006/table">
            <a:tbl>
              <a:tblPr firstRow="1" bandRow="1">
                <a:tableStyleId>{93296810-A885-4BE3-A3E7-6D5BEEA58F35}</a:tableStyleId>
              </a:tblPr>
              <a:tblGrid>
                <a:gridCol w="5199281">
                  <a:extLst>
                    <a:ext uri="{9D8B030D-6E8A-4147-A177-3AD203B41FA5}">
                      <a16:colId xmlns:a16="http://schemas.microsoft.com/office/drawing/2014/main" val="20000"/>
                    </a:ext>
                  </a:extLst>
                </a:gridCol>
                <a:gridCol w="2906902">
                  <a:extLst>
                    <a:ext uri="{9D8B030D-6E8A-4147-A177-3AD203B41FA5}">
                      <a16:colId xmlns:a16="http://schemas.microsoft.com/office/drawing/2014/main" val="20001"/>
                    </a:ext>
                  </a:extLst>
                </a:gridCol>
              </a:tblGrid>
              <a:tr h="609370">
                <a:tc>
                  <a:txBody>
                    <a:bodyPr/>
                    <a:lstStyle/>
                    <a:p>
                      <a:r>
                        <a:rPr lang="en-GB" sz="2400" b="1" dirty="0">
                          <a:solidFill>
                            <a:schemeClr val="bg1"/>
                          </a:solidFill>
                          <a:latin typeface="Footlight MT Light" panose="0204060206030A020304" pitchFamily="18" charset="0"/>
                        </a:rPr>
                        <a:t>PRODUCTION ARRANGEMENT</a:t>
                      </a:r>
                    </a:p>
                  </a:txBody>
                  <a:tcPr>
                    <a:solidFill>
                      <a:schemeClr val="accent6">
                        <a:lumMod val="75000"/>
                      </a:schemeClr>
                    </a:solidFill>
                  </a:tcPr>
                </a:tc>
                <a:tc>
                  <a:txBody>
                    <a:bodyPr/>
                    <a:lstStyle/>
                    <a:p>
                      <a:r>
                        <a:rPr lang="en-GB" sz="2400" b="1" dirty="0">
                          <a:solidFill>
                            <a:schemeClr val="bg1"/>
                          </a:solidFill>
                          <a:latin typeface="Footlight MT Light" panose="0204060206030A020304" pitchFamily="18" charset="0"/>
                        </a:rPr>
                        <a:t>VOLUME (MMSCF)</a:t>
                      </a:r>
                    </a:p>
                  </a:txBody>
                  <a:tcPr>
                    <a:solidFill>
                      <a:schemeClr val="accent6">
                        <a:lumMod val="75000"/>
                      </a:schemeClr>
                    </a:solidFill>
                  </a:tcPr>
                </a:tc>
                <a:extLst>
                  <a:ext uri="{0D108BD9-81ED-4DB2-BD59-A6C34878D82A}">
                    <a16:rowId xmlns:a16="http://schemas.microsoft.com/office/drawing/2014/main" val="10001"/>
                  </a:ext>
                </a:extLst>
              </a:tr>
              <a:tr h="609370">
                <a:tc>
                  <a:txBody>
                    <a:bodyPr/>
                    <a:lstStyle/>
                    <a:p>
                      <a:pPr algn="just"/>
                      <a:r>
                        <a:rPr lang="en-GB" sz="2000" b="1" dirty="0">
                          <a:solidFill>
                            <a:schemeClr val="accent6">
                              <a:lumMod val="50000"/>
                            </a:schemeClr>
                          </a:solidFill>
                          <a:latin typeface="Footlight MT Light" panose="0204060206030A020304" pitchFamily="18" charset="0"/>
                        </a:rPr>
                        <a:t>Joint</a:t>
                      </a:r>
                      <a:r>
                        <a:rPr lang="en-GB" sz="2000" b="1" baseline="0" dirty="0">
                          <a:solidFill>
                            <a:schemeClr val="accent6">
                              <a:lumMod val="50000"/>
                            </a:schemeClr>
                          </a:solidFill>
                          <a:latin typeface="Footlight MT Light" panose="0204060206030A020304" pitchFamily="18" charset="0"/>
                        </a:rPr>
                        <a:t> Ventures (JVs)</a:t>
                      </a:r>
                      <a:endParaRPr lang="en-GB" sz="2000" b="1" dirty="0">
                        <a:solidFill>
                          <a:schemeClr val="accent6">
                            <a:lumMod val="50000"/>
                          </a:schemeClr>
                        </a:solidFill>
                        <a:latin typeface="Footlight MT Light" panose="0204060206030A020304" pitchFamily="18" charset="0"/>
                      </a:endParaRPr>
                    </a:p>
                  </a:txBody>
                  <a:tcPr/>
                </a:tc>
                <a:tc>
                  <a:txBody>
                    <a:bodyPr/>
                    <a:lstStyle/>
                    <a:p>
                      <a:pPr algn="r"/>
                      <a:r>
                        <a:rPr lang="en-GB" sz="2000" b="1" dirty="0">
                          <a:solidFill>
                            <a:schemeClr val="accent6">
                              <a:lumMod val="50000"/>
                            </a:schemeClr>
                          </a:solidFill>
                          <a:latin typeface="Footlight MT Light" panose="0204060206030A020304" pitchFamily="18" charset="0"/>
                        </a:rPr>
                        <a:t>1,490,096.85</a:t>
                      </a:r>
                      <a:r>
                        <a:rPr lang="en-GB" sz="2000" b="1" baseline="0" dirty="0">
                          <a:solidFill>
                            <a:schemeClr val="accent6">
                              <a:lumMod val="50000"/>
                            </a:schemeClr>
                          </a:solidFill>
                          <a:latin typeface="Footlight MT Light" panose="0204060206030A020304" pitchFamily="18" charset="0"/>
                        </a:rPr>
                        <a:t>    (54%)</a:t>
                      </a:r>
                      <a:endParaRPr lang="en-GB" sz="2000" b="1" dirty="0">
                        <a:solidFill>
                          <a:schemeClr val="accent6">
                            <a:lumMod val="50000"/>
                          </a:schemeClr>
                        </a:solidFill>
                        <a:latin typeface="Footlight MT Light" panose="0204060206030A020304" pitchFamily="18" charset="0"/>
                      </a:endParaRPr>
                    </a:p>
                  </a:txBody>
                  <a:tcPr/>
                </a:tc>
                <a:extLst>
                  <a:ext uri="{0D108BD9-81ED-4DB2-BD59-A6C34878D82A}">
                    <a16:rowId xmlns:a16="http://schemas.microsoft.com/office/drawing/2014/main" val="10002"/>
                  </a:ext>
                </a:extLst>
              </a:tr>
              <a:tr h="609370">
                <a:tc>
                  <a:txBody>
                    <a:bodyPr/>
                    <a:lstStyle/>
                    <a:p>
                      <a:r>
                        <a:rPr lang="en-GB" sz="2000" b="1" dirty="0">
                          <a:solidFill>
                            <a:schemeClr val="accent6">
                              <a:lumMod val="50000"/>
                            </a:schemeClr>
                          </a:solidFill>
                          <a:latin typeface="Footlight MT Light" panose="0204060206030A020304" pitchFamily="18" charset="0"/>
                        </a:rPr>
                        <a:t>Production Sharing Contracts (PSCs)</a:t>
                      </a:r>
                    </a:p>
                  </a:txBody>
                  <a:tcPr/>
                </a:tc>
                <a:tc>
                  <a:txBody>
                    <a:bodyPr/>
                    <a:lstStyle/>
                    <a:p>
                      <a:pPr algn="r"/>
                      <a:r>
                        <a:rPr lang="en-US" sz="2000" b="1" dirty="0">
                          <a:solidFill>
                            <a:schemeClr val="accent6">
                              <a:lumMod val="50000"/>
                            </a:schemeClr>
                          </a:solidFill>
                          <a:effectLst/>
                          <a:latin typeface="Footlight MT Light" panose="0204060206030A020304" pitchFamily="18" charset="0"/>
                          <a:ea typeface="Calibri" panose="020F0502020204030204" pitchFamily="34" charset="0"/>
                          <a:cs typeface="Calibri" panose="020F0502020204030204" pitchFamily="34" charset="0"/>
                        </a:rPr>
                        <a:t>609,589.49    (22%)</a:t>
                      </a:r>
                      <a:endParaRPr lang="en-GB" sz="2000" b="1" dirty="0">
                        <a:solidFill>
                          <a:schemeClr val="accent6">
                            <a:lumMod val="50000"/>
                          </a:schemeClr>
                        </a:solidFill>
                        <a:latin typeface="Footlight MT Light" panose="0204060206030A020304" pitchFamily="18" charset="0"/>
                      </a:endParaRPr>
                    </a:p>
                  </a:txBody>
                  <a:tcPr/>
                </a:tc>
                <a:extLst>
                  <a:ext uri="{0D108BD9-81ED-4DB2-BD59-A6C34878D82A}">
                    <a16:rowId xmlns:a16="http://schemas.microsoft.com/office/drawing/2014/main" val="10003"/>
                  </a:ext>
                </a:extLst>
              </a:tr>
              <a:tr h="609370">
                <a:tc>
                  <a:txBody>
                    <a:bodyPr/>
                    <a:lstStyle/>
                    <a:p>
                      <a:r>
                        <a:rPr lang="en-GB" sz="2000" b="1" dirty="0">
                          <a:solidFill>
                            <a:schemeClr val="accent6">
                              <a:lumMod val="50000"/>
                            </a:schemeClr>
                          </a:solidFill>
                          <a:latin typeface="Footlight MT Light" panose="0204060206030A020304" pitchFamily="18" charset="0"/>
                        </a:rPr>
                        <a:t>Service Contracts (SCs)</a:t>
                      </a:r>
                    </a:p>
                  </a:txBody>
                  <a:tcPr/>
                </a:tc>
                <a:tc>
                  <a:txBody>
                    <a:bodyPr/>
                    <a:lstStyle/>
                    <a:p>
                      <a:pPr algn="r"/>
                      <a:r>
                        <a:rPr lang="en-GB" sz="2000" b="1" dirty="0">
                          <a:solidFill>
                            <a:schemeClr val="accent6">
                              <a:lumMod val="50000"/>
                            </a:schemeClr>
                          </a:solidFill>
                          <a:latin typeface="Footlight MT Light" panose="0204060206030A020304" pitchFamily="18" charset="0"/>
                        </a:rPr>
                        <a:t>-</a:t>
                      </a:r>
                    </a:p>
                  </a:txBody>
                  <a:tcPr/>
                </a:tc>
                <a:extLst>
                  <a:ext uri="{0D108BD9-81ED-4DB2-BD59-A6C34878D82A}">
                    <a16:rowId xmlns:a16="http://schemas.microsoft.com/office/drawing/2014/main" val="10004"/>
                  </a:ext>
                </a:extLst>
              </a:tr>
              <a:tr h="609370">
                <a:tc>
                  <a:txBody>
                    <a:bodyPr/>
                    <a:lstStyle/>
                    <a:p>
                      <a:r>
                        <a:rPr lang="en-GB" sz="2000" b="1" dirty="0">
                          <a:solidFill>
                            <a:schemeClr val="accent6">
                              <a:lumMod val="50000"/>
                            </a:schemeClr>
                          </a:solidFill>
                          <a:latin typeface="Footlight MT Light" panose="0204060206030A020304" pitchFamily="18" charset="0"/>
                        </a:rPr>
                        <a:t>Sole Risk (SRs)</a:t>
                      </a:r>
                    </a:p>
                  </a:txBody>
                  <a:tcPr/>
                </a:tc>
                <a:tc>
                  <a:txBody>
                    <a:bodyPr/>
                    <a:lstStyle/>
                    <a:p>
                      <a:pPr marL="0" marR="0" algn="r">
                        <a:lnSpc>
                          <a:spcPct val="107000"/>
                        </a:lnSpc>
                        <a:spcBef>
                          <a:spcPts val="0"/>
                        </a:spcBef>
                        <a:spcAft>
                          <a:spcPts val="0"/>
                        </a:spcAft>
                      </a:pPr>
                      <a:r>
                        <a:rPr lang="en-US" sz="2000" b="1" dirty="0">
                          <a:solidFill>
                            <a:schemeClr val="accent6">
                              <a:lumMod val="50000"/>
                            </a:schemeClr>
                          </a:solidFill>
                          <a:effectLst/>
                          <a:latin typeface="Footlight MT Light" panose="0204060206030A020304" pitchFamily="18" charset="0"/>
                          <a:ea typeface="Calibri" panose="020F0502020204030204" pitchFamily="34" charset="0"/>
                          <a:cs typeface="Calibri" panose="020F0502020204030204" pitchFamily="34" charset="0"/>
                        </a:rPr>
                        <a:t>561,288.67    (21%) </a:t>
                      </a:r>
                      <a:endParaRPr lang="en-US" sz="2000" b="1" kern="1200" dirty="0">
                        <a:solidFill>
                          <a:schemeClr val="accent6">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5"/>
                  </a:ext>
                </a:extLst>
              </a:tr>
              <a:tr h="609370">
                <a:tc>
                  <a:txBody>
                    <a:bodyPr/>
                    <a:lstStyle/>
                    <a:p>
                      <a:r>
                        <a:rPr lang="en-GB" sz="2000" b="1" dirty="0">
                          <a:solidFill>
                            <a:schemeClr val="accent6">
                              <a:lumMod val="50000"/>
                            </a:schemeClr>
                          </a:solidFill>
                          <a:latin typeface="Footlight MT Light" panose="0204060206030A020304" pitchFamily="18" charset="0"/>
                        </a:rPr>
                        <a:t>Marginal Fields (MFs)</a:t>
                      </a:r>
                    </a:p>
                  </a:txBody>
                  <a:tcPr/>
                </a:tc>
                <a:tc>
                  <a:txBody>
                    <a:bodyPr/>
                    <a:lstStyle/>
                    <a:p>
                      <a:pPr marL="0" marR="0" algn="r">
                        <a:spcBef>
                          <a:spcPts val="0"/>
                        </a:spcBef>
                        <a:spcAft>
                          <a:spcPts val="0"/>
                        </a:spcAft>
                      </a:pPr>
                      <a:r>
                        <a:rPr lang="en-US" sz="2000" b="1" dirty="0">
                          <a:solidFill>
                            <a:schemeClr val="accent6">
                              <a:lumMod val="50000"/>
                            </a:schemeClr>
                          </a:solidFill>
                          <a:effectLst/>
                          <a:latin typeface="Footlight MT Light" panose="0204060206030A020304" pitchFamily="18" charset="0"/>
                          <a:ea typeface="Calibri" panose="020F0502020204030204" pitchFamily="34" charset="0"/>
                          <a:cs typeface="Calibri" panose="020F0502020204030204" pitchFamily="34" charset="0"/>
                        </a:rPr>
                        <a:t>82,725.31      (3%)</a:t>
                      </a:r>
                      <a:endParaRPr lang="en-US" sz="2000" b="1" dirty="0">
                        <a:solidFill>
                          <a:schemeClr val="accent6">
                            <a:lumMod val="50000"/>
                          </a:schemeClr>
                        </a:solidFill>
                        <a:effectLst/>
                        <a:latin typeface="Footlight MT Light" panose="0204060206030A020304" pitchFamily="18"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6"/>
                  </a:ext>
                </a:extLst>
              </a:tr>
              <a:tr h="609370">
                <a:tc>
                  <a:txBody>
                    <a:bodyPr/>
                    <a:lstStyle/>
                    <a:p>
                      <a:pPr marL="0" marR="0">
                        <a:lnSpc>
                          <a:spcPct val="107000"/>
                        </a:lnSpc>
                        <a:spcBef>
                          <a:spcPts val="0"/>
                        </a:spcBef>
                        <a:spcAft>
                          <a:spcPts val="0"/>
                        </a:spcAft>
                      </a:pPr>
                      <a:r>
                        <a:rPr lang="en-US" sz="2000" b="1" dirty="0">
                          <a:solidFill>
                            <a:schemeClr val="accent6">
                              <a:lumMod val="50000"/>
                            </a:schemeClr>
                          </a:solidFill>
                          <a:effectLst/>
                          <a:latin typeface="Footlight MT Light" panose="0204060206030A020304" pitchFamily="18" charset="0"/>
                          <a:ea typeface="Calibri" panose="020F0502020204030204" pitchFamily="34" charset="0"/>
                          <a:cs typeface="Calibri" panose="020F0502020204030204" pitchFamily="34" charset="0"/>
                        </a:rPr>
                        <a:t>Total Gas production</a:t>
                      </a:r>
                      <a:endParaRPr lang="en-US" sz="2000" dirty="0">
                        <a:solidFill>
                          <a:schemeClr val="accent6">
                            <a:lumMod val="50000"/>
                          </a:schemeClr>
                        </a:solidFill>
                        <a:effectLst/>
                        <a:latin typeface="Footlight MT Light" panose="0204060206030A020304" pitchFamily="18" charset="0"/>
                        <a:ea typeface="Times New Roman" panose="02020603050405020304" pitchFamily="18" charset="0"/>
                        <a:cs typeface="Times New Roman" panose="02020603050405020304" pitchFamily="18" charset="0"/>
                      </a:endParaRPr>
                    </a:p>
                  </a:txBody>
                  <a:tcPr/>
                </a:tc>
                <a:tc>
                  <a:txBody>
                    <a:bodyPr/>
                    <a:lstStyle/>
                    <a:p>
                      <a:pPr marL="0" marR="0" algn="r">
                        <a:spcBef>
                          <a:spcPts val="0"/>
                        </a:spcBef>
                        <a:spcAft>
                          <a:spcPts val="0"/>
                        </a:spcAft>
                      </a:pPr>
                      <a:r>
                        <a:rPr lang="en-US" sz="2000" b="1" dirty="0">
                          <a:solidFill>
                            <a:schemeClr val="accent6">
                              <a:lumMod val="50000"/>
                            </a:schemeClr>
                          </a:solidFill>
                          <a:effectLst/>
                          <a:latin typeface="Footlight MT Light" panose="0204060206030A020304" pitchFamily="18" charset="0"/>
                          <a:ea typeface="Calibri" panose="020F0502020204030204" pitchFamily="34" charset="0"/>
                          <a:cs typeface="Calibri" panose="020F0502020204030204" pitchFamily="34" charset="0"/>
                        </a:rPr>
                        <a:t>2,743,700.32  (100%)</a:t>
                      </a:r>
                      <a:endParaRPr lang="en-US" sz="2000" b="1" dirty="0">
                        <a:solidFill>
                          <a:schemeClr val="accent6">
                            <a:lumMod val="50000"/>
                          </a:schemeClr>
                        </a:solidFill>
                        <a:effectLst/>
                        <a:latin typeface="Footlight MT Light" panose="0204060206030A020304" pitchFamily="18"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7"/>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242456731"/>
              </p:ext>
            </p:extLst>
          </p:nvPr>
        </p:nvGraphicFramePr>
        <p:xfrm>
          <a:off x="2817813" y="6277755"/>
          <a:ext cx="4340225" cy="370840"/>
        </p:xfrm>
        <a:graphic>
          <a:graphicData uri="http://schemas.openxmlformats.org/drawingml/2006/table">
            <a:tbl>
              <a:tblPr firstRow="1" bandRow="1">
                <a:tableStyleId>{5C22544A-7EE6-4342-B048-85BDC9FD1C3A}</a:tableStyleId>
              </a:tblPr>
              <a:tblGrid>
                <a:gridCol w="4340225">
                  <a:extLst>
                    <a:ext uri="{9D8B030D-6E8A-4147-A177-3AD203B41FA5}">
                      <a16:colId xmlns:a16="http://schemas.microsoft.com/office/drawing/2014/main" val="20000"/>
                    </a:ext>
                  </a:extLst>
                </a:gridCol>
              </a:tblGrid>
              <a:tr h="370840">
                <a:tc>
                  <a:txBody>
                    <a:bodyPr/>
                    <a:lstStyle/>
                    <a:p>
                      <a:endParaRPr lang="en-GB" dirty="0"/>
                    </a:p>
                  </a:txBody>
                  <a:tcPr>
                    <a:solidFill>
                      <a:schemeClr val="bg1">
                        <a:lumMod val="95000"/>
                      </a:schemeClr>
                    </a:solidFill>
                  </a:tcPr>
                </a:tc>
                <a:extLst>
                  <a:ext uri="{0D108BD9-81ED-4DB2-BD59-A6C34878D82A}">
                    <a16:rowId xmlns:a16="http://schemas.microsoft.com/office/drawing/2014/main" val="10000"/>
                  </a:ext>
                </a:extLst>
              </a:tr>
            </a:tbl>
          </a:graphicData>
        </a:graphic>
      </p:graphicFrame>
      <p:graphicFrame>
        <p:nvGraphicFramePr>
          <p:cNvPr id="8" name="Diagram 7"/>
          <p:cNvGraphicFramePr/>
          <p:nvPr>
            <p:extLst>
              <p:ext uri="{D42A27DB-BD31-4B8C-83A1-F6EECF244321}">
                <p14:modId xmlns:p14="http://schemas.microsoft.com/office/powerpoint/2010/main" val="3142153256"/>
              </p:ext>
            </p:extLst>
          </p:nvPr>
        </p:nvGraphicFramePr>
        <p:xfrm>
          <a:off x="8492413" y="1351722"/>
          <a:ext cx="3721994" cy="5226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5" name="Group 14">
            <a:extLst>
              <a:ext uri="{FF2B5EF4-FFF2-40B4-BE49-F238E27FC236}">
                <a16:creationId xmlns:a16="http://schemas.microsoft.com/office/drawing/2014/main" id="{80B3D91A-BA7A-445F-8DFC-4F1860D040E5}"/>
              </a:ext>
            </a:extLst>
          </p:cNvPr>
          <p:cNvGrpSpPr/>
          <p:nvPr/>
        </p:nvGrpSpPr>
        <p:grpSpPr>
          <a:xfrm>
            <a:off x="-7469" y="5658773"/>
            <a:ext cx="12199469" cy="1217685"/>
            <a:chOff x="-7469" y="5637053"/>
            <a:chExt cx="12199469" cy="1217685"/>
          </a:xfrm>
        </p:grpSpPr>
        <p:sp>
          <p:nvSpPr>
            <p:cNvPr id="16" name="Rectangle 21">
              <a:extLst>
                <a:ext uri="{FF2B5EF4-FFF2-40B4-BE49-F238E27FC236}">
                  <a16:creationId xmlns:a16="http://schemas.microsoft.com/office/drawing/2014/main" id="{79A5CC32-97D6-4731-AEE4-606DA5BB96D1}"/>
                </a:ext>
              </a:extLst>
            </p:cNvPr>
            <p:cNvSpPr/>
            <p:nvPr/>
          </p:nvSpPr>
          <p:spPr>
            <a:xfrm>
              <a:off x="-7469" y="5637053"/>
              <a:ext cx="12192000" cy="1199227"/>
            </a:xfrm>
            <a:custGeom>
              <a:avLst/>
              <a:gdLst>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169097 h 814210"/>
                <a:gd name="connsiteX1" fmla="*/ 12192000 w 12192000"/>
                <a:gd name="connsiteY1" fmla="*/ 169097 h 814210"/>
                <a:gd name="connsiteX2" fmla="*/ 12192000 w 12192000"/>
                <a:gd name="connsiteY2" fmla="*/ 814210 h 814210"/>
                <a:gd name="connsiteX3" fmla="*/ 0 w 12192000"/>
                <a:gd name="connsiteY3" fmla="*/ 814210 h 814210"/>
                <a:gd name="connsiteX4" fmla="*/ 0 w 12192000"/>
                <a:gd name="connsiteY4" fmla="*/ 169097 h 814210"/>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1102313">
                  <a:moveTo>
                    <a:pt x="0" y="457200"/>
                  </a:moveTo>
                  <a:cubicBezTo>
                    <a:pt x="4424948" y="-192505"/>
                    <a:pt x="7502358" y="1876926"/>
                    <a:pt x="12192000" y="0"/>
                  </a:cubicBezTo>
                  <a:lnTo>
                    <a:pt x="12192000" y="1102313"/>
                  </a:lnTo>
                  <a:lnTo>
                    <a:pt x="0" y="1102313"/>
                  </a:lnTo>
                  <a:lnTo>
                    <a:pt x="0" y="457200"/>
                  </a:lnTo>
                  <a:close/>
                </a:path>
              </a:pathLst>
            </a:custGeom>
            <a:solidFill>
              <a:schemeClr val="accent4">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endParaRPr lang="en-US" sz="2800" b="1" dirty="0">
                <a:solidFill>
                  <a:schemeClr val="tx1"/>
                </a:solidFill>
                <a:latin typeface="Footlight MT Light" panose="0204060206030A020304" pitchFamily="18" charset="0"/>
              </a:endParaRPr>
            </a:p>
          </p:txBody>
        </p:sp>
        <p:sp>
          <p:nvSpPr>
            <p:cNvPr id="17" name="Rectangle 21">
              <a:extLst>
                <a:ext uri="{FF2B5EF4-FFF2-40B4-BE49-F238E27FC236}">
                  <a16:creationId xmlns:a16="http://schemas.microsoft.com/office/drawing/2014/main" id="{B85CBE46-C6B7-44F2-97C6-AE21156F1ED2}"/>
                </a:ext>
              </a:extLst>
            </p:cNvPr>
            <p:cNvSpPr/>
            <p:nvPr/>
          </p:nvSpPr>
          <p:spPr>
            <a:xfrm>
              <a:off x="0" y="5752425"/>
              <a:ext cx="12192000" cy="1102313"/>
            </a:xfrm>
            <a:custGeom>
              <a:avLst/>
              <a:gdLst>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169097 h 814210"/>
                <a:gd name="connsiteX1" fmla="*/ 12192000 w 12192000"/>
                <a:gd name="connsiteY1" fmla="*/ 169097 h 814210"/>
                <a:gd name="connsiteX2" fmla="*/ 12192000 w 12192000"/>
                <a:gd name="connsiteY2" fmla="*/ 814210 h 814210"/>
                <a:gd name="connsiteX3" fmla="*/ 0 w 12192000"/>
                <a:gd name="connsiteY3" fmla="*/ 814210 h 814210"/>
                <a:gd name="connsiteX4" fmla="*/ 0 w 12192000"/>
                <a:gd name="connsiteY4" fmla="*/ 169097 h 814210"/>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1102313">
                  <a:moveTo>
                    <a:pt x="0" y="457200"/>
                  </a:moveTo>
                  <a:cubicBezTo>
                    <a:pt x="4424948" y="-192505"/>
                    <a:pt x="7502358" y="1876926"/>
                    <a:pt x="12192000" y="0"/>
                  </a:cubicBezTo>
                  <a:lnTo>
                    <a:pt x="12192000" y="1102313"/>
                  </a:lnTo>
                  <a:lnTo>
                    <a:pt x="0" y="1102313"/>
                  </a:lnTo>
                  <a:lnTo>
                    <a:pt x="0" y="457200"/>
                  </a:lnTo>
                  <a:close/>
                </a:path>
              </a:pathLst>
            </a:custGeom>
            <a:solidFill>
              <a:schemeClr val="accent6">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endParaRPr lang="en-US" sz="2800" b="1" dirty="0">
                <a:solidFill>
                  <a:schemeClr val="tx1"/>
                </a:solidFill>
                <a:latin typeface="Footlight MT Light" panose="0204060206030A020304" pitchFamily="18" charset="0"/>
              </a:endParaRPr>
            </a:p>
          </p:txBody>
        </p:sp>
      </p:grpSp>
      <p:pic>
        <p:nvPicPr>
          <p:cNvPr id="18" name="Picture 4" descr="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875" y="0"/>
            <a:ext cx="1089329" cy="38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898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heel(1)">
                                      <p:cBhvr>
                                        <p:cTn id="10" dur="2000"/>
                                        <p:tgtEl>
                                          <p:spTgt spid="11"/>
                                        </p:tgtEl>
                                      </p:cBhvr>
                                    </p:animEffect>
                                  </p:childTnLst>
                                </p:cTn>
                              </p:par>
                              <p:par>
                                <p:cTn id="11" presetID="21" presetClass="entr" presetSubtype="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par>
                                <p:cTn id="14" presetID="21" presetClass="entr" presetSubtype="1"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1)">
                                      <p:cBhvr>
                                        <p:cTn id="16" dur="2000"/>
                                        <p:tgtEl>
                                          <p:spTgt spid="4"/>
                                        </p:tgtEl>
                                      </p:cBhvr>
                                    </p:animEffect>
                                  </p:childTnLst>
                                </p:cTn>
                              </p:par>
                              <p:par>
                                <p:cTn id="17" presetID="21" presetClass="entr" presetSubtype="1"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1)">
                                      <p:cBhvr>
                                        <p:cTn id="19" dur="2000"/>
                                        <p:tgtEl>
                                          <p:spTgt spid="5"/>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1)">
                                      <p:cBhvr>
                                        <p:cTn id="22" dur="2000"/>
                                        <p:tgtEl>
                                          <p:spTgt spid="8"/>
                                        </p:tgtEl>
                                      </p:cBhvr>
                                    </p:animEffect>
                                  </p:childTnLst>
                                </p:cTn>
                              </p:par>
                              <p:par>
                                <p:cTn id="23" presetID="21" presetClass="entr" presetSubtype="1"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heel(1)">
                                      <p:cBhvr>
                                        <p:cTn id="25"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Graphic spid="8"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Picture 74">
            <a:extLst>
              <a:ext uri="{FF2B5EF4-FFF2-40B4-BE49-F238E27FC236}">
                <a16:creationId xmlns:a16="http://schemas.microsoft.com/office/drawing/2014/main" id="{DD7229A2-8221-4692-A9BC-200280D43649}"/>
              </a:ext>
            </a:extLst>
          </p:cNvPr>
          <p:cNvPicPr>
            <a:picLocks noChangeAspect="1"/>
          </p:cNvPicPr>
          <p:nvPr/>
        </p:nvPicPr>
        <p:blipFill>
          <a:blip r:embed="rId2" cstate="print">
            <a:alphaModFix amt="50000"/>
            <a:extLst>
              <a:ext uri="{28A0092B-C50C-407E-A947-70E740481C1C}">
                <a14:useLocalDpi xmlns:a14="http://schemas.microsoft.com/office/drawing/2010/main" val="0"/>
              </a:ext>
            </a:extLst>
          </a:blip>
          <a:stretch>
            <a:fillRect/>
          </a:stretch>
        </p:blipFill>
        <p:spPr>
          <a:xfrm>
            <a:off x="7469" y="-104598"/>
            <a:ext cx="12192000" cy="6858000"/>
          </a:xfrm>
          <a:prstGeom prst="rect">
            <a:avLst/>
          </a:prstGeom>
          <a:noFill/>
        </p:spPr>
      </p:pic>
      <p:sp>
        <p:nvSpPr>
          <p:cNvPr id="9" name="Rectangle 8">
            <a:extLst>
              <a:ext uri="{FF2B5EF4-FFF2-40B4-BE49-F238E27FC236}">
                <a16:creationId xmlns:a16="http://schemas.microsoft.com/office/drawing/2014/main" id="{229C1E96-4DA7-4FBD-A9D4-538B1CD12CED}"/>
              </a:ext>
            </a:extLst>
          </p:cNvPr>
          <p:cNvSpPr/>
          <p:nvPr/>
        </p:nvSpPr>
        <p:spPr>
          <a:xfrm>
            <a:off x="-859684" y="5787361"/>
            <a:ext cx="5594457" cy="11182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endParaRPr lang="en-GB" sz="2400" dirty="0">
              <a:solidFill>
                <a:schemeClr val="tx1"/>
              </a:solidFill>
              <a:latin typeface="Footlight MT Light" panose="0204060206030A020304" pitchFamily="18" charset="0"/>
            </a:endParaRPr>
          </a:p>
        </p:txBody>
      </p:sp>
      <p:sp>
        <p:nvSpPr>
          <p:cNvPr id="11" name="Rectangle 10">
            <a:extLst>
              <a:ext uri="{FF2B5EF4-FFF2-40B4-BE49-F238E27FC236}">
                <a16:creationId xmlns:a16="http://schemas.microsoft.com/office/drawing/2014/main" id="{63B0E614-4F67-446B-AA56-AD1F5A6155E9}"/>
              </a:ext>
            </a:extLst>
          </p:cNvPr>
          <p:cNvSpPr/>
          <p:nvPr/>
        </p:nvSpPr>
        <p:spPr>
          <a:xfrm>
            <a:off x="1114204" y="6463175"/>
            <a:ext cx="2448578" cy="3805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r>
              <a:rPr lang="en-US" sz="2000" b="1" dirty="0">
                <a:solidFill>
                  <a:schemeClr val="bg1"/>
                </a:solidFill>
                <a:latin typeface="Footlight MT Light" panose="0204060206030A020304" pitchFamily="18" charset="0"/>
              </a:rPr>
              <a:t>@</a:t>
            </a:r>
            <a:r>
              <a:rPr lang="en-US" sz="2000" b="1" dirty="0" err="1">
                <a:solidFill>
                  <a:schemeClr val="bg1"/>
                </a:solidFill>
                <a:latin typeface="Footlight MT Light" panose="0204060206030A020304" pitchFamily="18" charset="0"/>
              </a:rPr>
              <a:t>NigeriaEITI</a:t>
            </a:r>
            <a:endParaRPr lang="en-US" sz="2000" b="1" dirty="0">
              <a:solidFill>
                <a:schemeClr val="bg1"/>
              </a:solidFill>
              <a:latin typeface="Footlight MT Light" panose="0204060206030A020304" pitchFamily="18" charset="0"/>
            </a:endParaRPr>
          </a:p>
        </p:txBody>
      </p:sp>
      <p:grpSp>
        <p:nvGrpSpPr>
          <p:cNvPr id="2" name="Group 1">
            <a:extLst>
              <a:ext uri="{FF2B5EF4-FFF2-40B4-BE49-F238E27FC236}">
                <a16:creationId xmlns:a16="http://schemas.microsoft.com/office/drawing/2014/main" id="{343AE7BA-CEEE-4A13-BFF5-6A99660BC00C}"/>
              </a:ext>
            </a:extLst>
          </p:cNvPr>
          <p:cNvGrpSpPr/>
          <p:nvPr/>
        </p:nvGrpSpPr>
        <p:grpSpPr>
          <a:xfrm>
            <a:off x="2942097" y="6401774"/>
            <a:ext cx="2448578" cy="465455"/>
            <a:chOff x="2880199" y="6391564"/>
            <a:chExt cx="2448578" cy="465455"/>
          </a:xfrm>
        </p:grpSpPr>
        <p:sp>
          <p:nvSpPr>
            <p:cNvPr id="13" name="Rectangle 12">
              <a:extLst>
                <a:ext uri="{FF2B5EF4-FFF2-40B4-BE49-F238E27FC236}">
                  <a16:creationId xmlns:a16="http://schemas.microsoft.com/office/drawing/2014/main" id="{B2F2BDAD-0CA9-43A9-88B1-5967300C07D5}"/>
                </a:ext>
              </a:extLst>
            </p:cNvPr>
            <p:cNvSpPr/>
            <p:nvPr/>
          </p:nvSpPr>
          <p:spPr>
            <a:xfrm>
              <a:off x="2880199" y="6391564"/>
              <a:ext cx="2448578" cy="4654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r>
                <a:rPr lang="en-US" sz="2000" b="1" dirty="0">
                  <a:solidFill>
                    <a:schemeClr val="bg1"/>
                  </a:solidFill>
                  <a:latin typeface="Footlight MT Light" panose="0204060206030A020304" pitchFamily="18" charset="0"/>
                </a:rPr>
                <a:t>www.neiti.gov.ng</a:t>
              </a:r>
            </a:p>
          </p:txBody>
        </p:sp>
        <p:sp>
          <p:nvSpPr>
            <p:cNvPr id="14" name="Rectangle 13">
              <a:extLst>
                <a:ext uri="{FF2B5EF4-FFF2-40B4-BE49-F238E27FC236}">
                  <a16:creationId xmlns:a16="http://schemas.microsoft.com/office/drawing/2014/main" id="{C60F91D8-79EA-45D2-9CE2-1320AD88B87F}"/>
                </a:ext>
              </a:extLst>
            </p:cNvPr>
            <p:cNvSpPr/>
            <p:nvPr/>
          </p:nvSpPr>
          <p:spPr>
            <a:xfrm>
              <a:off x="3106659" y="6398896"/>
              <a:ext cx="45719" cy="452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endParaRPr lang="en-US" sz="2000" b="1" dirty="0">
                <a:solidFill>
                  <a:schemeClr val="tx1"/>
                </a:solidFill>
                <a:latin typeface="Footlight MT Light" panose="0204060206030A020304" pitchFamily="18" charset="0"/>
              </a:endParaRPr>
            </a:p>
          </p:txBody>
        </p:sp>
      </p:grpSp>
      <p:graphicFrame>
        <p:nvGraphicFramePr>
          <p:cNvPr id="61" name="Content Placeholder 60"/>
          <p:cNvGraphicFramePr>
            <a:graphicFrameLocks noGrp="1"/>
          </p:cNvGraphicFramePr>
          <p:nvPr>
            <p:ph idx="1"/>
            <p:extLst>
              <p:ext uri="{D42A27DB-BD31-4B8C-83A1-F6EECF244321}">
                <p14:modId xmlns:p14="http://schemas.microsoft.com/office/powerpoint/2010/main" val="4272834084"/>
              </p:ext>
            </p:extLst>
          </p:nvPr>
        </p:nvGraphicFramePr>
        <p:xfrm>
          <a:off x="9011479" y="1655762"/>
          <a:ext cx="3180522" cy="1511507"/>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p:cNvSpPr>
            <a:spLocks noGrp="1"/>
          </p:cNvSpPr>
          <p:nvPr>
            <p:ph type="title"/>
          </p:nvPr>
        </p:nvSpPr>
        <p:spPr>
          <a:xfrm>
            <a:off x="0" y="579755"/>
            <a:ext cx="12192000" cy="949008"/>
          </a:xfrm>
          <a:solidFill>
            <a:schemeClr val="accent6">
              <a:lumMod val="75000"/>
            </a:schemeClr>
          </a:solidFill>
        </p:spPr>
        <p:txBody>
          <a:bodyPr>
            <a:normAutofit/>
          </a:bodyPr>
          <a:lstStyle/>
          <a:p>
            <a:pPr algn="ctr"/>
            <a:r>
              <a:rPr lang="en-GB" dirty="0">
                <a:solidFill>
                  <a:schemeClr val="bg1"/>
                </a:solidFill>
                <a:latin typeface="Footlight MT Light" panose="0204060206030A020304" pitchFamily="18" charset="0"/>
              </a:rPr>
              <a:t>Contribution of Oil &amp; Gas to the Economy, 2021</a:t>
            </a:r>
          </a:p>
        </p:txBody>
      </p:sp>
      <p:grpSp>
        <p:nvGrpSpPr>
          <p:cNvPr id="15" name="Group 14">
            <a:extLst>
              <a:ext uri="{FF2B5EF4-FFF2-40B4-BE49-F238E27FC236}">
                <a16:creationId xmlns:a16="http://schemas.microsoft.com/office/drawing/2014/main" id="{80B3D91A-BA7A-445F-8DFC-4F1860D040E5}"/>
              </a:ext>
            </a:extLst>
          </p:cNvPr>
          <p:cNvGrpSpPr/>
          <p:nvPr/>
        </p:nvGrpSpPr>
        <p:grpSpPr>
          <a:xfrm>
            <a:off x="-7469" y="5787361"/>
            <a:ext cx="12199469" cy="1217685"/>
            <a:chOff x="-7469" y="5637053"/>
            <a:chExt cx="12199469" cy="1217685"/>
          </a:xfrm>
        </p:grpSpPr>
        <p:sp>
          <p:nvSpPr>
            <p:cNvPr id="16" name="Rectangle 21">
              <a:extLst>
                <a:ext uri="{FF2B5EF4-FFF2-40B4-BE49-F238E27FC236}">
                  <a16:creationId xmlns:a16="http://schemas.microsoft.com/office/drawing/2014/main" id="{79A5CC32-97D6-4731-AEE4-606DA5BB96D1}"/>
                </a:ext>
              </a:extLst>
            </p:cNvPr>
            <p:cNvSpPr/>
            <p:nvPr/>
          </p:nvSpPr>
          <p:spPr>
            <a:xfrm>
              <a:off x="-7469" y="5637053"/>
              <a:ext cx="12192000" cy="1199227"/>
            </a:xfrm>
            <a:custGeom>
              <a:avLst/>
              <a:gdLst>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169097 h 814210"/>
                <a:gd name="connsiteX1" fmla="*/ 12192000 w 12192000"/>
                <a:gd name="connsiteY1" fmla="*/ 169097 h 814210"/>
                <a:gd name="connsiteX2" fmla="*/ 12192000 w 12192000"/>
                <a:gd name="connsiteY2" fmla="*/ 814210 h 814210"/>
                <a:gd name="connsiteX3" fmla="*/ 0 w 12192000"/>
                <a:gd name="connsiteY3" fmla="*/ 814210 h 814210"/>
                <a:gd name="connsiteX4" fmla="*/ 0 w 12192000"/>
                <a:gd name="connsiteY4" fmla="*/ 169097 h 814210"/>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1102313">
                  <a:moveTo>
                    <a:pt x="0" y="457200"/>
                  </a:moveTo>
                  <a:cubicBezTo>
                    <a:pt x="4424948" y="-192505"/>
                    <a:pt x="7502358" y="1876926"/>
                    <a:pt x="12192000" y="0"/>
                  </a:cubicBezTo>
                  <a:lnTo>
                    <a:pt x="12192000" y="1102313"/>
                  </a:lnTo>
                  <a:lnTo>
                    <a:pt x="0" y="1102313"/>
                  </a:lnTo>
                  <a:lnTo>
                    <a:pt x="0" y="457200"/>
                  </a:lnTo>
                  <a:close/>
                </a:path>
              </a:pathLst>
            </a:custGeom>
            <a:solidFill>
              <a:schemeClr val="accent4">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endParaRPr lang="en-US" sz="2800" b="1" dirty="0">
                <a:solidFill>
                  <a:schemeClr val="tx1"/>
                </a:solidFill>
                <a:latin typeface="Footlight MT Light" panose="0204060206030A020304" pitchFamily="18" charset="0"/>
              </a:endParaRPr>
            </a:p>
          </p:txBody>
        </p:sp>
        <p:sp>
          <p:nvSpPr>
            <p:cNvPr id="17" name="Rectangle 21">
              <a:extLst>
                <a:ext uri="{FF2B5EF4-FFF2-40B4-BE49-F238E27FC236}">
                  <a16:creationId xmlns:a16="http://schemas.microsoft.com/office/drawing/2014/main" id="{B85CBE46-C6B7-44F2-97C6-AE21156F1ED2}"/>
                </a:ext>
              </a:extLst>
            </p:cNvPr>
            <p:cNvSpPr/>
            <p:nvPr/>
          </p:nvSpPr>
          <p:spPr>
            <a:xfrm>
              <a:off x="0" y="5752425"/>
              <a:ext cx="12192000" cy="1102313"/>
            </a:xfrm>
            <a:custGeom>
              <a:avLst/>
              <a:gdLst>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169097 h 814210"/>
                <a:gd name="connsiteX1" fmla="*/ 12192000 w 12192000"/>
                <a:gd name="connsiteY1" fmla="*/ 169097 h 814210"/>
                <a:gd name="connsiteX2" fmla="*/ 12192000 w 12192000"/>
                <a:gd name="connsiteY2" fmla="*/ 814210 h 814210"/>
                <a:gd name="connsiteX3" fmla="*/ 0 w 12192000"/>
                <a:gd name="connsiteY3" fmla="*/ 814210 h 814210"/>
                <a:gd name="connsiteX4" fmla="*/ 0 w 12192000"/>
                <a:gd name="connsiteY4" fmla="*/ 169097 h 814210"/>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1102313">
                  <a:moveTo>
                    <a:pt x="0" y="457200"/>
                  </a:moveTo>
                  <a:cubicBezTo>
                    <a:pt x="4424948" y="-192505"/>
                    <a:pt x="7502358" y="1876926"/>
                    <a:pt x="12192000" y="0"/>
                  </a:cubicBezTo>
                  <a:lnTo>
                    <a:pt x="12192000" y="1102313"/>
                  </a:lnTo>
                  <a:lnTo>
                    <a:pt x="0" y="1102313"/>
                  </a:lnTo>
                  <a:lnTo>
                    <a:pt x="0" y="457200"/>
                  </a:lnTo>
                  <a:close/>
                </a:path>
              </a:pathLst>
            </a:custGeom>
            <a:solidFill>
              <a:schemeClr val="accent6">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endParaRPr lang="en-US" sz="2800" b="1" dirty="0">
                <a:solidFill>
                  <a:schemeClr val="tx1"/>
                </a:solidFill>
                <a:latin typeface="Footlight MT Light" panose="0204060206030A020304" pitchFamily="18" charset="0"/>
              </a:endParaRPr>
            </a:p>
          </p:txBody>
        </p:sp>
      </p:grpSp>
      <p:sp>
        <p:nvSpPr>
          <p:cNvPr id="51" name="Rectangle 50"/>
          <p:cNvSpPr/>
          <p:nvPr/>
        </p:nvSpPr>
        <p:spPr>
          <a:xfrm>
            <a:off x="887668" y="1705940"/>
            <a:ext cx="3278717" cy="3190032"/>
          </a:xfrm>
          <a:prstGeom prst="rect">
            <a:avLst/>
          </a:prstGeom>
        </p:spPr>
        <p:txBody>
          <a:bodyPr/>
          <a:lstStyle/>
          <a:p>
            <a:pPr lvl="0">
              <a:buChar char="•"/>
            </a:pPr>
            <a:endParaRPr lang="en-GB" dirty="0"/>
          </a:p>
          <a:p>
            <a:pPr lvl="0">
              <a:buChar char="•"/>
            </a:pPr>
            <a:endParaRPr lang="en-GB"/>
          </a:p>
        </p:txBody>
      </p:sp>
      <p:graphicFrame>
        <p:nvGraphicFramePr>
          <p:cNvPr id="73" name="Chart 72"/>
          <p:cNvGraphicFramePr/>
          <p:nvPr>
            <p:extLst>
              <p:ext uri="{D42A27DB-BD31-4B8C-83A1-F6EECF244321}">
                <p14:modId xmlns:p14="http://schemas.microsoft.com/office/powerpoint/2010/main" val="91010053"/>
              </p:ext>
            </p:extLst>
          </p:nvPr>
        </p:nvGraphicFramePr>
        <p:xfrm>
          <a:off x="-7469" y="1528763"/>
          <a:ext cx="4633595" cy="30475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6" name="Chart 75"/>
          <p:cNvGraphicFramePr/>
          <p:nvPr>
            <p:extLst>
              <p:ext uri="{D42A27DB-BD31-4B8C-83A1-F6EECF244321}">
                <p14:modId xmlns:p14="http://schemas.microsoft.com/office/powerpoint/2010/main" val="850924377"/>
              </p:ext>
            </p:extLst>
          </p:nvPr>
        </p:nvGraphicFramePr>
        <p:xfrm>
          <a:off x="6088531" y="1528763"/>
          <a:ext cx="4633595" cy="3047528"/>
        </p:xfrm>
        <a:graphic>
          <a:graphicData uri="http://schemas.openxmlformats.org/drawingml/2006/chart">
            <c:chart xmlns:c="http://schemas.openxmlformats.org/drawingml/2006/chart" xmlns:r="http://schemas.openxmlformats.org/officeDocument/2006/relationships" r:id="rId5"/>
          </a:graphicData>
        </a:graphic>
      </p:graphicFrame>
      <p:sp>
        <p:nvSpPr>
          <p:cNvPr id="77" name="TextBox 76"/>
          <p:cNvSpPr txBox="1"/>
          <p:nvPr/>
        </p:nvSpPr>
        <p:spPr>
          <a:xfrm>
            <a:off x="141284" y="4588041"/>
            <a:ext cx="5989059" cy="523220"/>
          </a:xfrm>
          <a:prstGeom prst="rect">
            <a:avLst/>
          </a:prstGeom>
          <a:noFill/>
        </p:spPr>
        <p:txBody>
          <a:bodyPr wrap="square" rtlCol="0">
            <a:spAutoFit/>
          </a:bodyPr>
          <a:lstStyle/>
          <a:p>
            <a:r>
              <a:rPr lang="en-GB" sz="2800" b="1" dirty="0">
                <a:latin typeface="Footlight MT Light" panose="0204060206030A020304" pitchFamily="18" charset="0"/>
              </a:rPr>
              <a:t>Contributed 7.24% to GDP</a:t>
            </a:r>
          </a:p>
        </p:txBody>
      </p:sp>
      <p:sp>
        <p:nvSpPr>
          <p:cNvPr id="78" name="TextBox 77"/>
          <p:cNvSpPr txBox="1"/>
          <p:nvPr/>
        </p:nvSpPr>
        <p:spPr>
          <a:xfrm>
            <a:off x="6023726" y="4588041"/>
            <a:ext cx="5654818" cy="523220"/>
          </a:xfrm>
          <a:prstGeom prst="rect">
            <a:avLst/>
          </a:prstGeom>
          <a:noFill/>
        </p:spPr>
        <p:txBody>
          <a:bodyPr wrap="none" rtlCol="0">
            <a:spAutoFit/>
          </a:bodyPr>
          <a:lstStyle/>
          <a:p>
            <a:r>
              <a:rPr lang="en-GB" sz="2800" b="1" dirty="0">
                <a:latin typeface="Footlight MT Light" panose="0204060206030A020304" pitchFamily="18" charset="0"/>
              </a:rPr>
              <a:t>Contributed 76.22% to Total Export</a:t>
            </a:r>
          </a:p>
        </p:txBody>
      </p:sp>
      <p:sp>
        <p:nvSpPr>
          <p:cNvPr id="79" name="TextBox 78"/>
          <p:cNvSpPr txBox="1"/>
          <p:nvPr/>
        </p:nvSpPr>
        <p:spPr>
          <a:xfrm>
            <a:off x="296035" y="5529537"/>
            <a:ext cx="11454802" cy="584775"/>
          </a:xfrm>
          <a:prstGeom prst="rect">
            <a:avLst/>
          </a:prstGeom>
          <a:noFill/>
        </p:spPr>
        <p:txBody>
          <a:bodyPr wrap="none" rtlCol="0">
            <a:spAutoFit/>
          </a:bodyPr>
          <a:lstStyle/>
          <a:p>
            <a:r>
              <a:rPr lang="en-GB" sz="3200" b="1" dirty="0">
                <a:latin typeface="Footlight MT Light" panose="0204060206030A020304" pitchFamily="18" charset="0"/>
              </a:rPr>
              <a:t>Total number  of employees from Companies and NNPC: 19,171</a:t>
            </a:r>
          </a:p>
        </p:txBody>
      </p:sp>
      <p:cxnSp>
        <p:nvCxnSpPr>
          <p:cNvPr id="84" name="Straight Connector 83"/>
          <p:cNvCxnSpPr/>
          <p:nvPr/>
        </p:nvCxnSpPr>
        <p:spPr>
          <a:xfrm>
            <a:off x="5857461" y="1528763"/>
            <a:ext cx="26504" cy="40007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5" name="Picture 4" descr="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875" y="1"/>
            <a:ext cx="1126087" cy="402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88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barn(inVertical)">
                                      <p:cBhvr>
                                        <p:cTn id="13" dur="500"/>
                                        <p:tgtEl>
                                          <p:spTgt spid="61"/>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par>
                                <p:cTn id="20" presetID="16" presetClass="entr" presetSubtype="21" fill="hold" grpId="0" nodeType="withEffect" nodePh="1">
                                  <p:stCondLst>
                                    <p:cond delay="0"/>
                                  </p:stCondLst>
                                  <p:endCondLst>
                                    <p:cond evt="begin" delay="0">
                                      <p:tn val="20"/>
                                    </p:cond>
                                  </p:endCondLst>
                                  <p:childTnLst>
                                    <p:set>
                                      <p:cBhvr>
                                        <p:cTn id="21" dur="1" fill="hold">
                                          <p:stCondLst>
                                            <p:cond delay="0"/>
                                          </p:stCondLst>
                                        </p:cTn>
                                        <p:tgtEl>
                                          <p:spTgt spid="51"/>
                                        </p:tgtEl>
                                        <p:attrNameLst>
                                          <p:attrName>style.visibility</p:attrName>
                                        </p:attrNameLst>
                                      </p:cBhvr>
                                      <p:to>
                                        <p:strVal val="visible"/>
                                      </p:to>
                                    </p:set>
                                    <p:animEffect transition="in" filter="barn(inVertical)">
                                      <p:cBhvr>
                                        <p:cTn id="22" dur="500"/>
                                        <p:tgtEl>
                                          <p:spTgt spid="51"/>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73"/>
                                        </p:tgtEl>
                                        <p:attrNameLst>
                                          <p:attrName>style.visibility</p:attrName>
                                        </p:attrNameLst>
                                      </p:cBhvr>
                                      <p:to>
                                        <p:strVal val="visible"/>
                                      </p:to>
                                    </p:set>
                                    <p:animEffect transition="in" filter="barn(inVertical)">
                                      <p:cBhvr>
                                        <p:cTn id="25" dur="500"/>
                                        <p:tgtEl>
                                          <p:spTgt spid="73"/>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76"/>
                                        </p:tgtEl>
                                        <p:attrNameLst>
                                          <p:attrName>style.visibility</p:attrName>
                                        </p:attrNameLst>
                                      </p:cBhvr>
                                      <p:to>
                                        <p:strVal val="visible"/>
                                      </p:to>
                                    </p:set>
                                    <p:animEffect transition="in" filter="barn(inVertical)">
                                      <p:cBhvr>
                                        <p:cTn id="28" dur="500"/>
                                        <p:tgtEl>
                                          <p:spTgt spid="76"/>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77"/>
                                        </p:tgtEl>
                                        <p:attrNameLst>
                                          <p:attrName>style.visibility</p:attrName>
                                        </p:attrNameLst>
                                      </p:cBhvr>
                                      <p:to>
                                        <p:strVal val="visible"/>
                                      </p:to>
                                    </p:set>
                                    <p:animEffect transition="in" filter="barn(inVertical)">
                                      <p:cBhvr>
                                        <p:cTn id="31" dur="500"/>
                                        <p:tgtEl>
                                          <p:spTgt spid="77"/>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barn(inVertical)">
                                      <p:cBhvr>
                                        <p:cTn id="34" dur="500"/>
                                        <p:tgtEl>
                                          <p:spTgt spid="78"/>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arn(inVertical)">
                                      <p:cBhvr>
                                        <p:cTn id="37" dur="500"/>
                                        <p:tgtEl>
                                          <p:spTgt spid="79"/>
                                        </p:tgtEl>
                                      </p:cBhvr>
                                    </p:animEffect>
                                  </p:childTnLst>
                                </p:cTn>
                              </p:par>
                              <p:par>
                                <p:cTn id="38" presetID="16" presetClass="entr" presetSubtype="21" fill="hold" nodeType="withEffect">
                                  <p:stCondLst>
                                    <p:cond delay="0"/>
                                  </p:stCondLst>
                                  <p:childTnLst>
                                    <p:set>
                                      <p:cBhvr>
                                        <p:cTn id="39" dur="1" fill="hold">
                                          <p:stCondLst>
                                            <p:cond delay="0"/>
                                          </p:stCondLst>
                                        </p:cTn>
                                        <p:tgtEl>
                                          <p:spTgt spid="84"/>
                                        </p:tgtEl>
                                        <p:attrNameLst>
                                          <p:attrName>style.visibility</p:attrName>
                                        </p:attrNameLst>
                                      </p:cBhvr>
                                      <p:to>
                                        <p:strVal val="visible"/>
                                      </p:to>
                                    </p:set>
                                    <p:animEffect transition="in" filter="barn(inVertical)">
                                      <p:cBhvr>
                                        <p:cTn id="40"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Graphic spid="61" grpId="0">
        <p:bldAsOne/>
      </p:bldGraphic>
      <p:bldP spid="6" grpId="0" animBg="1"/>
      <p:bldP spid="51" grpId="0"/>
      <p:bldGraphic spid="73" grpId="0">
        <p:bldAsOne/>
      </p:bldGraphic>
      <p:bldGraphic spid="76" grpId="0">
        <p:bldAsOne/>
      </p:bldGraphic>
      <p:bldP spid="77" grpId="0"/>
      <p:bldP spid="78" grpId="0"/>
      <p:bldP spid="7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D7229A2-8221-4692-A9BC-200280D43649}"/>
              </a:ext>
            </a:extLst>
          </p:cNvPr>
          <p:cNvPicPr>
            <a:picLocks noChangeAspect="1"/>
          </p:cNvPicPr>
          <p:nvPr/>
        </p:nvPicPr>
        <p:blipFill>
          <a:blip r:embed="rId2" cstate="print">
            <a:alphaModFix amt="50000"/>
            <a:extLst>
              <a:ext uri="{28A0092B-C50C-407E-A947-70E740481C1C}">
                <a14:useLocalDpi xmlns:a14="http://schemas.microsoft.com/office/drawing/2010/main" val="0"/>
              </a:ext>
            </a:extLst>
          </a:blip>
          <a:stretch>
            <a:fillRect/>
          </a:stretch>
        </p:blipFill>
        <p:spPr>
          <a:xfrm>
            <a:off x="17666" y="774016"/>
            <a:ext cx="12192000" cy="5978702"/>
          </a:xfrm>
          <a:prstGeom prst="rect">
            <a:avLst/>
          </a:prstGeom>
          <a:noFill/>
        </p:spPr>
      </p:pic>
      <p:sp>
        <p:nvSpPr>
          <p:cNvPr id="9" name="Rectangle 8">
            <a:extLst>
              <a:ext uri="{FF2B5EF4-FFF2-40B4-BE49-F238E27FC236}">
                <a16:creationId xmlns:a16="http://schemas.microsoft.com/office/drawing/2014/main" id="{229C1E96-4DA7-4FBD-A9D4-538B1CD12CED}"/>
              </a:ext>
            </a:extLst>
          </p:cNvPr>
          <p:cNvSpPr/>
          <p:nvPr/>
        </p:nvSpPr>
        <p:spPr>
          <a:xfrm>
            <a:off x="-859684" y="5787361"/>
            <a:ext cx="5594457" cy="11182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endParaRPr lang="en-GB" sz="2400" dirty="0">
              <a:solidFill>
                <a:schemeClr val="tx1"/>
              </a:solidFill>
              <a:latin typeface="Footlight MT Light" panose="0204060206030A020304" pitchFamily="18" charset="0"/>
            </a:endParaRPr>
          </a:p>
        </p:txBody>
      </p:sp>
      <p:sp>
        <p:nvSpPr>
          <p:cNvPr id="11" name="Rectangle 10">
            <a:extLst>
              <a:ext uri="{FF2B5EF4-FFF2-40B4-BE49-F238E27FC236}">
                <a16:creationId xmlns:a16="http://schemas.microsoft.com/office/drawing/2014/main" id="{63B0E614-4F67-446B-AA56-AD1F5A6155E9}"/>
              </a:ext>
            </a:extLst>
          </p:cNvPr>
          <p:cNvSpPr/>
          <p:nvPr/>
        </p:nvSpPr>
        <p:spPr>
          <a:xfrm>
            <a:off x="1114204" y="6463175"/>
            <a:ext cx="2448578" cy="3805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r>
              <a:rPr lang="en-US" sz="2000" b="1" dirty="0">
                <a:solidFill>
                  <a:schemeClr val="bg1"/>
                </a:solidFill>
                <a:latin typeface="Footlight MT Light" panose="0204060206030A020304" pitchFamily="18" charset="0"/>
              </a:rPr>
              <a:t>@</a:t>
            </a:r>
            <a:r>
              <a:rPr lang="en-US" sz="2000" b="1" dirty="0" err="1">
                <a:solidFill>
                  <a:schemeClr val="bg1"/>
                </a:solidFill>
                <a:latin typeface="Footlight MT Light" panose="0204060206030A020304" pitchFamily="18" charset="0"/>
              </a:rPr>
              <a:t>NigeriaEITI</a:t>
            </a:r>
            <a:endParaRPr lang="en-US" sz="2000" b="1" dirty="0">
              <a:solidFill>
                <a:schemeClr val="bg1"/>
              </a:solidFill>
              <a:latin typeface="Footlight MT Light" panose="0204060206030A020304" pitchFamily="18" charset="0"/>
            </a:endParaRPr>
          </a:p>
        </p:txBody>
      </p:sp>
      <p:grpSp>
        <p:nvGrpSpPr>
          <p:cNvPr id="2" name="Group 1">
            <a:extLst>
              <a:ext uri="{FF2B5EF4-FFF2-40B4-BE49-F238E27FC236}">
                <a16:creationId xmlns:a16="http://schemas.microsoft.com/office/drawing/2014/main" id="{343AE7BA-CEEE-4A13-BFF5-6A99660BC00C}"/>
              </a:ext>
            </a:extLst>
          </p:cNvPr>
          <p:cNvGrpSpPr/>
          <p:nvPr/>
        </p:nvGrpSpPr>
        <p:grpSpPr>
          <a:xfrm>
            <a:off x="2942097" y="6401774"/>
            <a:ext cx="2448578" cy="465455"/>
            <a:chOff x="2880199" y="6391564"/>
            <a:chExt cx="2448578" cy="465455"/>
          </a:xfrm>
        </p:grpSpPr>
        <p:sp>
          <p:nvSpPr>
            <p:cNvPr id="13" name="Rectangle 12">
              <a:extLst>
                <a:ext uri="{FF2B5EF4-FFF2-40B4-BE49-F238E27FC236}">
                  <a16:creationId xmlns:a16="http://schemas.microsoft.com/office/drawing/2014/main" id="{B2F2BDAD-0CA9-43A9-88B1-5967300C07D5}"/>
                </a:ext>
              </a:extLst>
            </p:cNvPr>
            <p:cNvSpPr/>
            <p:nvPr/>
          </p:nvSpPr>
          <p:spPr>
            <a:xfrm>
              <a:off x="2880199" y="6391564"/>
              <a:ext cx="2448578" cy="4654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r>
                <a:rPr lang="en-US" sz="2000" b="1" dirty="0">
                  <a:solidFill>
                    <a:schemeClr val="bg1"/>
                  </a:solidFill>
                  <a:latin typeface="Footlight MT Light" panose="0204060206030A020304" pitchFamily="18" charset="0"/>
                </a:rPr>
                <a:t>www.neiti.gov.ng</a:t>
              </a:r>
            </a:p>
          </p:txBody>
        </p:sp>
        <p:sp>
          <p:nvSpPr>
            <p:cNvPr id="14" name="Rectangle 13">
              <a:extLst>
                <a:ext uri="{FF2B5EF4-FFF2-40B4-BE49-F238E27FC236}">
                  <a16:creationId xmlns:a16="http://schemas.microsoft.com/office/drawing/2014/main" id="{C60F91D8-79EA-45D2-9CE2-1320AD88B87F}"/>
                </a:ext>
              </a:extLst>
            </p:cNvPr>
            <p:cNvSpPr/>
            <p:nvPr/>
          </p:nvSpPr>
          <p:spPr>
            <a:xfrm>
              <a:off x="3106659" y="6398896"/>
              <a:ext cx="45719" cy="452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endParaRPr lang="en-US" sz="2000" b="1" dirty="0">
                <a:solidFill>
                  <a:schemeClr val="tx1"/>
                </a:solidFill>
                <a:latin typeface="Footlight MT Light" panose="0204060206030A020304" pitchFamily="18" charset="0"/>
              </a:endParaRPr>
            </a:p>
          </p:txBody>
        </p:sp>
      </p:grpSp>
      <p:sp>
        <p:nvSpPr>
          <p:cNvPr id="6" name="Title 5"/>
          <p:cNvSpPr>
            <a:spLocks noGrp="1"/>
          </p:cNvSpPr>
          <p:nvPr>
            <p:ph type="title" idx="4294967295"/>
          </p:nvPr>
        </p:nvSpPr>
        <p:spPr>
          <a:xfrm>
            <a:off x="0" y="579438"/>
            <a:ext cx="12192000" cy="949325"/>
          </a:xfrm>
          <a:solidFill>
            <a:schemeClr val="accent6">
              <a:lumMod val="75000"/>
            </a:schemeClr>
          </a:solidFill>
        </p:spPr>
        <p:txBody>
          <a:bodyPr>
            <a:normAutofit/>
          </a:bodyPr>
          <a:lstStyle/>
          <a:p>
            <a:pPr algn="ctr"/>
            <a:r>
              <a:rPr lang="en-GB" dirty="0">
                <a:solidFill>
                  <a:schemeClr val="bg1"/>
                </a:solidFill>
                <a:latin typeface="Footlight MT Light" panose="0204060206030A020304" pitchFamily="18" charset="0"/>
              </a:rPr>
              <a:t>Cash-Call payments to JV Operators</a:t>
            </a:r>
          </a:p>
        </p:txBody>
      </p:sp>
      <p:graphicFrame>
        <p:nvGraphicFramePr>
          <p:cNvPr id="5" name="Diagram 4"/>
          <p:cNvGraphicFramePr/>
          <p:nvPr>
            <p:extLst>
              <p:ext uri="{D42A27DB-BD31-4B8C-83A1-F6EECF244321}">
                <p14:modId xmlns:p14="http://schemas.microsoft.com/office/powerpoint/2010/main" val="1083599346"/>
              </p:ext>
            </p:extLst>
          </p:nvPr>
        </p:nvGraphicFramePr>
        <p:xfrm>
          <a:off x="765696" y="1854559"/>
          <a:ext cx="10245741" cy="42113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5" name="Group 14">
            <a:extLst>
              <a:ext uri="{FF2B5EF4-FFF2-40B4-BE49-F238E27FC236}">
                <a16:creationId xmlns:a16="http://schemas.microsoft.com/office/drawing/2014/main" id="{80B3D91A-BA7A-445F-8DFC-4F1860D040E5}"/>
              </a:ext>
            </a:extLst>
          </p:cNvPr>
          <p:cNvGrpSpPr/>
          <p:nvPr/>
        </p:nvGrpSpPr>
        <p:grpSpPr>
          <a:xfrm>
            <a:off x="-7469" y="5787361"/>
            <a:ext cx="12199469" cy="1217685"/>
            <a:chOff x="-7469" y="5637053"/>
            <a:chExt cx="12199469" cy="1217685"/>
          </a:xfrm>
        </p:grpSpPr>
        <p:sp>
          <p:nvSpPr>
            <p:cNvPr id="16" name="Rectangle 21">
              <a:extLst>
                <a:ext uri="{FF2B5EF4-FFF2-40B4-BE49-F238E27FC236}">
                  <a16:creationId xmlns:a16="http://schemas.microsoft.com/office/drawing/2014/main" id="{79A5CC32-97D6-4731-AEE4-606DA5BB96D1}"/>
                </a:ext>
              </a:extLst>
            </p:cNvPr>
            <p:cNvSpPr/>
            <p:nvPr/>
          </p:nvSpPr>
          <p:spPr>
            <a:xfrm>
              <a:off x="-7469" y="5637053"/>
              <a:ext cx="12192000" cy="1199227"/>
            </a:xfrm>
            <a:custGeom>
              <a:avLst/>
              <a:gdLst>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169097 h 814210"/>
                <a:gd name="connsiteX1" fmla="*/ 12192000 w 12192000"/>
                <a:gd name="connsiteY1" fmla="*/ 169097 h 814210"/>
                <a:gd name="connsiteX2" fmla="*/ 12192000 w 12192000"/>
                <a:gd name="connsiteY2" fmla="*/ 814210 h 814210"/>
                <a:gd name="connsiteX3" fmla="*/ 0 w 12192000"/>
                <a:gd name="connsiteY3" fmla="*/ 814210 h 814210"/>
                <a:gd name="connsiteX4" fmla="*/ 0 w 12192000"/>
                <a:gd name="connsiteY4" fmla="*/ 169097 h 814210"/>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1102313">
                  <a:moveTo>
                    <a:pt x="0" y="457200"/>
                  </a:moveTo>
                  <a:cubicBezTo>
                    <a:pt x="4424948" y="-192505"/>
                    <a:pt x="7502358" y="1876926"/>
                    <a:pt x="12192000" y="0"/>
                  </a:cubicBezTo>
                  <a:lnTo>
                    <a:pt x="12192000" y="1102313"/>
                  </a:lnTo>
                  <a:lnTo>
                    <a:pt x="0" y="1102313"/>
                  </a:lnTo>
                  <a:lnTo>
                    <a:pt x="0" y="457200"/>
                  </a:lnTo>
                  <a:close/>
                </a:path>
              </a:pathLst>
            </a:custGeom>
            <a:solidFill>
              <a:schemeClr val="accent4">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endParaRPr lang="en-US" sz="2800" b="1" dirty="0">
                <a:solidFill>
                  <a:schemeClr val="tx1"/>
                </a:solidFill>
                <a:latin typeface="Footlight MT Light" panose="0204060206030A020304" pitchFamily="18" charset="0"/>
              </a:endParaRPr>
            </a:p>
          </p:txBody>
        </p:sp>
        <p:sp>
          <p:nvSpPr>
            <p:cNvPr id="17" name="Rectangle 21">
              <a:extLst>
                <a:ext uri="{FF2B5EF4-FFF2-40B4-BE49-F238E27FC236}">
                  <a16:creationId xmlns:a16="http://schemas.microsoft.com/office/drawing/2014/main" id="{B85CBE46-C6B7-44F2-97C6-AE21156F1ED2}"/>
                </a:ext>
              </a:extLst>
            </p:cNvPr>
            <p:cNvSpPr/>
            <p:nvPr/>
          </p:nvSpPr>
          <p:spPr>
            <a:xfrm>
              <a:off x="0" y="5752425"/>
              <a:ext cx="12192000" cy="1102313"/>
            </a:xfrm>
            <a:custGeom>
              <a:avLst/>
              <a:gdLst>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169097 h 814210"/>
                <a:gd name="connsiteX1" fmla="*/ 12192000 w 12192000"/>
                <a:gd name="connsiteY1" fmla="*/ 169097 h 814210"/>
                <a:gd name="connsiteX2" fmla="*/ 12192000 w 12192000"/>
                <a:gd name="connsiteY2" fmla="*/ 814210 h 814210"/>
                <a:gd name="connsiteX3" fmla="*/ 0 w 12192000"/>
                <a:gd name="connsiteY3" fmla="*/ 814210 h 814210"/>
                <a:gd name="connsiteX4" fmla="*/ 0 w 12192000"/>
                <a:gd name="connsiteY4" fmla="*/ 169097 h 814210"/>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1102313">
                  <a:moveTo>
                    <a:pt x="0" y="457200"/>
                  </a:moveTo>
                  <a:cubicBezTo>
                    <a:pt x="4424948" y="-192505"/>
                    <a:pt x="7502358" y="1876926"/>
                    <a:pt x="12192000" y="0"/>
                  </a:cubicBezTo>
                  <a:lnTo>
                    <a:pt x="12192000" y="1102313"/>
                  </a:lnTo>
                  <a:lnTo>
                    <a:pt x="0" y="1102313"/>
                  </a:lnTo>
                  <a:lnTo>
                    <a:pt x="0" y="457200"/>
                  </a:lnTo>
                  <a:close/>
                </a:path>
              </a:pathLst>
            </a:custGeom>
            <a:solidFill>
              <a:schemeClr val="accent6">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endParaRPr lang="en-US" sz="2800" b="1" dirty="0">
                <a:solidFill>
                  <a:schemeClr val="tx1"/>
                </a:solidFill>
                <a:latin typeface="Footlight MT Light" panose="0204060206030A020304" pitchFamily="18" charset="0"/>
              </a:endParaRPr>
            </a:p>
          </p:txBody>
        </p:sp>
      </p:grpSp>
      <p:sp>
        <p:nvSpPr>
          <p:cNvPr id="12" name="TextBox 11"/>
          <p:cNvSpPr txBox="1"/>
          <p:nvPr/>
        </p:nvSpPr>
        <p:spPr>
          <a:xfrm>
            <a:off x="2095457" y="3361386"/>
            <a:ext cx="8036417" cy="830997"/>
          </a:xfrm>
          <a:prstGeom prst="rect">
            <a:avLst/>
          </a:prstGeom>
          <a:noFill/>
        </p:spPr>
        <p:txBody>
          <a:bodyPr wrap="square" rtlCol="0">
            <a:spAutoFit/>
          </a:bodyPr>
          <a:lstStyle/>
          <a:p>
            <a:pPr algn="just"/>
            <a:r>
              <a:rPr lang="en-US" sz="2400" b="1" dirty="0">
                <a:solidFill>
                  <a:schemeClr val="bg1"/>
                </a:solidFill>
                <a:latin typeface="Footlight MT Light" panose="0204060206030A020304" pitchFamily="18" charset="0"/>
                <a:cs typeface="Arial" panose="020B0604020202020204" pitchFamily="34" charset="0"/>
              </a:rPr>
              <a:t>Government paid US$3.087billion in cash call as equity contribution</a:t>
            </a:r>
          </a:p>
        </p:txBody>
      </p:sp>
      <p:sp>
        <p:nvSpPr>
          <p:cNvPr id="18" name="TextBox 17"/>
          <p:cNvSpPr txBox="1"/>
          <p:nvPr/>
        </p:nvSpPr>
        <p:spPr>
          <a:xfrm>
            <a:off x="1935095" y="4806720"/>
            <a:ext cx="8419520" cy="1200329"/>
          </a:xfrm>
          <a:prstGeom prst="rect">
            <a:avLst/>
          </a:prstGeom>
          <a:noFill/>
        </p:spPr>
        <p:txBody>
          <a:bodyPr wrap="square" rtlCol="0">
            <a:spAutoFit/>
          </a:bodyPr>
          <a:lstStyle/>
          <a:p>
            <a:pPr algn="just"/>
            <a:r>
              <a:rPr lang="en-US" sz="2400" b="1" dirty="0">
                <a:solidFill>
                  <a:schemeClr val="bg1"/>
                </a:solidFill>
                <a:latin typeface="Footlight MT Light" panose="0204060206030A020304" pitchFamily="18" charset="0"/>
                <a:cs typeface="Arial" panose="020B0604020202020204" pitchFamily="34" charset="0"/>
              </a:rPr>
              <a:t>The report disclosed 2 other JV Assets held by NPDC for which cash call was also paid. Our report examined this issue and raised a query.</a:t>
            </a:r>
            <a:endParaRPr lang="en-GB" sz="2400" dirty="0">
              <a:solidFill>
                <a:schemeClr val="bg1"/>
              </a:solidFill>
              <a:latin typeface="Footlight MT Light" panose="0204060206030A020304" pitchFamily="18" charset="0"/>
            </a:endParaRPr>
          </a:p>
        </p:txBody>
      </p:sp>
      <p:pic>
        <p:nvPicPr>
          <p:cNvPr id="21" name="Picture 4" descr="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875" y="0"/>
            <a:ext cx="1089329" cy="38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028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32" presetClass="emph" presetSubtype="0" fill="hold" grpId="0" nodeType="withEffect">
                                  <p:stCondLst>
                                    <p:cond delay="0"/>
                                  </p:stCondLst>
                                  <p:childTnLst>
                                    <p:animRot by="120000">
                                      <p:cBhvr>
                                        <p:cTn id="12" dur="100" fill="hold">
                                          <p:stCondLst>
                                            <p:cond delay="0"/>
                                          </p:stCondLst>
                                        </p:cTn>
                                        <p:tgtEl>
                                          <p:spTgt spid="11"/>
                                        </p:tgtEl>
                                        <p:attrNameLst>
                                          <p:attrName>r</p:attrName>
                                        </p:attrNameLst>
                                      </p:cBhvr>
                                    </p:animRot>
                                    <p:animRot by="-240000">
                                      <p:cBhvr>
                                        <p:cTn id="13" dur="200" fill="hold">
                                          <p:stCondLst>
                                            <p:cond delay="200"/>
                                          </p:stCondLst>
                                        </p:cTn>
                                        <p:tgtEl>
                                          <p:spTgt spid="11"/>
                                        </p:tgtEl>
                                        <p:attrNameLst>
                                          <p:attrName>r</p:attrName>
                                        </p:attrNameLst>
                                      </p:cBhvr>
                                    </p:animRot>
                                    <p:animRot by="240000">
                                      <p:cBhvr>
                                        <p:cTn id="14" dur="200" fill="hold">
                                          <p:stCondLst>
                                            <p:cond delay="400"/>
                                          </p:stCondLst>
                                        </p:cTn>
                                        <p:tgtEl>
                                          <p:spTgt spid="11"/>
                                        </p:tgtEl>
                                        <p:attrNameLst>
                                          <p:attrName>r</p:attrName>
                                        </p:attrNameLst>
                                      </p:cBhvr>
                                    </p:animRot>
                                    <p:animRot by="-240000">
                                      <p:cBhvr>
                                        <p:cTn id="15" dur="200" fill="hold">
                                          <p:stCondLst>
                                            <p:cond delay="600"/>
                                          </p:stCondLst>
                                        </p:cTn>
                                        <p:tgtEl>
                                          <p:spTgt spid="11"/>
                                        </p:tgtEl>
                                        <p:attrNameLst>
                                          <p:attrName>r</p:attrName>
                                        </p:attrNameLst>
                                      </p:cBhvr>
                                    </p:animRot>
                                    <p:animRot by="120000">
                                      <p:cBhvr>
                                        <p:cTn id="16" dur="200" fill="hold">
                                          <p:stCondLst>
                                            <p:cond delay="800"/>
                                          </p:stCondLst>
                                        </p:cTn>
                                        <p:tgtEl>
                                          <p:spTgt spid="11"/>
                                        </p:tgtEl>
                                        <p:attrNameLst>
                                          <p:attrName>r</p:attrName>
                                        </p:attrNameLst>
                                      </p:cBhvr>
                                    </p:animRot>
                                  </p:childTnLst>
                                </p:cTn>
                              </p:par>
                              <p:par>
                                <p:cTn id="17" presetID="32" presetClass="emph" presetSubtype="0" fill="hold" nodeType="withEffect">
                                  <p:stCondLst>
                                    <p:cond delay="0"/>
                                  </p:stCondLst>
                                  <p:childTnLst>
                                    <p:animRot by="120000">
                                      <p:cBhvr>
                                        <p:cTn id="18" dur="100" fill="hold">
                                          <p:stCondLst>
                                            <p:cond delay="0"/>
                                          </p:stCondLst>
                                        </p:cTn>
                                        <p:tgtEl>
                                          <p:spTgt spid="2"/>
                                        </p:tgtEl>
                                        <p:attrNameLst>
                                          <p:attrName>r</p:attrName>
                                        </p:attrNameLst>
                                      </p:cBhvr>
                                    </p:animRot>
                                    <p:animRot by="-240000">
                                      <p:cBhvr>
                                        <p:cTn id="19" dur="200" fill="hold">
                                          <p:stCondLst>
                                            <p:cond delay="200"/>
                                          </p:stCondLst>
                                        </p:cTn>
                                        <p:tgtEl>
                                          <p:spTgt spid="2"/>
                                        </p:tgtEl>
                                        <p:attrNameLst>
                                          <p:attrName>r</p:attrName>
                                        </p:attrNameLst>
                                      </p:cBhvr>
                                    </p:animRot>
                                    <p:animRot by="240000">
                                      <p:cBhvr>
                                        <p:cTn id="20" dur="200" fill="hold">
                                          <p:stCondLst>
                                            <p:cond delay="400"/>
                                          </p:stCondLst>
                                        </p:cTn>
                                        <p:tgtEl>
                                          <p:spTgt spid="2"/>
                                        </p:tgtEl>
                                        <p:attrNameLst>
                                          <p:attrName>r</p:attrName>
                                        </p:attrNameLst>
                                      </p:cBhvr>
                                    </p:animRot>
                                    <p:animRot by="-240000">
                                      <p:cBhvr>
                                        <p:cTn id="21" dur="200" fill="hold">
                                          <p:stCondLst>
                                            <p:cond delay="600"/>
                                          </p:stCondLst>
                                        </p:cTn>
                                        <p:tgtEl>
                                          <p:spTgt spid="2"/>
                                        </p:tgtEl>
                                        <p:attrNameLst>
                                          <p:attrName>r</p:attrName>
                                        </p:attrNameLst>
                                      </p:cBhvr>
                                    </p:animRot>
                                    <p:animRot by="120000">
                                      <p:cBhvr>
                                        <p:cTn id="22" dur="200" fill="hold">
                                          <p:stCondLst>
                                            <p:cond delay="800"/>
                                          </p:stCondLst>
                                        </p:cTn>
                                        <p:tgtEl>
                                          <p:spTgt spid="2"/>
                                        </p:tgtEl>
                                        <p:attrNameLst>
                                          <p:attrName>r</p:attrName>
                                        </p:attrNameLst>
                                      </p:cBhvr>
                                    </p:animRot>
                                  </p:childTnLst>
                                </p:cTn>
                              </p:par>
                              <p:par>
                                <p:cTn id="23" presetID="32" presetClass="emph" presetSubtype="0" fill="hold" grpId="0" nodeType="withEffect">
                                  <p:stCondLst>
                                    <p:cond delay="0"/>
                                  </p:stCondLst>
                                  <p:childTnLst>
                                    <p:animRot by="120000">
                                      <p:cBhvr>
                                        <p:cTn id="24" dur="100" fill="hold">
                                          <p:stCondLst>
                                            <p:cond delay="0"/>
                                          </p:stCondLst>
                                        </p:cTn>
                                        <p:tgtEl>
                                          <p:spTgt spid="6"/>
                                        </p:tgtEl>
                                        <p:attrNameLst>
                                          <p:attrName>r</p:attrName>
                                        </p:attrNameLst>
                                      </p:cBhvr>
                                    </p:animRot>
                                    <p:animRot by="-240000">
                                      <p:cBhvr>
                                        <p:cTn id="25" dur="200" fill="hold">
                                          <p:stCondLst>
                                            <p:cond delay="200"/>
                                          </p:stCondLst>
                                        </p:cTn>
                                        <p:tgtEl>
                                          <p:spTgt spid="6"/>
                                        </p:tgtEl>
                                        <p:attrNameLst>
                                          <p:attrName>r</p:attrName>
                                        </p:attrNameLst>
                                      </p:cBhvr>
                                    </p:animRot>
                                    <p:animRot by="240000">
                                      <p:cBhvr>
                                        <p:cTn id="26" dur="200" fill="hold">
                                          <p:stCondLst>
                                            <p:cond delay="400"/>
                                          </p:stCondLst>
                                        </p:cTn>
                                        <p:tgtEl>
                                          <p:spTgt spid="6"/>
                                        </p:tgtEl>
                                        <p:attrNameLst>
                                          <p:attrName>r</p:attrName>
                                        </p:attrNameLst>
                                      </p:cBhvr>
                                    </p:animRot>
                                    <p:animRot by="-240000">
                                      <p:cBhvr>
                                        <p:cTn id="27" dur="200" fill="hold">
                                          <p:stCondLst>
                                            <p:cond delay="600"/>
                                          </p:stCondLst>
                                        </p:cTn>
                                        <p:tgtEl>
                                          <p:spTgt spid="6"/>
                                        </p:tgtEl>
                                        <p:attrNameLst>
                                          <p:attrName>r</p:attrName>
                                        </p:attrNameLst>
                                      </p:cBhvr>
                                    </p:animRot>
                                    <p:animRot by="120000">
                                      <p:cBhvr>
                                        <p:cTn id="28" dur="200" fill="hold">
                                          <p:stCondLst>
                                            <p:cond delay="800"/>
                                          </p:stCondLst>
                                        </p:cTn>
                                        <p:tgtEl>
                                          <p:spTgt spid="6"/>
                                        </p:tgtEl>
                                        <p:attrNameLst>
                                          <p:attrName>r</p:attrName>
                                        </p:attrNameLst>
                                      </p:cBhvr>
                                    </p:animRot>
                                  </p:childTnLst>
                                </p:cTn>
                              </p:par>
                              <p:par>
                                <p:cTn id="29" presetID="32" presetClass="emph" presetSubtype="0" fill="hold" grpId="0" nodeType="withEffect">
                                  <p:stCondLst>
                                    <p:cond delay="0"/>
                                  </p:stCondLst>
                                  <p:childTnLst>
                                    <p:animRot by="120000">
                                      <p:cBhvr>
                                        <p:cTn id="30" dur="100" fill="hold">
                                          <p:stCondLst>
                                            <p:cond delay="0"/>
                                          </p:stCondLst>
                                        </p:cTn>
                                        <p:tgtEl>
                                          <p:spTgt spid="5"/>
                                        </p:tgtEl>
                                        <p:attrNameLst>
                                          <p:attrName>r</p:attrName>
                                        </p:attrNameLst>
                                      </p:cBhvr>
                                    </p:animRot>
                                    <p:animRot by="-240000">
                                      <p:cBhvr>
                                        <p:cTn id="31" dur="200" fill="hold">
                                          <p:stCondLst>
                                            <p:cond delay="200"/>
                                          </p:stCondLst>
                                        </p:cTn>
                                        <p:tgtEl>
                                          <p:spTgt spid="5"/>
                                        </p:tgtEl>
                                        <p:attrNameLst>
                                          <p:attrName>r</p:attrName>
                                        </p:attrNameLst>
                                      </p:cBhvr>
                                    </p:animRot>
                                    <p:animRot by="240000">
                                      <p:cBhvr>
                                        <p:cTn id="32" dur="200" fill="hold">
                                          <p:stCondLst>
                                            <p:cond delay="400"/>
                                          </p:stCondLst>
                                        </p:cTn>
                                        <p:tgtEl>
                                          <p:spTgt spid="5"/>
                                        </p:tgtEl>
                                        <p:attrNameLst>
                                          <p:attrName>r</p:attrName>
                                        </p:attrNameLst>
                                      </p:cBhvr>
                                    </p:animRot>
                                    <p:animRot by="-240000">
                                      <p:cBhvr>
                                        <p:cTn id="33" dur="200" fill="hold">
                                          <p:stCondLst>
                                            <p:cond delay="600"/>
                                          </p:stCondLst>
                                        </p:cTn>
                                        <p:tgtEl>
                                          <p:spTgt spid="5"/>
                                        </p:tgtEl>
                                        <p:attrNameLst>
                                          <p:attrName>r</p:attrName>
                                        </p:attrNameLst>
                                      </p:cBhvr>
                                    </p:animRot>
                                    <p:animRot by="120000">
                                      <p:cBhvr>
                                        <p:cTn id="34" dur="200" fill="hold">
                                          <p:stCondLst>
                                            <p:cond delay="800"/>
                                          </p:stCondLst>
                                        </p:cTn>
                                        <p:tgtEl>
                                          <p:spTgt spid="5"/>
                                        </p:tgtEl>
                                        <p:attrNameLst>
                                          <p:attrName>r</p:attrName>
                                        </p:attrNameLst>
                                      </p:cBhvr>
                                    </p:animRot>
                                  </p:childTnLst>
                                </p:cTn>
                              </p:par>
                              <p:par>
                                <p:cTn id="35" presetID="32" presetClass="emph" presetSubtype="0" fill="hold" nodeType="withEffect">
                                  <p:stCondLst>
                                    <p:cond delay="0"/>
                                  </p:stCondLst>
                                  <p:childTnLst>
                                    <p:animRot by="120000">
                                      <p:cBhvr>
                                        <p:cTn id="36" dur="100" fill="hold">
                                          <p:stCondLst>
                                            <p:cond delay="0"/>
                                          </p:stCondLst>
                                        </p:cTn>
                                        <p:tgtEl>
                                          <p:spTgt spid="15"/>
                                        </p:tgtEl>
                                        <p:attrNameLst>
                                          <p:attrName>r</p:attrName>
                                        </p:attrNameLst>
                                      </p:cBhvr>
                                    </p:animRot>
                                    <p:animRot by="-240000">
                                      <p:cBhvr>
                                        <p:cTn id="37" dur="200" fill="hold">
                                          <p:stCondLst>
                                            <p:cond delay="200"/>
                                          </p:stCondLst>
                                        </p:cTn>
                                        <p:tgtEl>
                                          <p:spTgt spid="15"/>
                                        </p:tgtEl>
                                        <p:attrNameLst>
                                          <p:attrName>r</p:attrName>
                                        </p:attrNameLst>
                                      </p:cBhvr>
                                    </p:animRot>
                                    <p:animRot by="240000">
                                      <p:cBhvr>
                                        <p:cTn id="38" dur="200" fill="hold">
                                          <p:stCondLst>
                                            <p:cond delay="400"/>
                                          </p:stCondLst>
                                        </p:cTn>
                                        <p:tgtEl>
                                          <p:spTgt spid="15"/>
                                        </p:tgtEl>
                                        <p:attrNameLst>
                                          <p:attrName>r</p:attrName>
                                        </p:attrNameLst>
                                      </p:cBhvr>
                                    </p:animRot>
                                    <p:animRot by="-240000">
                                      <p:cBhvr>
                                        <p:cTn id="39" dur="200" fill="hold">
                                          <p:stCondLst>
                                            <p:cond delay="600"/>
                                          </p:stCondLst>
                                        </p:cTn>
                                        <p:tgtEl>
                                          <p:spTgt spid="15"/>
                                        </p:tgtEl>
                                        <p:attrNameLst>
                                          <p:attrName>r</p:attrName>
                                        </p:attrNameLst>
                                      </p:cBhvr>
                                    </p:animRot>
                                    <p:animRot by="120000">
                                      <p:cBhvr>
                                        <p:cTn id="40" dur="200" fill="hold">
                                          <p:stCondLst>
                                            <p:cond delay="800"/>
                                          </p:stCondLst>
                                        </p:cTn>
                                        <p:tgtEl>
                                          <p:spTgt spid="15"/>
                                        </p:tgtEl>
                                        <p:attrNameLst>
                                          <p:attrName>r</p:attrName>
                                        </p:attrNameLst>
                                      </p:cBhvr>
                                    </p:animRot>
                                  </p:childTnLst>
                                </p:cTn>
                              </p:par>
                              <p:par>
                                <p:cTn id="41" presetID="32" presetClass="emph" presetSubtype="0" fill="hold" grpId="0" nodeType="withEffect">
                                  <p:stCondLst>
                                    <p:cond delay="0"/>
                                  </p:stCondLst>
                                  <p:childTnLst>
                                    <p:animRot by="120000">
                                      <p:cBhvr>
                                        <p:cTn id="42" dur="100" fill="hold">
                                          <p:stCondLst>
                                            <p:cond delay="0"/>
                                          </p:stCondLst>
                                        </p:cTn>
                                        <p:tgtEl>
                                          <p:spTgt spid="12"/>
                                        </p:tgtEl>
                                        <p:attrNameLst>
                                          <p:attrName>r</p:attrName>
                                        </p:attrNameLst>
                                      </p:cBhvr>
                                    </p:animRot>
                                    <p:animRot by="-240000">
                                      <p:cBhvr>
                                        <p:cTn id="43" dur="200" fill="hold">
                                          <p:stCondLst>
                                            <p:cond delay="200"/>
                                          </p:stCondLst>
                                        </p:cTn>
                                        <p:tgtEl>
                                          <p:spTgt spid="12"/>
                                        </p:tgtEl>
                                        <p:attrNameLst>
                                          <p:attrName>r</p:attrName>
                                        </p:attrNameLst>
                                      </p:cBhvr>
                                    </p:animRot>
                                    <p:animRot by="240000">
                                      <p:cBhvr>
                                        <p:cTn id="44" dur="200" fill="hold">
                                          <p:stCondLst>
                                            <p:cond delay="400"/>
                                          </p:stCondLst>
                                        </p:cTn>
                                        <p:tgtEl>
                                          <p:spTgt spid="12"/>
                                        </p:tgtEl>
                                        <p:attrNameLst>
                                          <p:attrName>r</p:attrName>
                                        </p:attrNameLst>
                                      </p:cBhvr>
                                    </p:animRot>
                                    <p:animRot by="-240000">
                                      <p:cBhvr>
                                        <p:cTn id="45" dur="200" fill="hold">
                                          <p:stCondLst>
                                            <p:cond delay="600"/>
                                          </p:stCondLst>
                                        </p:cTn>
                                        <p:tgtEl>
                                          <p:spTgt spid="12"/>
                                        </p:tgtEl>
                                        <p:attrNameLst>
                                          <p:attrName>r</p:attrName>
                                        </p:attrNameLst>
                                      </p:cBhvr>
                                    </p:animRot>
                                    <p:animRot by="120000">
                                      <p:cBhvr>
                                        <p:cTn id="46" dur="200" fill="hold">
                                          <p:stCondLst>
                                            <p:cond delay="800"/>
                                          </p:stCondLst>
                                        </p:cTn>
                                        <p:tgtEl>
                                          <p:spTgt spid="12"/>
                                        </p:tgtEl>
                                        <p:attrNameLst>
                                          <p:attrName>r</p:attrName>
                                        </p:attrNameLst>
                                      </p:cBhvr>
                                    </p:animRot>
                                  </p:childTnLst>
                                </p:cTn>
                              </p:par>
                              <p:par>
                                <p:cTn id="47" presetID="32" presetClass="emph" presetSubtype="0" fill="hold" grpId="0" nodeType="withEffect">
                                  <p:stCondLst>
                                    <p:cond delay="0"/>
                                  </p:stCondLst>
                                  <p:childTnLst>
                                    <p:animRot by="120000">
                                      <p:cBhvr>
                                        <p:cTn id="48" dur="100" fill="hold">
                                          <p:stCondLst>
                                            <p:cond delay="0"/>
                                          </p:stCondLst>
                                        </p:cTn>
                                        <p:tgtEl>
                                          <p:spTgt spid="18"/>
                                        </p:tgtEl>
                                        <p:attrNameLst>
                                          <p:attrName>r</p:attrName>
                                        </p:attrNameLst>
                                      </p:cBhvr>
                                    </p:animRot>
                                    <p:animRot by="-240000">
                                      <p:cBhvr>
                                        <p:cTn id="49" dur="200" fill="hold">
                                          <p:stCondLst>
                                            <p:cond delay="200"/>
                                          </p:stCondLst>
                                        </p:cTn>
                                        <p:tgtEl>
                                          <p:spTgt spid="18"/>
                                        </p:tgtEl>
                                        <p:attrNameLst>
                                          <p:attrName>r</p:attrName>
                                        </p:attrNameLst>
                                      </p:cBhvr>
                                    </p:animRot>
                                    <p:animRot by="240000">
                                      <p:cBhvr>
                                        <p:cTn id="50" dur="200" fill="hold">
                                          <p:stCondLst>
                                            <p:cond delay="400"/>
                                          </p:stCondLst>
                                        </p:cTn>
                                        <p:tgtEl>
                                          <p:spTgt spid="18"/>
                                        </p:tgtEl>
                                        <p:attrNameLst>
                                          <p:attrName>r</p:attrName>
                                        </p:attrNameLst>
                                      </p:cBhvr>
                                    </p:animRot>
                                    <p:animRot by="-240000">
                                      <p:cBhvr>
                                        <p:cTn id="51" dur="200" fill="hold">
                                          <p:stCondLst>
                                            <p:cond delay="600"/>
                                          </p:stCondLst>
                                        </p:cTn>
                                        <p:tgtEl>
                                          <p:spTgt spid="18"/>
                                        </p:tgtEl>
                                        <p:attrNameLst>
                                          <p:attrName>r</p:attrName>
                                        </p:attrNameLst>
                                      </p:cBhvr>
                                    </p:animRot>
                                    <p:animRot by="120000">
                                      <p:cBhvr>
                                        <p:cTn id="52" dur="200" fill="hold">
                                          <p:stCondLst>
                                            <p:cond delay="800"/>
                                          </p:stCondLst>
                                        </p:cTn>
                                        <p:tgtEl>
                                          <p:spTgt spid="18"/>
                                        </p:tgtEl>
                                        <p:attrNameLst>
                                          <p:attrName>r</p:attrName>
                                        </p:attrNameLst>
                                      </p:cBhvr>
                                    </p:animRot>
                                  </p:childTnLst>
                                </p:cTn>
                              </p:par>
                              <p:par>
                                <p:cTn id="53" presetID="32" presetClass="emph" presetSubtype="0" fill="hold" nodeType="withEffect">
                                  <p:stCondLst>
                                    <p:cond delay="0"/>
                                  </p:stCondLst>
                                  <p:childTnLst>
                                    <p:animRot by="120000">
                                      <p:cBhvr>
                                        <p:cTn id="54" dur="100" fill="hold">
                                          <p:stCondLst>
                                            <p:cond delay="0"/>
                                          </p:stCondLst>
                                        </p:cTn>
                                        <p:tgtEl>
                                          <p:spTgt spid="21"/>
                                        </p:tgtEl>
                                        <p:attrNameLst>
                                          <p:attrName>r</p:attrName>
                                        </p:attrNameLst>
                                      </p:cBhvr>
                                    </p:animRot>
                                    <p:animRot by="-240000">
                                      <p:cBhvr>
                                        <p:cTn id="55" dur="200" fill="hold">
                                          <p:stCondLst>
                                            <p:cond delay="200"/>
                                          </p:stCondLst>
                                        </p:cTn>
                                        <p:tgtEl>
                                          <p:spTgt spid="21"/>
                                        </p:tgtEl>
                                        <p:attrNameLst>
                                          <p:attrName>r</p:attrName>
                                        </p:attrNameLst>
                                      </p:cBhvr>
                                    </p:animRot>
                                    <p:animRot by="240000">
                                      <p:cBhvr>
                                        <p:cTn id="56" dur="200" fill="hold">
                                          <p:stCondLst>
                                            <p:cond delay="400"/>
                                          </p:stCondLst>
                                        </p:cTn>
                                        <p:tgtEl>
                                          <p:spTgt spid="21"/>
                                        </p:tgtEl>
                                        <p:attrNameLst>
                                          <p:attrName>r</p:attrName>
                                        </p:attrNameLst>
                                      </p:cBhvr>
                                    </p:animRot>
                                    <p:animRot by="-240000">
                                      <p:cBhvr>
                                        <p:cTn id="57" dur="200" fill="hold">
                                          <p:stCondLst>
                                            <p:cond delay="600"/>
                                          </p:stCondLst>
                                        </p:cTn>
                                        <p:tgtEl>
                                          <p:spTgt spid="21"/>
                                        </p:tgtEl>
                                        <p:attrNameLst>
                                          <p:attrName>r</p:attrName>
                                        </p:attrNameLst>
                                      </p:cBhvr>
                                    </p:animRot>
                                    <p:animRot by="120000">
                                      <p:cBhvr>
                                        <p:cTn id="58" dur="200" fill="hold">
                                          <p:stCondLst>
                                            <p:cond delay="80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animBg="1"/>
      <p:bldGraphic spid="5" grpId="0">
        <p:bldAsOne/>
      </p:bldGraphic>
      <p:bldP spid="12"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935095" y="4806720"/>
            <a:ext cx="8419520" cy="400110"/>
          </a:xfrm>
          <a:prstGeom prst="rect">
            <a:avLst/>
          </a:prstGeom>
          <a:noFill/>
        </p:spPr>
        <p:txBody>
          <a:bodyPr wrap="square" rtlCol="0">
            <a:spAutoFit/>
          </a:bodyPr>
          <a:lstStyle/>
          <a:p>
            <a:pPr algn="just"/>
            <a:endParaRPr lang="en-GB" sz="2000" dirty="0">
              <a:latin typeface="Footlight MT Light" panose="0204060206030A020304" pitchFamily="18" charset="0"/>
            </a:endParaRPr>
          </a:p>
        </p:txBody>
      </p:sp>
      <p:sp>
        <p:nvSpPr>
          <p:cNvPr id="12" name="TextBox 11"/>
          <p:cNvSpPr txBox="1"/>
          <p:nvPr/>
        </p:nvSpPr>
        <p:spPr>
          <a:xfrm>
            <a:off x="2494702" y="2396597"/>
            <a:ext cx="8036417" cy="446276"/>
          </a:xfrm>
          <a:prstGeom prst="rect">
            <a:avLst/>
          </a:prstGeom>
          <a:noFill/>
        </p:spPr>
        <p:txBody>
          <a:bodyPr wrap="square" rtlCol="0">
            <a:spAutoFit/>
          </a:bodyPr>
          <a:lstStyle/>
          <a:p>
            <a:pPr algn="just"/>
            <a:endParaRPr lang="en-US" sz="2300" b="1" dirty="0">
              <a:latin typeface="Footlight MT Light" panose="0204060206030A020304" pitchFamily="18" charset="0"/>
              <a:cs typeface="Arial" panose="020B0604020202020204" pitchFamily="34" charset="0"/>
            </a:endParaRPr>
          </a:p>
        </p:txBody>
      </p:sp>
      <p:pic>
        <p:nvPicPr>
          <p:cNvPr id="20" name="Picture 19">
            <a:extLst>
              <a:ext uri="{FF2B5EF4-FFF2-40B4-BE49-F238E27FC236}">
                <a16:creationId xmlns:a16="http://schemas.microsoft.com/office/drawing/2014/main" id="{DD7229A2-8221-4692-A9BC-200280D43649}"/>
              </a:ext>
            </a:extLst>
          </p:cNvPr>
          <p:cNvPicPr>
            <a:picLocks noChangeAspect="1"/>
          </p:cNvPicPr>
          <p:nvPr/>
        </p:nvPicPr>
        <p:blipFill>
          <a:blip r:embed="rId2" cstate="print">
            <a:alphaModFix amt="50000"/>
            <a:extLst>
              <a:ext uri="{28A0092B-C50C-407E-A947-70E740481C1C}">
                <a14:useLocalDpi xmlns:a14="http://schemas.microsoft.com/office/drawing/2010/main" val="0"/>
              </a:ext>
            </a:extLst>
          </a:blip>
          <a:stretch>
            <a:fillRect/>
          </a:stretch>
        </p:blipFill>
        <p:spPr>
          <a:xfrm>
            <a:off x="17666" y="774016"/>
            <a:ext cx="12192000" cy="5978702"/>
          </a:xfrm>
          <a:prstGeom prst="rect">
            <a:avLst/>
          </a:prstGeom>
          <a:noFill/>
        </p:spPr>
      </p:pic>
      <p:sp>
        <p:nvSpPr>
          <p:cNvPr id="9" name="Rectangle 8">
            <a:extLst>
              <a:ext uri="{FF2B5EF4-FFF2-40B4-BE49-F238E27FC236}">
                <a16:creationId xmlns:a16="http://schemas.microsoft.com/office/drawing/2014/main" id="{229C1E96-4DA7-4FBD-A9D4-538B1CD12CED}"/>
              </a:ext>
            </a:extLst>
          </p:cNvPr>
          <p:cNvSpPr/>
          <p:nvPr/>
        </p:nvSpPr>
        <p:spPr>
          <a:xfrm>
            <a:off x="-859684" y="5787361"/>
            <a:ext cx="5594457" cy="11182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endParaRPr lang="en-GB" sz="2400" dirty="0">
              <a:solidFill>
                <a:schemeClr val="tx1"/>
              </a:solidFill>
              <a:latin typeface="Footlight MT Light" panose="0204060206030A020304" pitchFamily="18" charset="0"/>
            </a:endParaRPr>
          </a:p>
        </p:txBody>
      </p:sp>
      <p:sp>
        <p:nvSpPr>
          <p:cNvPr id="11" name="Rectangle 10">
            <a:extLst>
              <a:ext uri="{FF2B5EF4-FFF2-40B4-BE49-F238E27FC236}">
                <a16:creationId xmlns:a16="http://schemas.microsoft.com/office/drawing/2014/main" id="{63B0E614-4F67-446B-AA56-AD1F5A6155E9}"/>
              </a:ext>
            </a:extLst>
          </p:cNvPr>
          <p:cNvSpPr/>
          <p:nvPr/>
        </p:nvSpPr>
        <p:spPr>
          <a:xfrm>
            <a:off x="1114204" y="6463175"/>
            <a:ext cx="2448578" cy="3805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r>
              <a:rPr lang="en-US" sz="2000" b="1" dirty="0">
                <a:solidFill>
                  <a:schemeClr val="bg1"/>
                </a:solidFill>
                <a:latin typeface="Footlight MT Light" panose="0204060206030A020304" pitchFamily="18" charset="0"/>
              </a:rPr>
              <a:t>@</a:t>
            </a:r>
            <a:r>
              <a:rPr lang="en-US" sz="2000" b="1" dirty="0" err="1">
                <a:solidFill>
                  <a:schemeClr val="bg1"/>
                </a:solidFill>
                <a:latin typeface="Footlight MT Light" panose="0204060206030A020304" pitchFamily="18" charset="0"/>
              </a:rPr>
              <a:t>NigeriaEITI</a:t>
            </a:r>
            <a:endParaRPr lang="en-US" sz="2000" b="1" dirty="0">
              <a:solidFill>
                <a:schemeClr val="bg1"/>
              </a:solidFill>
              <a:latin typeface="Footlight MT Light" panose="0204060206030A020304" pitchFamily="18" charset="0"/>
            </a:endParaRPr>
          </a:p>
        </p:txBody>
      </p:sp>
      <p:grpSp>
        <p:nvGrpSpPr>
          <p:cNvPr id="2" name="Group 1">
            <a:extLst>
              <a:ext uri="{FF2B5EF4-FFF2-40B4-BE49-F238E27FC236}">
                <a16:creationId xmlns:a16="http://schemas.microsoft.com/office/drawing/2014/main" id="{343AE7BA-CEEE-4A13-BFF5-6A99660BC00C}"/>
              </a:ext>
            </a:extLst>
          </p:cNvPr>
          <p:cNvGrpSpPr/>
          <p:nvPr/>
        </p:nvGrpSpPr>
        <p:grpSpPr>
          <a:xfrm>
            <a:off x="2942097" y="6401774"/>
            <a:ext cx="2448578" cy="465455"/>
            <a:chOff x="2880199" y="6391564"/>
            <a:chExt cx="2448578" cy="465455"/>
          </a:xfrm>
        </p:grpSpPr>
        <p:sp>
          <p:nvSpPr>
            <p:cNvPr id="13" name="Rectangle 12">
              <a:extLst>
                <a:ext uri="{FF2B5EF4-FFF2-40B4-BE49-F238E27FC236}">
                  <a16:creationId xmlns:a16="http://schemas.microsoft.com/office/drawing/2014/main" id="{B2F2BDAD-0CA9-43A9-88B1-5967300C07D5}"/>
                </a:ext>
              </a:extLst>
            </p:cNvPr>
            <p:cNvSpPr/>
            <p:nvPr/>
          </p:nvSpPr>
          <p:spPr>
            <a:xfrm>
              <a:off x="2880199" y="6391564"/>
              <a:ext cx="2448578" cy="4654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r>
                <a:rPr lang="en-US" sz="2000" b="1" dirty="0">
                  <a:solidFill>
                    <a:schemeClr val="bg1"/>
                  </a:solidFill>
                  <a:latin typeface="Footlight MT Light" panose="0204060206030A020304" pitchFamily="18" charset="0"/>
                </a:rPr>
                <a:t>www.neiti.gov.ng</a:t>
              </a:r>
            </a:p>
          </p:txBody>
        </p:sp>
        <p:sp>
          <p:nvSpPr>
            <p:cNvPr id="14" name="Rectangle 13">
              <a:extLst>
                <a:ext uri="{FF2B5EF4-FFF2-40B4-BE49-F238E27FC236}">
                  <a16:creationId xmlns:a16="http://schemas.microsoft.com/office/drawing/2014/main" id="{C60F91D8-79EA-45D2-9CE2-1320AD88B87F}"/>
                </a:ext>
              </a:extLst>
            </p:cNvPr>
            <p:cNvSpPr/>
            <p:nvPr/>
          </p:nvSpPr>
          <p:spPr>
            <a:xfrm>
              <a:off x="3106659" y="6398896"/>
              <a:ext cx="45719" cy="452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endParaRPr lang="en-US" sz="2000" b="1" dirty="0">
                <a:solidFill>
                  <a:schemeClr val="tx1"/>
                </a:solidFill>
                <a:latin typeface="Footlight MT Light" panose="0204060206030A020304" pitchFamily="18" charset="0"/>
              </a:endParaRPr>
            </a:p>
          </p:txBody>
        </p:sp>
      </p:grpSp>
      <p:sp>
        <p:nvSpPr>
          <p:cNvPr id="6" name="Title 5"/>
          <p:cNvSpPr>
            <a:spLocks noGrp="1"/>
          </p:cNvSpPr>
          <p:nvPr>
            <p:ph type="title" idx="4294967295"/>
          </p:nvPr>
        </p:nvSpPr>
        <p:spPr>
          <a:xfrm>
            <a:off x="0" y="579438"/>
            <a:ext cx="12192000" cy="949325"/>
          </a:xfrm>
          <a:solidFill>
            <a:schemeClr val="accent6">
              <a:lumMod val="75000"/>
            </a:schemeClr>
          </a:solidFill>
        </p:spPr>
        <p:txBody>
          <a:bodyPr>
            <a:normAutofit/>
          </a:bodyPr>
          <a:lstStyle/>
          <a:p>
            <a:pPr algn="ctr"/>
            <a:r>
              <a:rPr lang="en-US" b="1" dirty="0">
                <a:solidFill>
                  <a:schemeClr val="bg1"/>
                </a:solidFill>
                <a:latin typeface="Footlight MT Light" panose="0204060206030A020304" pitchFamily="18" charset="77"/>
              </a:rPr>
              <a:t>Cash-Call liabilities to JV Operators</a:t>
            </a:r>
            <a:endParaRPr lang="en-GB" b="1" dirty="0">
              <a:solidFill>
                <a:schemeClr val="bg1"/>
              </a:solidFill>
              <a:latin typeface="Footlight MT Light" panose="0204060206030A020304" pitchFamily="18" charset="77"/>
            </a:endParaRPr>
          </a:p>
        </p:txBody>
      </p:sp>
      <p:grpSp>
        <p:nvGrpSpPr>
          <p:cNvPr id="15" name="Group 14">
            <a:extLst>
              <a:ext uri="{FF2B5EF4-FFF2-40B4-BE49-F238E27FC236}">
                <a16:creationId xmlns:a16="http://schemas.microsoft.com/office/drawing/2014/main" id="{80B3D91A-BA7A-445F-8DFC-4F1860D040E5}"/>
              </a:ext>
            </a:extLst>
          </p:cNvPr>
          <p:cNvGrpSpPr/>
          <p:nvPr/>
        </p:nvGrpSpPr>
        <p:grpSpPr>
          <a:xfrm>
            <a:off x="-7469" y="5787361"/>
            <a:ext cx="12199469" cy="1217685"/>
            <a:chOff x="-7469" y="5637053"/>
            <a:chExt cx="12199469" cy="1217685"/>
          </a:xfrm>
        </p:grpSpPr>
        <p:sp>
          <p:nvSpPr>
            <p:cNvPr id="16" name="Rectangle 21">
              <a:extLst>
                <a:ext uri="{FF2B5EF4-FFF2-40B4-BE49-F238E27FC236}">
                  <a16:creationId xmlns:a16="http://schemas.microsoft.com/office/drawing/2014/main" id="{79A5CC32-97D6-4731-AEE4-606DA5BB96D1}"/>
                </a:ext>
              </a:extLst>
            </p:cNvPr>
            <p:cNvSpPr/>
            <p:nvPr/>
          </p:nvSpPr>
          <p:spPr>
            <a:xfrm>
              <a:off x="-7469" y="5637053"/>
              <a:ext cx="12192000" cy="1199227"/>
            </a:xfrm>
            <a:custGeom>
              <a:avLst/>
              <a:gdLst>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169097 h 814210"/>
                <a:gd name="connsiteX1" fmla="*/ 12192000 w 12192000"/>
                <a:gd name="connsiteY1" fmla="*/ 169097 h 814210"/>
                <a:gd name="connsiteX2" fmla="*/ 12192000 w 12192000"/>
                <a:gd name="connsiteY2" fmla="*/ 814210 h 814210"/>
                <a:gd name="connsiteX3" fmla="*/ 0 w 12192000"/>
                <a:gd name="connsiteY3" fmla="*/ 814210 h 814210"/>
                <a:gd name="connsiteX4" fmla="*/ 0 w 12192000"/>
                <a:gd name="connsiteY4" fmla="*/ 169097 h 814210"/>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1102313">
                  <a:moveTo>
                    <a:pt x="0" y="457200"/>
                  </a:moveTo>
                  <a:cubicBezTo>
                    <a:pt x="4424948" y="-192505"/>
                    <a:pt x="7502358" y="1876926"/>
                    <a:pt x="12192000" y="0"/>
                  </a:cubicBezTo>
                  <a:lnTo>
                    <a:pt x="12192000" y="1102313"/>
                  </a:lnTo>
                  <a:lnTo>
                    <a:pt x="0" y="1102313"/>
                  </a:lnTo>
                  <a:lnTo>
                    <a:pt x="0" y="457200"/>
                  </a:lnTo>
                  <a:close/>
                </a:path>
              </a:pathLst>
            </a:custGeom>
            <a:solidFill>
              <a:schemeClr val="accent4">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endParaRPr lang="en-US" sz="2800" b="1" dirty="0">
                <a:solidFill>
                  <a:schemeClr val="tx1"/>
                </a:solidFill>
                <a:latin typeface="Footlight MT Light" panose="0204060206030A020304" pitchFamily="18" charset="0"/>
              </a:endParaRPr>
            </a:p>
          </p:txBody>
        </p:sp>
        <p:sp>
          <p:nvSpPr>
            <p:cNvPr id="17" name="Rectangle 21">
              <a:extLst>
                <a:ext uri="{FF2B5EF4-FFF2-40B4-BE49-F238E27FC236}">
                  <a16:creationId xmlns:a16="http://schemas.microsoft.com/office/drawing/2014/main" id="{B85CBE46-C6B7-44F2-97C6-AE21156F1ED2}"/>
                </a:ext>
              </a:extLst>
            </p:cNvPr>
            <p:cNvSpPr/>
            <p:nvPr/>
          </p:nvSpPr>
          <p:spPr>
            <a:xfrm>
              <a:off x="0" y="5752425"/>
              <a:ext cx="12192000" cy="1102313"/>
            </a:xfrm>
            <a:custGeom>
              <a:avLst/>
              <a:gdLst>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169097 h 814210"/>
                <a:gd name="connsiteX1" fmla="*/ 12192000 w 12192000"/>
                <a:gd name="connsiteY1" fmla="*/ 169097 h 814210"/>
                <a:gd name="connsiteX2" fmla="*/ 12192000 w 12192000"/>
                <a:gd name="connsiteY2" fmla="*/ 814210 h 814210"/>
                <a:gd name="connsiteX3" fmla="*/ 0 w 12192000"/>
                <a:gd name="connsiteY3" fmla="*/ 814210 h 814210"/>
                <a:gd name="connsiteX4" fmla="*/ 0 w 12192000"/>
                <a:gd name="connsiteY4" fmla="*/ 169097 h 814210"/>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1102313">
                  <a:moveTo>
                    <a:pt x="0" y="457200"/>
                  </a:moveTo>
                  <a:cubicBezTo>
                    <a:pt x="4424948" y="-192505"/>
                    <a:pt x="7502358" y="1876926"/>
                    <a:pt x="12192000" y="0"/>
                  </a:cubicBezTo>
                  <a:lnTo>
                    <a:pt x="12192000" y="1102313"/>
                  </a:lnTo>
                  <a:lnTo>
                    <a:pt x="0" y="1102313"/>
                  </a:lnTo>
                  <a:lnTo>
                    <a:pt x="0" y="457200"/>
                  </a:lnTo>
                  <a:close/>
                </a:path>
              </a:pathLst>
            </a:custGeom>
            <a:solidFill>
              <a:schemeClr val="accent6">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endParaRPr lang="en-US" sz="2800" b="1" dirty="0">
                <a:solidFill>
                  <a:schemeClr val="tx1"/>
                </a:solidFill>
                <a:latin typeface="Footlight MT Light" panose="0204060206030A020304" pitchFamily="18" charset="0"/>
              </a:endParaRPr>
            </a:p>
          </p:txBody>
        </p:sp>
      </p:grpSp>
      <p:graphicFrame>
        <p:nvGraphicFramePr>
          <p:cNvPr id="3" name="Diagram 2"/>
          <p:cNvGraphicFramePr/>
          <p:nvPr>
            <p:extLst>
              <p:ext uri="{D42A27DB-BD31-4B8C-83A1-F6EECF244321}">
                <p14:modId xmlns:p14="http://schemas.microsoft.com/office/powerpoint/2010/main" val="467599333"/>
              </p:ext>
            </p:extLst>
          </p:nvPr>
        </p:nvGraphicFramePr>
        <p:xfrm>
          <a:off x="664480" y="2179553"/>
          <a:ext cx="11545185" cy="32923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9" name="Picture 4" descr="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875" y="0"/>
            <a:ext cx="1089329" cy="38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7418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grpId="0" nodeType="withEffect" nodePh="1">
                                  <p:stCondLst>
                                    <p:cond delay="0"/>
                                  </p:stCondLst>
                                  <p:endCondLst>
                                    <p:cond evt="begin" delay="0">
                                      <p:tn val="8"/>
                                    </p:cond>
                                  </p:end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arn(inVertical)">
                                      <p:cBhvr>
                                        <p:cTn id="13" dur="500"/>
                                        <p:tgtEl>
                                          <p:spTgt spid="2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par>
                                <p:cTn id="23" presetID="16" presetClass="entr" presetSubtype="21"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barn(inVertical)">
                                      <p:cBhvr>
                                        <p:cTn id="28" dur="500"/>
                                        <p:tgtEl>
                                          <p:spTgt spid="3"/>
                                        </p:tgtEl>
                                      </p:cBhvr>
                                    </p:animEffect>
                                  </p:childTnLst>
                                </p:cTn>
                              </p:par>
                              <p:par>
                                <p:cTn id="29" presetID="16" presetClass="entr" presetSubtype="21"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arn(inVertical)">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2" grpId="0"/>
      <p:bldP spid="11" grpId="0"/>
      <p:bldP spid="6" grpId="0" animBg="1"/>
      <p:bldGraphic spid="3"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D7229A2-8221-4692-A9BC-200280D43649}"/>
              </a:ext>
            </a:extLst>
          </p:cNvPr>
          <p:cNvPicPr>
            <a:picLocks noChangeAspect="1"/>
          </p:cNvPicPr>
          <p:nvPr/>
        </p:nvPicPr>
        <p:blipFill>
          <a:blip r:embed="rId2" cstate="print">
            <a:alphaModFix amt="50000"/>
            <a:extLst>
              <a:ext uri="{28A0092B-C50C-407E-A947-70E740481C1C}">
                <a14:useLocalDpi xmlns:a14="http://schemas.microsoft.com/office/drawing/2010/main" val="0"/>
              </a:ext>
            </a:extLst>
          </a:blip>
          <a:stretch>
            <a:fillRect/>
          </a:stretch>
        </p:blipFill>
        <p:spPr>
          <a:xfrm>
            <a:off x="17666" y="774016"/>
            <a:ext cx="12192000" cy="5978702"/>
          </a:xfrm>
          <a:prstGeom prst="rect">
            <a:avLst/>
          </a:prstGeom>
          <a:noFill/>
        </p:spPr>
      </p:pic>
      <p:grpSp>
        <p:nvGrpSpPr>
          <p:cNvPr id="15" name="Group 14">
            <a:extLst>
              <a:ext uri="{FF2B5EF4-FFF2-40B4-BE49-F238E27FC236}">
                <a16:creationId xmlns:a16="http://schemas.microsoft.com/office/drawing/2014/main" id="{80B3D91A-BA7A-445F-8DFC-4F1860D040E5}"/>
              </a:ext>
            </a:extLst>
          </p:cNvPr>
          <p:cNvGrpSpPr/>
          <p:nvPr/>
        </p:nvGrpSpPr>
        <p:grpSpPr>
          <a:xfrm>
            <a:off x="-7469" y="5787361"/>
            <a:ext cx="12199469" cy="1217685"/>
            <a:chOff x="-7469" y="5637053"/>
            <a:chExt cx="12199469" cy="1217685"/>
          </a:xfrm>
        </p:grpSpPr>
        <p:sp>
          <p:nvSpPr>
            <p:cNvPr id="16" name="Rectangle 21">
              <a:extLst>
                <a:ext uri="{FF2B5EF4-FFF2-40B4-BE49-F238E27FC236}">
                  <a16:creationId xmlns:a16="http://schemas.microsoft.com/office/drawing/2014/main" id="{79A5CC32-97D6-4731-AEE4-606DA5BB96D1}"/>
                </a:ext>
              </a:extLst>
            </p:cNvPr>
            <p:cNvSpPr/>
            <p:nvPr/>
          </p:nvSpPr>
          <p:spPr>
            <a:xfrm>
              <a:off x="-7469" y="5637053"/>
              <a:ext cx="12192000" cy="1199227"/>
            </a:xfrm>
            <a:custGeom>
              <a:avLst/>
              <a:gdLst>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169097 h 814210"/>
                <a:gd name="connsiteX1" fmla="*/ 12192000 w 12192000"/>
                <a:gd name="connsiteY1" fmla="*/ 169097 h 814210"/>
                <a:gd name="connsiteX2" fmla="*/ 12192000 w 12192000"/>
                <a:gd name="connsiteY2" fmla="*/ 814210 h 814210"/>
                <a:gd name="connsiteX3" fmla="*/ 0 w 12192000"/>
                <a:gd name="connsiteY3" fmla="*/ 814210 h 814210"/>
                <a:gd name="connsiteX4" fmla="*/ 0 w 12192000"/>
                <a:gd name="connsiteY4" fmla="*/ 169097 h 814210"/>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1102313">
                  <a:moveTo>
                    <a:pt x="0" y="457200"/>
                  </a:moveTo>
                  <a:cubicBezTo>
                    <a:pt x="4424948" y="-192505"/>
                    <a:pt x="7502358" y="1876926"/>
                    <a:pt x="12192000" y="0"/>
                  </a:cubicBezTo>
                  <a:lnTo>
                    <a:pt x="12192000" y="1102313"/>
                  </a:lnTo>
                  <a:lnTo>
                    <a:pt x="0" y="1102313"/>
                  </a:lnTo>
                  <a:lnTo>
                    <a:pt x="0" y="457200"/>
                  </a:lnTo>
                  <a:close/>
                </a:path>
              </a:pathLst>
            </a:custGeom>
            <a:solidFill>
              <a:schemeClr val="accent4">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endParaRPr lang="en-US" sz="2800" b="1" dirty="0">
                <a:solidFill>
                  <a:schemeClr val="tx1"/>
                </a:solidFill>
                <a:latin typeface="Footlight MT Light" panose="0204060206030A020304" pitchFamily="18" charset="0"/>
              </a:endParaRPr>
            </a:p>
          </p:txBody>
        </p:sp>
        <p:sp>
          <p:nvSpPr>
            <p:cNvPr id="17" name="Rectangle 21">
              <a:extLst>
                <a:ext uri="{FF2B5EF4-FFF2-40B4-BE49-F238E27FC236}">
                  <a16:creationId xmlns:a16="http://schemas.microsoft.com/office/drawing/2014/main" id="{B85CBE46-C6B7-44F2-97C6-AE21156F1ED2}"/>
                </a:ext>
              </a:extLst>
            </p:cNvPr>
            <p:cNvSpPr/>
            <p:nvPr/>
          </p:nvSpPr>
          <p:spPr>
            <a:xfrm>
              <a:off x="0" y="5752425"/>
              <a:ext cx="12192000" cy="1102313"/>
            </a:xfrm>
            <a:custGeom>
              <a:avLst/>
              <a:gdLst>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169097 h 814210"/>
                <a:gd name="connsiteX1" fmla="*/ 12192000 w 12192000"/>
                <a:gd name="connsiteY1" fmla="*/ 169097 h 814210"/>
                <a:gd name="connsiteX2" fmla="*/ 12192000 w 12192000"/>
                <a:gd name="connsiteY2" fmla="*/ 814210 h 814210"/>
                <a:gd name="connsiteX3" fmla="*/ 0 w 12192000"/>
                <a:gd name="connsiteY3" fmla="*/ 814210 h 814210"/>
                <a:gd name="connsiteX4" fmla="*/ 0 w 12192000"/>
                <a:gd name="connsiteY4" fmla="*/ 169097 h 814210"/>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1102313">
                  <a:moveTo>
                    <a:pt x="0" y="457200"/>
                  </a:moveTo>
                  <a:cubicBezTo>
                    <a:pt x="4424948" y="-192505"/>
                    <a:pt x="7502358" y="1876926"/>
                    <a:pt x="12192000" y="0"/>
                  </a:cubicBezTo>
                  <a:lnTo>
                    <a:pt x="12192000" y="1102313"/>
                  </a:lnTo>
                  <a:lnTo>
                    <a:pt x="0" y="1102313"/>
                  </a:lnTo>
                  <a:lnTo>
                    <a:pt x="0" y="457200"/>
                  </a:lnTo>
                  <a:close/>
                </a:path>
              </a:pathLst>
            </a:custGeom>
            <a:solidFill>
              <a:schemeClr val="accent6">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endParaRPr lang="en-US" sz="2800" b="1" dirty="0">
                <a:solidFill>
                  <a:schemeClr val="tx1"/>
                </a:solidFill>
                <a:latin typeface="Footlight MT Light" panose="0204060206030A020304" pitchFamily="18" charset="0"/>
              </a:endParaRPr>
            </a:p>
          </p:txBody>
        </p:sp>
      </p:grpSp>
      <p:sp>
        <p:nvSpPr>
          <p:cNvPr id="11" name="Rectangle 10">
            <a:extLst>
              <a:ext uri="{FF2B5EF4-FFF2-40B4-BE49-F238E27FC236}">
                <a16:creationId xmlns:a16="http://schemas.microsoft.com/office/drawing/2014/main" id="{63B0E614-4F67-446B-AA56-AD1F5A6155E9}"/>
              </a:ext>
            </a:extLst>
          </p:cNvPr>
          <p:cNvSpPr/>
          <p:nvPr/>
        </p:nvSpPr>
        <p:spPr>
          <a:xfrm>
            <a:off x="1114204" y="6463175"/>
            <a:ext cx="2448578" cy="3805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endParaRPr lang="en-US" sz="2000" b="1" dirty="0">
              <a:solidFill>
                <a:schemeClr val="bg1"/>
              </a:solidFill>
              <a:latin typeface="Footlight MT Light" panose="0204060206030A020304" pitchFamily="18" charset="0"/>
            </a:endParaRPr>
          </a:p>
        </p:txBody>
      </p:sp>
      <p:sp>
        <p:nvSpPr>
          <p:cNvPr id="13" name="Rectangle 12">
            <a:extLst>
              <a:ext uri="{FF2B5EF4-FFF2-40B4-BE49-F238E27FC236}">
                <a16:creationId xmlns:a16="http://schemas.microsoft.com/office/drawing/2014/main" id="{B2F2BDAD-0CA9-43A9-88B1-5967300C07D5}"/>
              </a:ext>
            </a:extLst>
          </p:cNvPr>
          <p:cNvSpPr/>
          <p:nvPr/>
        </p:nvSpPr>
        <p:spPr>
          <a:xfrm>
            <a:off x="2942097" y="6401774"/>
            <a:ext cx="2448578" cy="4654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endParaRPr lang="en-US" sz="2000" b="1" dirty="0">
              <a:solidFill>
                <a:schemeClr val="bg1"/>
              </a:solidFill>
              <a:latin typeface="Footlight MT Light" panose="0204060206030A020304" pitchFamily="18" charset="0"/>
            </a:endParaRPr>
          </a:p>
        </p:txBody>
      </p:sp>
      <p:sp>
        <p:nvSpPr>
          <p:cNvPr id="6" name="Title 5"/>
          <p:cNvSpPr>
            <a:spLocks noGrp="1"/>
          </p:cNvSpPr>
          <p:nvPr>
            <p:ph type="title"/>
          </p:nvPr>
        </p:nvSpPr>
        <p:spPr>
          <a:solidFill>
            <a:schemeClr val="accent6">
              <a:lumMod val="75000"/>
            </a:schemeClr>
          </a:solidFill>
        </p:spPr>
        <p:txBody>
          <a:bodyPr>
            <a:normAutofit fontScale="90000"/>
          </a:bodyPr>
          <a:lstStyle/>
          <a:p>
            <a:pPr algn="ctr"/>
            <a:r>
              <a:rPr lang="en-GB" dirty="0">
                <a:solidFill>
                  <a:schemeClr val="bg1"/>
                </a:solidFill>
                <a:latin typeface="Footlight MT Light" panose="0204060206030A020304" pitchFamily="18" charset="0"/>
              </a:rPr>
              <a:t>Deductions made by NNPC from Domestic Crude Account before Remittance to the Federation</a:t>
            </a:r>
          </a:p>
        </p:txBody>
      </p:sp>
      <p:sp>
        <p:nvSpPr>
          <p:cNvPr id="7" name="Content Placeholder 6"/>
          <p:cNvSpPr>
            <a:spLocks noGrp="1"/>
          </p:cNvSpPr>
          <p:nvPr>
            <p:ph idx="1"/>
          </p:nvPr>
        </p:nvSpPr>
        <p:spPr>
          <a:solidFill>
            <a:schemeClr val="bg2"/>
          </a:solidFill>
        </p:spPr>
        <p:txBody>
          <a:bodyPr>
            <a:normAutofit/>
          </a:bodyPr>
          <a:lstStyle/>
          <a:p>
            <a:pPr algn="just"/>
            <a:r>
              <a:rPr lang="en-GB" b="1" dirty="0">
                <a:latin typeface="Footlight MT Light" panose="0204060206030A020304" pitchFamily="18" charset="0"/>
              </a:rPr>
              <a:t>N751.11b ($1.94b) was not due for payment as at December 2021</a:t>
            </a:r>
          </a:p>
          <a:p>
            <a:pPr algn="just"/>
            <a:r>
              <a:rPr lang="en-GB" b="1" dirty="0">
                <a:latin typeface="Footlight MT Light" panose="0204060206030A020304" pitchFamily="18" charset="0"/>
              </a:rPr>
              <a:t>N334.87b ($871.15m) was outstanding liability as at December 2021</a:t>
            </a:r>
          </a:p>
          <a:p>
            <a:pPr algn="just"/>
            <a:r>
              <a:rPr lang="en-GB" b="1" dirty="0">
                <a:latin typeface="Footlight MT Light" panose="0204060206030A020304" pitchFamily="18" charset="0"/>
              </a:rPr>
              <a:t>N1.20t ($3.15b) was deducted against the domestic sales proceeds as subsidy.</a:t>
            </a:r>
          </a:p>
          <a:p>
            <a:pPr algn="just"/>
            <a:r>
              <a:rPr lang="en-GB" b="1" dirty="0">
                <a:latin typeface="Footlight MT Light" panose="0204060206030A020304" pitchFamily="18" charset="0"/>
              </a:rPr>
              <a:t>Crude &amp; product losses was N16.20b</a:t>
            </a:r>
          </a:p>
          <a:p>
            <a:pPr algn="just"/>
            <a:r>
              <a:rPr lang="en-GB" b="1" dirty="0">
                <a:latin typeface="Footlight MT Light" panose="0204060206030A020304" pitchFamily="18" charset="0"/>
              </a:rPr>
              <a:t>Pipeline repairs &amp; maintenance was N22.05b</a:t>
            </a:r>
          </a:p>
          <a:p>
            <a:pPr algn="just"/>
            <a:r>
              <a:rPr lang="en-GB" b="1" dirty="0">
                <a:latin typeface="Footlight MT Light" panose="0204060206030A020304" pitchFamily="18" charset="0"/>
              </a:rPr>
              <a:t>Strategic stock holding was N6.15b</a:t>
            </a:r>
          </a:p>
          <a:p>
            <a:endParaRPr lang="en-GB" sz="2300" dirty="0">
              <a:latin typeface="Footlight MT Light" panose="0204060206030A020304" pitchFamily="18" charset="0"/>
            </a:endParaRPr>
          </a:p>
        </p:txBody>
      </p:sp>
      <p:pic>
        <p:nvPicPr>
          <p:cNvPr id="21" name="Picture 4"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75" y="0"/>
            <a:ext cx="1299174" cy="464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1206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 calcmode="lin" valueType="num">
                                      <p:cBhvr>
                                        <p:cTn id="9" dur="1000" fill="hold"/>
                                        <p:tgtEl>
                                          <p:spTgt spid="20"/>
                                        </p:tgtEl>
                                        <p:attrNameLst>
                                          <p:attrName>style.rotation</p:attrName>
                                        </p:attrNameLst>
                                      </p:cBhvr>
                                      <p:tavLst>
                                        <p:tav tm="0">
                                          <p:val>
                                            <p:fltVal val="90"/>
                                          </p:val>
                                        </p:tav>
                                        <p:tav tm="100000">
                                          <p:val>
                                            <p:fltVal val="0"/>
                                          </p:val>
                                        </p:tav>
                                      </p:tavLst>
                                    </p:anim>
                                    <p:animEffect transition="in" filter="fade">
                                      <p:cBhvr>
                                        <p:cTn id="10" dur="1000"/>
                                        <p:tgtEl>
                                          <p:spTgt spid="20"/>
                                        </p:tgtEl>
                                      </p:cBhvr>
                                    </p:animEffect>
                                  </p:childTnLst>
                                </p:cTn>
                              </p:par>
                              <p:par>
                                <p:cTn id="11" presetID="3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1000" fill="hold"/>
                                        <p:tgtEl>
                                          <p:spTgt spid="15"/>
                                        </p:tgtEl>
                                        <p:attrNameLst>
                                          <p:attrName>ppt_w</p:attrName>
                                        </p:attrNameLst>
                                      </p:cBhvr>
                                      <p:tavLst>
                                        <p:tav tm="0">
                                          <p:val>
                                            <p:fltVal val="0"/>
                                          </p:val>
                                        </p:tav>
                                        <p:tav tm="100000">
                                          <p:val>
                                            <p:strVal val="#ppt_w"/>
                                          </p:val>
                                        </p:tav>
                                      </p:tavLst>
                                    </p:anim>
                                    <p:anim calcmode="lin" valueType="num">
                                      <p:cBhvr>
                                        <p:cTn id="14" dur="1000" fill="hold"/>
                                        <p:tgtEl>
                                          <p:spTgt spid="15"/>
                                        </p:tgtEl>
                                        <p:attrNameLst>
                                          <p:attrName>ppt_h</p:attrName>
                                        </p:attrNameLst>
                                      </p:cBhvr>
                                      <p:tavLst>
                                        <p:tav tm="0">
                                          <p:val>
                                            <p:fltVal val="0"/>
                                          </p:val>
                                        </p:tav>
                                        <p:tav tm="100000">
                                          <p:val>
                                            <p:strVal val="#ppt_h"/>
                                          </p:val>
                                        </p:tav>
                                      </p:tavLst>
                                    </p:anim>
                                    <p:anim calcmode="lin" valueType="num">
                                      <p:cBhvr>
                                        <p:cTn id="15" dur="1000" fill="hold"/>
                                        <p:tgtEl>
                                          <p:spTgt spid="15"/>
                                        </p:tgtEl>
                                        <p:attrNameLst>
                                          <p:attrName>style.rotation</p:attrName>
                                        </p:attrNameLst>
                                      </p:cBhvr>
                                      <p:tavLst>
                                        <p:tav tm="0">
                                          <p:val>
                                            <p:fltVal val="90"/>
                                          </p:val>
                                        </p:tav>
                                        <p:tav tm="100000">
                                          <p:val>
                                            <p:fltVal val="0"/>
                                          </p:val>
                                        </p:tav>
                                      </p:tavLst>
                                    </p:anim>
                                    <p:animEffect transition="in" filter="fade">
                                      <p:cBhvr>
                                        <p:cTn id="16" dur="1000"/>
                                        <p:tgtEl>
                                          <p:spTgt spid="15"/>
                                        </p:tgtEl>
                                      </p:cBhvr>
                                    </p:animEffect>
                                  </p:childTnLst>
                                </p:cTn>
                              </p:par>
                              <p:par>
                                <p:cTn id="17" presetID="31" presetClass="entr" presetSubtype="0" fill="hold" grpId="0" nodeType="withEffect" nodePh="1">
                                  <p:stCondLst>
                                    <p:cond delay="0"/>
                                  </p:stCondLst>
                                  <p:endCondLst>
                                    <p:cond evt="begin" delay="0">
                                      <p:tn val="17"/>
                                    </p:cond>
                                  </p:end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anim calcmode="lin" valueType="num">
                                      <p:cBhvr>
                                        <p:cTn id="21" dur="1000" fill="hold"/>
                                        <p:tgtEl>
                                          <p:spTgt spid="11"/>
                                        </p:tgtEl>
                                        <p:attrNameLst>
                                          <p:attrName>style.rotation</p:attrName>
                                        </p:attrNameLst>
                                      </p:cBhvr>
                                      <p:tavLst>
                                        <p:tav tm="0">
                                          <p:val>
                                            <p:fltVal val="90"/>
                                          </p:val>
                                        </p:tav>
                                        <p:tav tm="100000">
                                          <p:val>
                                            <p:fltVal val="0"/>
                                          </p:val>
                                        </p:tav>
                                      </p:tavLst>
                                    </p:anim>
                                    <p:animEffect transition="in" filter="fade">
                                      <p:cBhvr>
                                        <p:cTn id="22" dur="1000"/>
                                        <p:tgtEl>
                                          <p:spTgt spid="11"/>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7">
                                            <p:bg/>
                                          </p:spTgt>
                                        </p:tgtEl>
                                        <p:attrNameLst>
                                          <p:attrName>style.visibility</p:attrName>
                                        </p:attrNameLst>
                                      </p:cBhvr>
                                      <p:to>
                                        <p:strVal val="visible"/>
                                      </p:to>
                                    </p:set>
                                    <p:anim calcmode="lin" valueType="num">
                                      <p:cBhvr>
                                        <p:cTn id="25" dur="1000" fill="hold"/>
                                        <p:tgtEl>
                                          <p:spTgt spid="7">
                                            <p:bg/>
                                          </p:spTgt>
                                        </p:tgtEl>
                                        <p:attrNameLst>
                                          <p:attrName>ppt_w</p:attrName>
                                        </p:attrNameLst>
                                      </p:cBhvr>
                                      <p:tavLst>
                                        <p:tav tm="0">
                                          <p:val>
                                            <p:fltVal val="0"/>
                                          </p:val>
                                        </p:tav>
                                        <p:tav tm="100000">
                                          <p:val>
                                            <p:strVal val="#ppt_w"/>
                                          </p:val>
                                        </p:tav>
                                      </p:tavLst>
                                    </p:anim>
                                    <p:anim calcmode="lin" valueType="num">
                                      <p:cBhvr>
                                        <p:cTn id="26" dur="1000" fill="hold"/>
                                        <p:tgtEl>
                                          <p:spTgt spid="7">
                                            <p:bg/>
                                          </p:spTgt>
                                        </p:tgtEl>
                                        <p:attrNameLst>
                                          <p:attrName>ppt_h</p:attrName>
                                        </p:attrNameLst>
                                      </p:cBhvr>
                                      <p:tavLst>
                                        <p:tav tm="0">
                                          <p:val>
                                            <p:fltVal val="0"/>
                                          </p:val>
                                        </p:tav>
                                        <p:tav tm="100000">
                                          <p:val>
                                            <p:strVal val="#ppt_h"/>
                                          </p:val>
                                        </p:tav>
                                      </p:tavLst>
                                    </p:anim>
                                    <p:anim calcmode="lin" valueType="num">
                                      <p:cBhvr>
                                        <p:cTn id="27" dur="1000" fill="hold"/>
                                        <p:tgtEl>
                                          <p:spTgt spid="7">
                                            <p:bg/>
                                          </p:spTgt>
                                        </p:tgtEl>
                                        <p:attrNameLst>
                                          <p:attrName>style.rotation</p:attrName>
                                        </p:attrNameLst>
                                      </p:cBhvr>
                                      <p:tavLst>
                                        <p:tav tm="0">
                                          <p:val>
                                            <p:fltVal val="90"/>
                                          </p:val>
                                        </p:tav>
                                        <p:tav tm="100000">
                                          <p:val>
                                            <p:fltVal val="0"/>
                                          </p:val>
                                        </p:tav>
                                      </p:tavLst>
                                    </p:anim>
                                    <p:animEffect transition="in" filter="fade">
                                      <p:cBhvr>
                                        <p:cTn id="28" dur="1000"/>
                                        <p:tgtEl>
                                          <p:spTgt spid="7">
                                            <p:bg/>
                                          </p:spTgt>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35"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36" dur="1000"/>
                                        <p:tgtEl>
                                          <p:spTgt spid="7">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7">
                                            <p:txEl>
                                              <p:pRg st="1" end="1"/>
                                            </p:txEl>
                                          </p:spTgt>
                                        </p:tgtEl>
                                        <p:attrNameLst>
                                          <p:attrName>style.visibility</p:attrName>
                                        </p:attrNameLst>
                                      </p:cBhvr>
                                      <p:to>
                                        <p:strVal val="visible"/>
                                      </p:to>
                                    </p:set>
                                    <p:anim calcmode="lin" valueType="num">
                                      <p:cBhvr>
                                        <p:cTn id="41"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42"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43" dur="1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44" dur="1000"/>
                                        <p:tgtEl>
                                          <p:spTgt spid="7">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7">
                                            <p:txEl>
                                              <p:pRg st="2" end="2"/>
                                            </p:txEl>
                                          </p:spTgt>
                                        </p:tgtEl>
                                        <p:attrNameLst>
                                          <p:attrName>style.visibility</p:attrName>
                                        </p:attrNameLst>
                                      </p:cBhvr>
                                      <p:to>
                                        <p:strVal val="visible"/>
                                      </p:to>
                                    </p:set>
                                    <p:anim calcmode="lin" valueType="num">
                                      <p:cBhvr>
                                        <p:cTn id="49"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50"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51" dur="1000" fill="hold"/>
                                        <p:tgtEl>
                                          <p:spTgt spid="7">
                                            <p:txEl>
                                              <p:pRg st="2" end="2"/>
                                            </p:txEl>
                                          </p:spTgt>
                                        </p:tgtEl>
                                        <p:attrNameLst>
                                          <p:attrName>style.rotation</p:attrName>
                                        </p:attrNameLst>
                                      </p:cBhvr>
                                      <p:tavLst>
                                        <p:tav tm="0">
                                          <p:val>
                                            <p:fltVal val="90"/>
                                          </p:val>
                                        </p:tav>
                                        <p:tav tm="100000">
                                          <p:val>
                                            <p:fltVal val="0"/>
                                          </p:val>
                                        </p:tav>
                                      </p:tavLst>
                                    </p:anim>
                                    <p:animEffect transition="in" filter="fade">
                                      <p:cBhvr>
                                        <p:cTn id="52" dur="1000"/>
                                        <p:tgtEl>
                                          <p:spTgt spid="7">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grpId="0" nodeType="clickEffect">
                                  <p:stCondLst>
                                    <p:cond delay="0"/>
                                  </p:stCondLst>
                                  <p:childTnLst>
                                    <p:set>
                                      <p:cBhvr>
                                        <p:cTn id="56" dur="1" fill="hold">
                                          <p:stCondLst>
                                            <p:cond delay="0"/>
                                          </p:stCondLst>
                                        </p:cTn>
                                        <p:tgtEl>
                                          <p:spTgt spid="7">
                                            <p:txEl>
                                              <p:pRg st="3" end="3"/>
                                            </p:txEl>
                                          </p:spTgt>
                                        </p:tgtEl>
                                        <p:attrNameLst>
                                          <p:attrName>style.visibility</p:attrName>
                                        </p:attrNameLst>
                                      </p:cBhvr>
                                      <p:to>
                                        <p:strVal val="visible"/>
                                      </p:to>
                                    </p:set>
                                    <p:anim calcmode="lin" valueType="num">
                                      <p:cBhvr>
                                        <p:cTn id="57" dur="1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58" dur="1000" fill="hold"/>
                                        <p:tgtEl>
                                          <p:spTgt spid="7">
                                            <p:txEl>
                                              <p:pRg st="3" end="3"/>
                                            </p:txEl>
                                          </p:spTgt>
                                        </p:tgtEl>
                                        <p:attrNameLst>
                                          <p:attrName>ppt_h</p:attrName>
                                        </p:attrNameLst>
                                      </p:cBhvr>
                                      <p:tavLst>
                                        <p:tav tm="0">
                                          <p:val>
                                            <p:fltVal val="0"/>
                                          </p:val>
                                        </p:tav>
                                        <p:tav tm="100000">
                                          <p:val>
                                            <p:strVal val="#ppt_h"/>
                                          </p:val>
                                        </p:tav>
                                      </p:tavLst>
                                    </p:anim>
                                    <p:anim calcmode="lin" valueType="num">
                                      <p:cBhvr>
                                        <p:cTn id="59" dur="1000" fill="hold"/>
                                        <p:tgtEl>
                                          <p:spTgt spid="7">
                                            <p:txEl>
                                              <p:pRg st="3" end="3"/>
                                            </p:txEl>
                                          </p:spTgt>
                                        </p:tgtEl>
                                        <p:attrNameLst>
                                          <p:attrName>style.rotation</p:attrName>
                                        </p:attrNameLst>
                                      </p:cBhvr>
                                      <p:tavLst>
                                        <p:tav tm="0">
                                          <p:val>
                                            <p:fltVal val="90"/>
                                          </p:val>
                                        </p:tav>
                                        <p:tav tm="100000">
                                          <p:val>
                                            <p:fltVal val="0"/>
                                          </p:val>
                                        </p:tav>
                                      </p:tavLst>
                                    </p:anim>
                                    <p:animEffect transition="in" filter="fade">
                                      <p:cBhvr>
                                        <p:cTn id="60" dur="1000"/>
                                        <p:tgtEl>
                                          <p:spTgt spid="7">
                                            <p:txEl>
                                              <p:pRg st="3" end="3"/>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grpId="0" nodeType="clickEffect">
                                  <p:stCondLst>
                                    <p:cond delay="0"/>
                                  </p:stCondLst>
                                  <p:childTnLst>
                                    <p:set>
                                      <p:cBhvr>
                                        <p:cTn id="64" dur="1" fill="hold">
                                          <p:stCondLst>
                                            <p:cond delay="0"/>
                                          </p:stCondLst>
                                        </p:cTn>
                                        <p:tgtEl>
                                          <p:spTgt spid="7">
                                            <p:txEl>
                                              <p:pRg st="4" end="4"/>
                                            </p:txEl>
                                          </p:spTgt>
                                        </p:tgtEl>
                                        <p:attrNameLst>
                                          <p:attrName>style.visibility</p:attrName>
                                        </p:attrNameLst>
                                      </p:cBhvr>
                                      <p:to>
                                        <p:strVal val="visible"/>
                                      </p:to>
                                    </p:set>
                                    <p:anim calcmode="lin" valueType="num">
                                      <p:cBhvr>
                                        <p:cTn id="65" dur="1000" fill="hold"/>
                                        <p:tgtEl>
                                          <p:spTgt spid="7">
                                            <p:txEl>
                                              <p:pRg st="4" end="4"/>
                                            </p:txEl>
                                          </p:spTgt>
                                        </p:tgtEl>
                                        <p:attrNameLst>
                                          <p:attrName>ppt_w</p:attrName>
                                        </p:attrNameLst>
                                      </p:cBhvr>
                                      <p:tavLst>
                                        <p:tav tm="0">
                                          <p:val>
                                            <p:fltVal val="0"/>
                                          </p:val>
                                        </p:tav>
                                        <p:tav tm="100000">
                                          <p:val>
                                            <p:strVal val="#ppt_w"/>
                                          </p:val>
                                        </p:tav>
                                      </p:tavLst>
                                    </p:anim>
                                    <p:anim calcmode="lin" valueType="num">
                                      <p:cBhvr>
                                        <p:cTn id="66" dur="1000" fill="hold"/>
                                        <p:tgtEl>
                                          <p:spTgt spid="7">
                                            <p:txEl>
                                              <p:pRg st="4" end="4"/>
                                            </p:txEl>
                                          </p:spTgt>
                                        </p:tgtEl>
                                        <p:attrNameLst>
                                          <p:attrName>ppt_h</p:attrName>
                                        </p:attrNameLst>
                                      </p:cBhvr>
                                      <p:tavLst>
                                        <p:tav tm="0">
                                          <p:val>
                                            <p:fltVal val="0"/>
                                          </p:val>
                                        </p:tav>
                                        <p:tav tm="100000">
                                          <p:val>
                                            <p:strVal val="#ppt_h"/>
                                          </p:val>
                                        </p:tav>
                                      </p:tavLst>
                                    </p:anim>
                                    <p:anim calcmode="lin" valueType="num">
                                      <p:cBhvr>
                                        <p:cTn id="67" dur="1000" fill="hold"/>
                                        <p:tgtEl>
                                          <p:spTgt spid="7">
                                            <p:txEl>
                                              <p:pRg st="4" end="4"/>
                                            </p:txEl>
                                          </p:spTgt>
                                        </p:tgtEl>
                                        <p:attrNameLst>
                                          <p:attrName>style.rotation</p:attrName>
                                        </p:attrNameLst>
                                      </p:cBhvr>
                                      <p:tavLst>
                                        <p:tav tm="0">
                                          <p:val>
                                            <p:fltVal val="90"/>
                                          </p:val>
                                        </p:tav>
                                        <p:tav tm="100000">
                                          <p:val>
                                            <p:fltVal val="0"/>
                                          </p:val>
                                        </p:tav>
                                      </p:tavLst>
                                    </p:anim>
                                    <p:animEffect transition="in" filter="fade">
                                      <p:cBhvr>
                                        <p:cTn id="68" dur="1000"/>
                                        <p:tgtEl>
                                          <p:spTgt spid="7">
                                            <p:txEl>
                                              <p:pRg st="4" end="4"/>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31" presetClass="entr" presetSubtype="0" fill="hold" grpId="0" nodeType="clickEffect">
                                  <p:stCondLst>
                                    <p:cond delay="0"/>
                                  </p:stCondLst>
                                  <p:childTnLst>
                                    <p:set>
                                      <p:cBhvr>
                                        <p:cTn id="72" dur="1" fill="hold">
                                          <p:stCondLst>
                                            <p:cond delay="0"/>
                                          </p:stCondLst>
                                        </p:cTn>
                                        <p:tgtEl>
                                          <p:spTgt spid="7">
                                            <p:txEl>
                                              <p:pRg st="5" end="5"/>
                                            </p:txEl>
                                          </p:spTgt>
                                        </p:tgtEl>
                                        <p:attrNameLst>
                                          <p:attrName>style.visibility</p:attrName>
                                        </p:attrNameLst>
                                      </p:cBhvr>
                                      <p:to>
                                        <p:strVal val="visible"/>
                                      </p:to>
                                    </p:set>
                                    <p:anim calcmode="lin" valueType="num">
                                      <p:cBhvr>
                                        <p:cTn id="73" dur="1000" fill="hold"/>
                                        <p:tgtEl>
                                          <p:spTgt spid="7">
                                            <p:txEl>
                                              <p:pRg st="5" end="5"/>
                                            </p:txEl>
                                          </p:spTgt>
                                        </p:tgtEl>
                                        <p:attrNameLst>
                                          <p:attrName>ppt_w</p:attrName>
                                        </p:attrNameLst>
                                      </p:cBhvr>
                                      <p:tavLst>
                                        <p:tav tm="0">
                                          <p:val>
                                            <p:fltVal val="0"/>
                                          </p:val>
                                        </p:tav>
                                        <p:tav tm="100000">
                                          <p:val>
                                            <p:strVal val="#ppt_w"/>
                                          </p:val>
                                        </p:tav>
                                      </p:tavLst>
                                    </p:anim>
                                    <p:anim calcmode="lin" valueType="num">
                                      <p:cBhvr>
                                        <p:cTn id="74" dur="1000" fill="hold"/>
                                        <p:tgtEl>
                                          <p:spTgt spid="7">
                                            <p:txEl>
                                              <p:pRg st="5" end="5"/>
                                            </p:txEl>
                                          </p:spTgt>
                                        </p:tgtEl>
                                        <p:attrNameLst>
                                          <p:attrName>ppt_h</p:attrName>
                                        </p:attrNameLst>
                                      </p:cBhvr>
                                      <p:tavLst>
                                        <p:tav tm="0">
                                          <p:val>
                                            <p:fltVal val="0"/>
                                          </p:val>
                                        </p:tav>
                                        <p:tav tm="100000">
                                          <p:val>
                                            <p:strVal val="#ppt_h"/>
                                          </p:val>
                                        </p:tav>
                                      </p:tavLst>
                                    </p:anim>
                                    <p:anim calcmode="lin" valueType="num">
                                      <p:cBhvr>
                                        <p:cTn id="75" dur="1000" fill="hold"/>
                                        <p:tgtEl>
                                          <p:spTgt spid="7">
                                            <p:txEl>
                                              <p:pRg st="5" end="5"/>
                                            </p:txEl>
                                          </p:spTgt>
                                        </p:tgtEl>
                                        <p:attrNameLst>
                                          <p:attrName>style.rotation</p:attrName>
                                        </p:attrNameLst>
                                      </p:cBhvr>
                                      <p:tavLst>
                                        <p:tav tm="0">
                                          <p:val>
                                            <p:fltVal val="90"/>
                                          </p:val>
                                        </p:tav>
                                        <p:tav tm="100000">
                                          <p:val>
                                            <p:fltVal val="0"/>
                                          </p:val>
                                        </p:tav>
                                      </p:tavLst>
                                    </p:anim>
                                    <p:animEffect transition="in" filter="fade">
                                      <p:cBhvr>
                                        <p:cTn id="76" dur="1000"/>
                                        <p:tgtEl>
                                          <p:spTgt spid="7">
                                            <p:txEl>
                                              <p:pRg st="5" end="5"/>
                                            </p:txEl>
                                          </p:spTgt>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6"/>
                                        </p:tgtEl>
                                        <p:attrNameLst>
                                          <p:attrName>style.visibility</p:attrName>
                                        </p:attrNameLst>
                                      </p:cBhvr>
                                      <p:to>
                                        <p:strVal val="visible"/>
                                      </p:to>
                                    </p:set>
                                    <p:anim calcmode="lin" valueType="num">
                                      <p:cBhvr>
                                        <p:cTn id="79" dur="1000" fill="hold"/>
                                        <p:tgtEl>
                                          <p:spTgt spid="6"/>
                                        </p:tgtEl>
                                        <p:attrNameLst>
                                          <p:attrName>ppt_w</p:attrName>
                                        </p:attrNameLst>
                                      </p:cBhvr>
                                      <p:tavLst>
                                        <p:tav tm="0">
                                          <p:val>
                                            <p:fltVal val="0"/>
                                          </p:val>
                                        </p:tav>
                                        <p:tav tm="100000">
                                          <p:val>
                                            <p:strVal val="#ppt_w"/>
                                          </p:val>
                                        </p:tav>
                                      </p:tavLst>
                                    </p:anim>
                                    <p:anim calcmode="lin" valueType="num">
                                      <p:cBhvr>
                                        <p:cTn id="80" dur="1000" fill="hold"/>
                                        <p:tgtEl>
                                          <p:spTgt spid="6"/>
                                        </p:tgtEl>
                                        <p:attrNameLst>
                                          <p:attrName>ppt_h</p:attrName>
                                        </p:attrNameLst>
                                      </p:cBhvr>
                                      <p:tavLst>
                                        <p:tav tm="0">
                                          <p:val>
                                            <p:fltVal val="0"/>
                                          </p:val>
                                        </p:tav>
                                        <p:tav tm="100000">
                                          <p:val>
                                            <p:strVal val="#ppt_h"/>
                                          </p:val>
                                        </p:tav>
                                      </p:tavLst>
                                    </p:anim>
                                    <p:anim calcmode="lin" valueType="num">
                                      <p:cBhvr>
                                        <p:cTn id="81" dur="1000" fill="hold"/>
                                        <p:tgtEl>
                                          <p:spTgt spid="6"/>
                                        </p:tgtEl>
                                        <p:attrNameLst>
                                          <p:attrName>style.rotation</p:attrName>
                                        </p:attrNameLst>
                                      </p:cBhvr>
                                      <p:tavLst>
                                        <p:tav tm="0">
                                          <p:val>
                                            <p:fltVal val="90"/>
                                          </p:val>
                                        </p:tav>
                                        <p:tav tm="100000">
                                          <p:val>
                                            <p:fltVal val="0"/>
                                          </p:val>
                                        </p:tav>
                                      </p:tavLst>
                                    </p:anim>
                                    <p:animEffect transition="in" filter="fade">
                                      <p:cBhvr>
                                        <p:cTn id="8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animBg="1"/>
      <p:bldP spid="7"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D7229A2-8221-4692-A9BC-200280D43649}"/>
              </a:ext>
            </a:extLst>
          </p:cNvPr>
          <p:cNvPicPr>
            <a:picLocks noChangeAspect="1"/>
          </p:cNvPicPr>
          <p:nvPr/>
        </p:nvPicPr>
        <p:blipFill>
          <a:blip r:embed="rId2" cstate="print">
            <a:alphaModFix amt="50000"/>
            <a:extLst>
              <a:ext uri="{28A0092B-C50C-407E-A947-70E740481C1C}">
                <a14:useLocalDpi xmlns:a14="http://schemas.microsoft.com/office/drawing/2010/main" val="0"/>
              </a:ext>
            </a:extLst>
          </a:blip>
          <a:stretch>
            <a:fillRect/>
          </a:stretch>
        </p:blipFill>
        <p:spPr>
          <a:xfrm>
            <a:off x="17666" y="774016"/>
            <a:ext cx="12192000" cy="5978702"/>
          </a:xfrm>
          <a:prstGeom prst="rect">
            <a:avLst/>
          </a:prstGeom>
          <a:noFill/>
        </p:spPr>
      </p:pic>
      <p:grpSp>
        <p:nvGrpSpPr>
          <p:cNvPr id="15" name="Group 14">
            <a:extLst>
              <a:ext uri="{FF2B5EF4-FFF2-40B4-BE49-F238E27FC236}">
                <a16:creationId xmlns:a16="http://schemas.microsoft.com/office/drawing/2014/main" id="{80B3D91A-BA7A-445F-8DFC-4F1860D040E5}"/>
              </a:ext>
            </a:extLst>
          </p:cNvPr>
          <p:cNvGrpSpPr/>
          <p:nvPr/>
        </p:nvGrpSpPr>
        <p:grpSpPr>
          <a:xfrm>
            <a:off x="-7469" y="5787361"/>
            <a:ext cx="12199469" cy="1217685"/>
            <a:chOff x="-7469" y="5637053"/>
            <a:chExt cx="12199469" cy="1217685"/>
          </a:xfrm>
        </p:grpSpPr>
        <p:sp>
          <p:nvSpPr>
            <p:cNvPr id="16" name="Rectangle 21">
              <a:extLst>
                <a:ext uri="{FF2B5EF4-FFF2-40B4-BE49-F238E27FC236}">
                  <a16:creationId xmlns:a16="http://schemas.microsoft.com/office/drawing/2014/main" id="{79A5CC32-97D6-4731-AEE4-606DA5BB96D1}"/>
                </a:ext>
              </a:extLst>
            </p:cNvPr>
            <p:cNvSpPr/>
            <p:nvPr/>
          </p:nvSpPr>
          <p:spPr>
            <a:xfrm>
              <a:off x="-7469" y="5637053"/>
              <a:ext cx="12192000" cy="1199227"/>
            </a:xfrm>
            <a:custGeom>
              <a:avLst/>
              <a:gdLst>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169097 h 814210"/>
                <a:gd name="connsiteX1" fmla="*/ 12192000 w 12192000"/>
                <a:gd name="connsiteY1" fmla="*/ 169097 h 814210"/>
                <a:gd name="connsiteX2" fmla="*/ 12192000 w 12192000"/>
                <a:gd name="connsiteY2" fmla="*/ 814210 h 814210"/>
                <a:gd name="connsiteX3" fmla="*/ 0 w 12192000"/>
                <a:gd name="connsiteY3" fmla="*/ 814210 h 814210"/>
                <a:gd name="connsiteX4" fmla="*/ 0 w 12192000"/>
                <a:gd name="connsiteY4" fmla="*/ 169097 h 814210"/>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1102313">
                  <a:moveTo>
                    <a:pt x="0" y="457200"/>
                  </a:moveTo>
                  <a:cubicBezTo>
                    <a:pt x="4424948" y="-192505"/>
                    <a:pt x="7502358" y="1876926"/>
                    <a:pt x="12192000" y="0"/>
                  </a:cubicBezTo>
                  <a:lnTo>
                    <a:pt x="12192000" y="1102313"/>
                  </a:lnTo>
                  <a:lnTo>
                    <a:pt x="0" y="1102313"/>
                  </a:lnTo>
                  <a:lnTo>
                    <a:pt x="0" y="457200"/>
                  </a:lnTo>
                  <a:close/>
                </a:path>
              </a:pathLst>
            </a:custGeom>
            <a:solidFill>
              <a:schemeClr val="accent4">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endParaRPr lang="en-US" sz="2800" b="1" dirty="0">
                <a:solidFill>
                  <a:schemeClr val="tx1"/>
                </a:solidFill>
                <a:latin typeface="Footlight MT Light" panose="0204060206030A020304" pitchFamily="18" charset="0"/>
              </a:endParaRPr>
            </a:p>
          </p:txBody>
        </p:sp>
        <p:sp>
          <p:nvSpPr>
            <p:cNvPr id="17" name="Rectangle 21">
              <a:extLst>
                <a:ext uri="{FF2B5EF4-FFF2-40B4-BE49-F238E27FC236}">
                  <a16:creationId xmlns:a16="http://schemas.microsoft.com/office/drawing/2014/main" id="{B85CBE46-C6B7-44F2-97C6-AE21156F1ED2}"/>
                </a:ext>
              </a:extLst>
            </p:cNvPr>
            <p:cNvSpPr/>
            <p:nvPr/>
          </p:nvSpPr>
          <p:spPr>
            <a:xfrm>
              <a:off x="0" y="5752425"/>
              <a:ext cx="12192000" cy="1102313"/>
            </a:xfrm>
            <a:custGeom>
              <a:avLst/>
              <a:gdLst>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169097 h 814210"/>
                <a:gd name="connsiteX1" fmla="*/ 12192000 w 12192000"/>
                <a:gd name="connsiteY1" fmla="*/ 169097 h 814210"/>
                <a:gd name="connsiteX2" fmla="*/ 12192000 w 12192000"/>
                <a:gd name="connsiteY2" fmla="*/ 814210 h 814210"/>
                <a:gd name="connsiteX3" fmla="*/ 0 w 12192000"/>
                <a:gd name="connsiteY3" fmla="*/ 814210 h 814210"/>
                <a:gd name="connsiteX4" fmla="*/ 0 w 12192000"/>
                <a:gd name="connsiteY4" fmla="*/ 169097 h 814210"/>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1102313">
                  <a:moveTo>
                    <a:pt x="0" y="457200"/>
                  </a:moveTo>
                  <a:cubicBezTo>
                    <a:pt x="4424948" y="-192505"/>
                    <a:pt x="7502358" y="1876926"/>
                    <a:pt x="12192000" y="0"/>
                  </a:cubicBezTo>
                  <a:lnTo>
                    <a:pt x="12192000" y="1102313"/>
                  </a:lnTo>
                  <a:lnTo>
                    <a:pt x="0" y="1102313"/>
                  </a:lnTo>
                  <a:lnTo>
                    <a:pt x="0" y="457200"/>
                  </a:lnTo>
                  <a:close/>
                </a:path>
              </a:pathLst>
            </a:custGeom>
            <a:solidFill>
              <a:schemeClr val="accent6">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endParaRPr lang="en-US" sz="2800" b="1" dirty="0">
                <a:solidFill>
                  <a:schemeClr val="tx1"/>
                </a:solidFill>
                <a:latin typeface="Footlight MT Light" panose="0204060206030A020304" pitchFamily="18" charset="0"/>
              </a:endParaRPr>
            </a:p>
          </p:txBody>
        </p:sp>
      </p:grpSp>
      <p:sp>
        <p:nvSpPr>
          <p:cNvPr id="11" name="Rectangle 10">
            <a:extLst>
              <a:ext uri="{FF2B5EF4-FFF2-40B4-BE49-F238E27FC236}">
                <a16:creationId xmlns:a16="http://schemas.microsoft.com/office/drawing/2014/main" id="{63B0E614-4F67-446B-AA56-AD1F5A6155E9}"/>
              </a:ext>
            </a:extLst>
          </p:cNvPr>
          <p:cNvSpPr/>
          <p:nvPr/>
        </p:nvSpPr>
        <p:spPr>
          <a:xfrm>
            <a:off x="1114204" y="6463175"/>
            <a:ext cx="2448578" cy="3805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endParaRPr lang="en-US" sz="2000" b="1" dirty="0">
              <a:solidFill>
                <a:schemeClr val="bg1"/>
              </a:solidFill>
              <a:latin typeface="Footlight MT Light" panose="0204060206030A020304" pitchFamily="18" charset="0"/>
            </a:endParaRPr>
          </a:p>
        </p:txBody>
      </p:sp>
      <p:sp>
        <p:nvSpPr>
          <p:cNvPr id="13" name="Rectangle 12">
            <a:extLst>
              <a:ext uri="{FF2B5EF4-FFF2-40B4-BE49-F238E27FC236}">
                <a16:creationId xmlns:a16="http://schemas.microsoft.com/office/drawing/2014/main" id="{B2F2BDAD-0CA9-43A9-88B1-5967300C07D5}"/>
              </a:ext>
            </a:extLst>
          </p:cNvPr>
          <p:cNvSpPr/>
          <p:nvPr/>
        </p:nvSpPr>
        <p:spPr>
          <a:xfrm>
            <a:off x="2942097" y="6401774"/>
            <a:ext cx="2448578" cy="4654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endParaRPr lang="en-US" sz="2000" b="1" dirty="0">
              <a:solidFill>
                <a:schemeClr val="bg1"/>
              </a:solidFill>
              <a:latin typeface="Footlight MT Light" panose="0204060206030A020304" pitchFamily="18" charset="0"/>
            </a:endParaRPr>
          </a:p>
        </p:txBody>
      </p:sp>
      <p:sp>
        <p:nvSpPr>
          <p:cNvPr id="6" name="Title 5"/>
          <p:cNvSpPr>
            <a:spLocks noGrp="1"/>
          </p:cNvSpPr>
          <p:nvPr>
            <p:ph type="title"/>
          </p:nvPr>
        </p:nvSpPr>
        <p:spPr>
          <a:solidFill>
            <a:schemeClr val="accent6">
              <a:lumMod val="75000"/>
            </a:schemeClr>
          </a:solidFill>
        </p:spPr>
        <p:txBody>
          <a:bodyPr>
            <a:normAutofit/>
          </a:bodyPr>
          <a:lstStyle/>
          <a:p>
            <a:pPr algn="ctr"/>
            <a:r>
              <a:rPr lang="en-GB" sz="3600" dirty="0">
                <a:solidFill>
                  <a:schemeClr val="bg1"/>
                </a:solidFill>
                <a:latin typeface="Footlight MT Light" panose="0204060206030A020304" pitchFamily="18" charset="0"/>
              </a:rPr>
              <a:t>Company information and data on Beneficial Owners of the Assets</a:t>
            </a:r>
          </a:p>
        </p:txBody>
      </p:sp>
      <p:sp>
        <p:nvSpPr>
          <p:cNvPr id="7" name="Content Placeholder 6"/>
          <p:cNvSpPr>
            <a:spLocks noGrp="1"/>
          </p:cNvSpPr>
          <p:nvPr>
            <p:ph sz="half" idx="1"/>
          </p:nvPr>
        </p:nvSpPr>
        <p:spPr>
          <a:xfrm>
            <a:off x="628650" y="1831616"/>
            <a:ext cx="9980074" cy="4351338"/>
          </a:xfrm>
          <a:solidFill>
            <a:schemeClr val="bg2"/>
          </a:solidFill>
        </p:spPr>
        <p:txBody>
          <a:bodyPr>
            <a:normAutofit/>
          </a:bodyPr>
          <a:lstStyle/>
          <a:p>
            <a:pPr algn="just"/>
            <a:r>
              <a:rPr lang="en-GB" sz="4000" b="1" dirty="0">
                <a:latin typeface="Footlight MT Light" panose="0204060206030A020304" pitchFamily="18" charset="0"/>
              </a:rPr>
              <a:t>All companies covered in the report have disclosed some BO information either through NEITI BO portal or CAC portal except 4 companies.</a:t>
            </a:r>
          </a:p>
          <a:p>
            <a:pPr marL="0" indent="0">
              <a:buNone/>
            </a:pPr>
            <a:endParaRPr lang="en-GB" sz="2300" dirty="0">
              <a:latin typeface="Footlight MT Light" panose="0204060206030A020304" pitchFamily="18" charset="0"/>
            </a:endParaRPr>
          </a:p>
        </p:txBody>
      </p:sp>
      <p:pic>
        <p:nvPicPr>
          <p:cNvPr id="21" name="Picture 4"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75" y="0"/>
            <a:ext cx="1299174" cy="464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2608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 calcmode="lin" valueType="num">
                                      <p:cBhvr>
                                        <p:cTn id="9" dur="1000" fill="hold"/>
                                        <p:tgtEl>
                                          <p:spTgt spid="20"/>
                                        </p:tgtEl>
                                        <p:attrNameLst>
                                          <p:attrName>style.rotation</p:attrName>
                                        </p:attrNameLst>
                                      </p:cBhvr>
                                      <p:tavLst>
                                        <p:tav tm="0">
                                          <p:val>
                                            <p:fltVal val="90"/>
                                          </p:val>
                                        </p:tav>
                                        <p:tav tm="100000">
                                          <p:val>
                                            <p:fltVal val="0"/>
                                          </p:val>
                                        </p:tav>
                                      </p:tavLst>
                                    </p:anim>
                                    <p:animEffect transition="in" filter="fade">
                                      <p:cBhvr>
                                        <p:cTn id="10" dur="1000"/>
                                        <p:tgtEl>
                                          <p:spTgt spid="20"/>
                                        </p:tgtEl>
                                      </p:cBhvr>
                                    </p:animEffect>
                                  </p:childTnLst>
                                </p:cTn>
                              </p:par>
                              <p:par>
                                <p:cTn id="11" presetID="3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1000" fill="hold"/>
                                        <p:tgtEl>
                                          <p:spTgt spid="15"/>
                                        </p:tgtEl>
                                        <p:attrNameLst>
                                          <p:attrName>ppt_w</p:attrName>
                                        </p:attrNameLst>
                                      </p:cBhvr>
                                      <p:tavLst>
                                        <p:tav tm="0">
                                          <p:val>
                                            <p:fltVal val="0"/>
                                          </p:val>
                                        </p:tav>
                                        <p:tav tm="100000">
                                          <p:val>
                                            <p:strVal val="#ppt_w"/>
                                          </p:val>
                                        </p:tav>
                                      </p:tavLst>
                                    </p:anim>
                                    <p:anim calcmode="lin" valueType="num">
                                      <p:cBhvr>
                                        <p:cTn id="14" dur="1000" fill="hold"/>
                                        <p:tgtEl>
                                          <p:spTgt spid="15"/>
                                        </p:tgtEl>
                                        <p:attrNameLst>
                                          <p:attrName>ppt_h</p:attrName>
                                        </p:attrNameLst>
                                      </p:cBhvr>
                                      <p:tavLst>
                                        <p:tav tm="0">
                                          <p:val>
                                            <p:fltVal val="0"/>
                                          </p:val>
                                        </p:tav>
                                        <p:tav tm="100000">
                                          <p:val>
                                            <p:strVal val="#ppt_h"/>
                                          </p:val>
                                        </p:tav>
                                      </p:tavLst>
                                    </p:anim>
                                    <p:anim calcmode="lin" valueType="num">
                                      <p:cBhvr>
                                        <p:cTn id="15" dur="1000" fill="hold"/>
                                        <p:tgtEl>
                                          <p:spTgt spid="15"/>
                                        </p:tgtEl>
                                        <p:attrNameLst>
                                          <p:attrName>style.rotation</p:attrName>
                                        </p:attrNameLst>
                                      </p:cBhvr>
                                      <p:tavLst>
                                        <p:tav tm="0">
                                          <p:val>
                                            <p:fltVal val="90"/>
                                          </p:val>
                                        </p:tav>
                                        <p:tav tm="100000">
                                          <p:val>
                                            <p:fltVal val="0"/>
                                          </p:val>
                                        </p:tav>
                                      </p:tavLst>
                                    </p:anim>
                                    <p:animEffect transition="in" filter="fade">
                                      <p:cBhvr>
                                        <p:cTn id="16" dur="1000"/>
                                        <p:tgtEl>
                                          <p:spTgt spid="15"/>
                                        </p:tgtEl>
                                      </p:cBhvr>
                                    </p:animEffect>
                                  </p:childTnLst>
                                </p:cTn>
                              </p:par>
                              <p:par>
                                <p:cTn id="17" presetID="31" presetClass="entr" presetSubtype="0" fill="hold" grpId="0" nodeType="withEffect" nodePh="1">
                                  <p:stCondLst>
                                    <p:cond delay="0"/>
                                  </p:stCondLst>
                                  <p:endCondLst>
                                    <p:cond evt="begin" delay="0">
                                      <p:tn val="17"/>
                                    </p:cond>
                                  </p:end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anim calcmode="lin" valueType="num">
                                      <p:cBhvr>
                                        <p:cTn id="21" dur="1000" fill="hold"/>
                                        <p:tgtEl>
                                          <p:spTgt spid="11"/>
                                        </p:tgtEl>
                                        <p:attrNameLst>
                                          <p:attrName>style.rotation</p:attrName>
                                        </p:attrNameLst>
                                      </p:cBhvr>
                                      <p:tavLst>
                                        <p:tav tm="0">
                                          <p:val>
                                            <p:fltVal val="90"/>
                                          </p:val>
                                        </p:tav>
                                        <p:tav tm="100000">
                                          <p:val>
                                            <p:fltVal val="0"/>
                                          </p:val>
                                        </p:tav>
                                      </p:tavLst>
                                    </p:anim>
                                    <p:animEffect transition="in" filter="fade">
                                      <p:cBhvr>
                                        <p:cTn id="22" dur="1000"/>
                                        <p:tgtEl>
                                          <p:spTgt spid="11"/>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7">
                                            <p:bg/>
                                          </p:spTgt>
                                        </p:tgtEl>
                                        <p:attrNameLst>
                                          <p:attrName>style.visibility</p:attrName>
                                        </p:attrNameLst>
                                      </p:cBhvr>
                                      <p:to>
                                        <p:strVal val="visible"/>
                                      </p:to>
                                    </p:set>
                                    <p:anim calcmode="lin" valueType="num">
                                      <p:cBhvr>
                                        <p:cTn id="25" dur="1000" fill="hold"/>
                                        <p:tgtEl>
                                          <p:spTgt spid="7">
                                            <p:bg/>
                                          </p:spTgt>
                                        </p:tgtEl>
                                        <p:attrNameLst>
                                          <p:attrName>ppt_w</p:attrName>
                                        </p:attrNameLst>
                                      </p:cBhvr>
                                      <p:tavLst>
                                        <p:tav tm="0">
                                          <p:val>
                                            <p:fltVal val="0"/>
                                          </p:val>
                                        </p:tav>
                                        <p:tav tm="100000">
                                          <p:val>
                                            <p:strVal val="#ppt_w"/>
                                          </p:val>
                                        </p:tav>
                                      </p:tavLst>
                                    </p:anim>
                                    <p:anim calcmode="lin" valueType="num">
                                      <p:cBhvr>
                                        <p:cTn id="26" dur="1000" fill="hold"/>
                                        <p:tgtEl>
                                          <p:spTgt spid="7">
                                            <p:bg/>
                                          </p:spTgt>
                                        </p:tgtEl>
                                        <p:attrNameLst>
                                          <p:attrName>ppt_h</p:attrName>
                                        </p:attrNameLst>
                                      </p:cBhvr>
                                      <p:tavLst>
                                        <p:tav tm="0">
                                          <p:val>
                                            <p:fltVal val="0"/>
                                          </p:val>
                                        </p:tav>
                                        <p:tav tm="100000">
                                          <p:val>
                                            <p:strVal val="#ppt_h"/>
                                          </p:val>
                                        </p:tav>
                                      </p:tavLst>
                                    </p:anim>
                                    <p:anim calcmode="lin" valueType="num">
                                      <p:cBhvr>
                                        <p:cTn id="27" dur="1000" fill="hold"/>
                                        <p:tgtEl>
                                          <p:spTgt spid="7">
                                            <p:bg/>
                                          </p:spTgt>
                                        </p:tgtEl>
                                        <p:attrNameLst>
                                          <p:attrName>style.rotation</p:attrName>
                                        </p:attrNameLst>
                                      </p:cBhvr>
                                      <p:tavLst>
                                        <p:tav tm="0">
                                          <p:val>
                                            <p:fltVal val="90"/>
                                          </p:val>
                                        </p:tav>
                                        <p:tav tm="100000">
                                          <p:val>
                                            <p:fltVal val="0"/>
                                          </p:val>
                                        </p:tav>
                                      </p:tavLst>
                                    </p:anim>
                                    <p:animEffect transition="in" filter="fade">
                                      <p:cBhvr>
                                        <p:cTn id="28" dur="1000"/>
                                        <p:tgtEl>
                                          <p:spTgt spid="7">
                                            <p:bg/>
                                          </p:spTgt>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35"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36" dur="1000"/>
                                        <p:tgtEl>
                                          <p:spTgt spid="7">
                                            <p:txEl>
                                              <p:pRg st="0" end="0"/>
                                            </p:txEl>
                                          </p:spTgt>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1000" fill="hold"/>
                                        <p:tgtEl>
                                          <p:spTgt spid="6"/>
                                        </p:tgtEl>
                                        <p:attrNameLst>
                                          <p:attrName>ppt_w</p:attrName>
                                        </p:attrNameLst>
                                      </p:cBhvr>
                                      <p:tavLst>
                                        <p:tav tm="0">
                                          <p:val>
                                            <p:fltVal val="0"/>
                                          </p:val>
                                        </p:tav>
                                        <p:tav tm="100000">
                                          <p:val>
                                            <p:strVal val="#ppt_w"/>
                                          </p:val>
                                        </p:tav>
                                      </p:tavLst>
                                    </p:anim>
                                    <p:anim calcmode="lin" valueType="num">
                                      <p:cBhvr>
                                        <p:cTn id="40" dur="1000" fill="hold"/>
                                        <p:tgtEl>
                                          <p:spTgt spid="6"/>
                                        </p:tgtEl>
                                        <p:attrNameLst>
                                          <p:attrName>ppt_h</p:attrName>
                                        </p:attrNameLst>
                                      </p:cBhvr>
                                      <p:tavLst>
                                        <p:tav tm="0">
                                          <p:val>
                                            <p:fltVal val="0"/>
                                          </p:val>
                                        </p:tav>
                                        <p:tav tm="100000">
                                          <p:val>
                                            <p:strVal val="#ppt_h"/>
                                          </p:val>
                                        </p:tav>
                                      </p:tavLst>
                                    </p:anim>
                                    <p:anim calcmode="lin" valueType="num">
                                      <p:cBhvr>
                                        <p:cTn id="41" dur="1000" fill="hold"/>
                                        <p:tgtEl>
                                          <p:spTgt spid="6"/>
                                        </p:tgtEl>
                                        <p:attrNameLst>
                                          <p:attrName>style.rotation</p:attrName>
                                        </p:attrNameLst>
                                      </p:cBhvr>
                                      <p:tavLst>
                                        <p:tav tm="0">
                                          <p:val>
                                            <p:fltVal val="90"/>
                                          </p:val>
                                        </p:tav>
                                        <p:tav tm="100000">
                                          <p:val>
                                            <p:fltVal val="0"/>
                                          </p:val>
                                        </p:tav>
                                      </p:tavLst>
                                    </p:anim>
                                    <p:animEffect transition="in" filter="fade">
                                      <p:cBhvr>
                                        <p:cTn id="4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animBg="1"/>
      <p:bldP spid="7"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301F447-EEF7-48F5-AF73-7566EE7F64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7117410-A2A4-4085-9ADC-46744551DB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9F74EB5-E547-4FB4-95F5-BCC788F3C4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5">
            <a:extLst>
              <a:ext uri="{FF2B5EF4-FFF2-40B4-BE49-F238E27FC236}">
                <a16:creationId xmlns:a16="http://schemas.microsoft.com/office/drawing/2014/main" id="{CDB88AD5-E7B3-571B-5E3D-207E1B06311B}"/>
              </a:ext>
            </a:extLst>
          </p:cNvPr>
          <p:cNvSpPr>
            <a:spLocks noGrp="1"/>
          </p:cNvSpPr>
          <p:nvPr>
            <p:ph type="title"/>
          </p:nvPr>
        </p:nvSpPr>
        <p:spPr>
          <a:xfrm>
            <a:off x="774700" y="18289"/>
            <a:ext cx="10575925" cy="1073911"/>
          </a:xfrm>
          <a:solidFill>
            <a:schemeClr val="accent6">
              <a:lumMod val="75000"/>
            </a:schemeClr>
          </a:solidFill>
        </p:spPr>
        <p:txBody>
          <a:bodyPr>
            <a:normAutofit fontScale="90000"/>
          </a:bodyPr>
          <a:lstStyle/>
          <a:p>
            <a:pPr algn="ctr"/>
            <a:r>
              <a:rPr lang="en-US" b="1" dirty="0">
                <a:solidFill>
                  <a:schemeClr val="bg1"/>
                </a:solidFill>
                <a:latin typeface="Footlight MT Light" panose="0204060206030A020304" pitchFamily="18" charset="0"/>
              </a:rPr>
              <a:t>Collectible Revenues due to NUPRC and FIRS arising from NNPC and Companies</a:t>
            </a:r>
            <a:endParaRPr lang="en-GB" b="1" dirty="0">
              <a:solidFill>
                <a:schemeClr val="bg1"/>
              </a:solidFill>
              <a:latin typeface="Footlight MT Light" panose="0204060206030A020304" pitchFamily="18" charset="0"/>
            </a:endParaRPr>
          </a:p>
        </p:txBody>
      </p:sp>
      <p:grpSp>
        <p:nvGrpSpPr>
          <p:cNvPr id="6" name="Group 5">
            <a:extLst>
              <a:ext uri="{FF2B5EF4-FFF2-40B4-BE49-F238E27FC236}">
                <a16:creationId xmlns:a16="http://schemas.microsoft.com/office/drawing/2014/main" id="{CFEBC1C4-2F94-F3E2-F21C-46608DC71904}"/>
              </a:ext>
            </a:extLst>
          </p:cNvPr>
          <p:cNvGrpSpPr/>
          <p:nvPr/>
        </p:nvGrpSpPr>
        <p:grpSpPr>
          <a:xfrm>
            <a:off x="0" y="5787361"/>
            <a:ext cx="12192000" cy="1217685"/>
            <a:chOff x="-7469" y="5637053"/>
            <a:chExt cx="12199469" cy="1217685"/>
          </a:xfrm>
        </p:grpSpPr>
        <p:sp>
          <p:nvSpPr>
            <p:cNvPr id="7" name="Rectangle 21">
              <a:extLst>
                <a:ext uri="{FF2B5EF4-FFF2-40B4-BE49-F238E27FC236}">
                  <a16:creationId xmlns:a16="http://schemas.microsoft.com/office/drawing/2014/main" id="{9FA92E01-1821-35B2-FA8E-7DC25C4147B8}"/>
                </a:ext>
              </a:extLst>
            </p:cNvPr>
            <p:cNvSpPr/>
            <p:nvPr/>
          </p:nvSpPr>
          <p:spPr>
            <a:xfrm>
              <a:off x="-7469" y="5637053"/>
              <a:ext cx="12192000" cy="1199227"/>
            </a:xfrm>
            <a:custGeom>
              <a:avLst/>
              <a:gdLst>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169097 h 814210"/>
                <a:gd name="connsiteX1" fmla="*/ 12192000 w 12192000"/>
                <a:gd name="connsiteY1" fmla="*/ 169097 h 814210"/>
                <a:gd name="connsiteX2" fmla="*/ 12192000 w 12192000"/>
                <a:gd name="connsiteY2" fmla="*/ 814210 h 814210"/>
                <a:gd name="connsiteX3" fmla="*/ 0 w 12192000"/>
                <a:gd name="connsiteY3" fmla="*/ 814210 h 814210"/>
                <a:gd name="connsiteX4" fmla="*/ 0 w 12192000"/>
                <a:gd name="connsiteY4" fmla="*/ 169097 h 814210"/>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1102313">
                  <a:moveTo>
                    <a:pt x="0" y="457200"/>
                  </a:moveTo>
                  <a:cubicBezTo>
                    <a:pt x="4424948" y="-192505"/>
                    <a:pt x="7502358" y="1876926"/>
                    <a:pt x="12192000" y="0"/>
                  </a:cubicBezTo>
                  <a:lnTo>
                    <a:pt x="12192000" y="1102313"/>
                  </a:lnTo>
                  <a:lnTo>
                    <a:pt x="0" y="1102313"/>
                  </a:lnTo>
                  <a:lnTo>
                    <a:pt x="0" y="457200"/>
                  </a:lnTo>
                  <a:close/>
                </a:path>
              </a:pathLst>
            </a:custGeom>
            <a:solidFill>
              <a:schemeClr val="accent4">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endParaRPr lang="en-US" sz="2800" b="1" dirty="0">
                <a:solidFill>
                  <a:schemeClr val="tx1"/>
                </a:solidFill>
                <a:latin typeface="Footlight MT Light" panose="0204060206030A020304" pitchFamily="18" charset="0"/>
              </a:endParaRPr>
            </a:p>
          </p:txBody>
        </p:sp>
        <p:sp>
          <p:nvSpPr>
            <p:cNvPr id="8" name="Rectangle 21">
              <a:extLst>
                <a:ext uri="{FF2B5EF4-FFF2-40B4-BE49-F238E27FC236}">
                  <a16:creationId xmlns:a16="http://schemas.microsoft.com/office/drawing/2014/main" id="{A73C79D5-5599-8C61-919E-79E1AF0E4BC0}"/>
                </a:ext>
              </a:extLst>
            </p:cNvPr>
            <p:cNvSpPr/>
            <p:nvPr/>
          </p:nvSpPr>
          <p:spPr>
            <a:xfrm>
              <a:off x="0" y="5752425"/>
              <a:ext cx="12192000" cy="1102313"/>
            </a:xfrm>
            <a:custGeom>
              <a:avLst/>
              <a:gdLst>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169097 h 814210"/>
                <a:gd name="connsiteX1" fmla="*/ 12192000 w 12192000"/>
                <a:gd name="connsiteY1" fmla="*/ 169097 h 814210"/>
                <a:gd name="connsiteX2" fmla="*/ 12192000 w 12192000"/>
                <a:gd name="connsiteY2" fmla="*/ 814210 h 814210"/>
                <a:gd name="connsiteX3" fmla="*/ 0 w 12192000"/>
                <a:gd name="connsiteY3" fmla="*/ 814210 h 814210"/>
                <a:gd name="connsiteX4" fmla="*/ 0 w 12192000"/>
                <a:gd name="connsiteY4" fmla="*/ 169097 h 814210"/>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1102313">
                  <a:moveTo>
                    <a:pt x="0" y="457200"/>
                  </a:moveTo>
                  <a:cubicBezTo>
                    <a:pt x="4424948" y="-192505"/>
                    <a:pt x="7502358" y="1876926"/>
                    <a:pt x="12192000" y="0"/>
                  </a:cubicBezTo>
                  <a:lnTo>
                    <a:pt x="12192000" y="1102313"/>
                  </a:lnTo>
                  <a:lnTo>
                    <a:pt x="0" y="1102313"/>
                  </a:lnTo>
                  <a:lnTo>
                    <a:pt x="0" y="457200"/>
                  </a:lnTo>
                  <a:close/>
                </a:path>
              </a:pathLst>
            </a:custGeom>
            <a:solidFill>
              <a:schemeClr val="accent6">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endParaRPr lang="en-US" sz="2800" b="1" dirty="0">
                <a:solidFill>
                  <a:schemeClr val="tx1"/>
                </a:solidFill>
                <a:latin typeface="Footlight MT Light" panose="0204060206030A020304" pitchFamily="18" charset="0"/>
              </a:endParaRPr>
            </a:p>
          </p:txBody>
        </p:sp>
      </p:grpSp>
      <p:graphicFrame>
        <p:nvGraphicFramePr>
          <p:cNvPr id="14" name="Content Placeholder 13">
            <a:extLst>
              <a:ext uri="{FF2B5EF4-FFF2-40B4-BE49-F238E27FC236}">
                <a16:creationId xmlns:a16="http://schemas.microsoft.com/office/drawing/2014/main" id="{9FC4CC67-05B6-A54A-5471-936AF7224937}"/>
              </a:ext>
            </a:extLst>
          </p:cNvPr>
          <p:cNvGraphicFramePr>
            <a:graphicFrameLocks noGrp="1"/>
          </p:cNvGraphicFramePr>
          <p:nvPr>
            <p:ph idx="1"/>
            <p:extLst>
              <p:ext uri="{D42A27DB-BD31-4B8C-83A1-F6EECF244321}">
                <p14:modId xmlns:p14="http://schemas.microsoft.com/office/powerpoint/2010/main" val="3715752597"/>
              </p:ext>
            </p:extLst>
          </p:nvPr>
        </p:nvGraphicFramePr>
        <p:xfrm>
          <a:off x="914400" y="1130301"/>
          <a:ext cx="10401300" cy="5619750"/>
        </p:xfrm>
        <a:graphic>
          <a:graphicData uri="http://schemas.openxmlformats.org/drawingml/2006/table">
            <a:tbl>
              <a:tblPr>
                <a:tableStyleId>{5C22544A-7EE6-4342-B048-85BDC9FD1C3A}</a:tableStyleId>
              </a:tblPr>
              <a:tblGrid>
                <a:gridCol w="6260040">
                  <a:extLst>
                    <a:ext uri="{9D8B030D-6E8A-4147-A177-3AD203B41FA5}">
                      <a16:colId xmlns:a16="http://schemas.microsoft.com/office/drawing/2014/main" val="2434330376"/>
                    </a:ext>
                  </a:extLst>
                </a:gridCol>
                <a:gridCol w="2110603">
                  <a:extLst>
                    <a:ext uri="{9D8B030D-6E8A-4147-A177-3AD203B41FA5}">
                      <a16:colId xmlns:a16="http://schemas.microsoft.com/office/drawing/2014/main" val="3798987085"/>
                    </a:ext>
                  </a:extLst>
                </a:gridCol>
                <a:gridCol w="2030657">
                  <a:extLst>
                    <a:ext uri="{9D8B030D-6E8A-4147-A177-3AD203B41FA5}">
                      <a16:colId xmlns:a16="http://schemas.microsoft.com/office/drawing/2014/main" val="847462174"/>
                    </a:ext>
                  </a:extLst>
                </a:gridCol>
              </a:tblGrid>
              <a:tr h="325671">
                <a:tc>
                  <a:txBody>
                    <a:bodyPr/>
                    <a:lstStyle/>
                    <a:p>
                      <a:pPr algn="l" fontAlgn="ctr"/>
                      <a:r>
                        <a:rPr lang="en-US" sz="2400" u="none" strike="noStrike">
                          <a:effectLst/>
                        </a:rPr>
                        <a:t> Revenue streams</a:t>
                      </a:r>
                      <a:endParaRPr lang="en-US" sz="2400" b="1" i="0" u="none" strike="noStrike">
                        <a:solidFill>
                          <a:srgbClr val="000000"/>
                        </a:solidFill>
                        <a:effectLst/>
                        <a:latin typeface="Footlight MT Light" panose="0204060206030A020304" pitchFamily="18" charset="0"/>
                      </a:endParaRPr>
                    </a:p>
                  </a:txBody>
                  <a:tcPr marL="9525" marR="9525" marT="9525" marB="0" anchor="ctr"/>
                </a:tc>
                <a:tc>
                  <a:txBody>
                    <a:bodyPr/>
                    <a:lstStyle/>
                    <a:p>
                      <a:pPr algn="ctr" fontAlgn="ctr"/>
                      <a:r>
                        <a:rPr lang="en-US" sz="2400" u="none" strike="noStrike">
                          <a:effectLst/>
                        </a:rPr>
                        <a:t>NUPRC</a:t>
                      </a:r>
                      <a:endParaRPr lang="en-US" sz="2400" b="0" i="0" u="none" strike="noStrike">
                        <a:solidFill>
                          <a:srgbClr val="000000"/>
                        </a:solidFill>
                        <a:effectLst/>
                        <a:latin typeface="Footlight MT Light" panose="0204060206030A020304" pitchFamily="18" charset="0"/>
                      </a:endParaRPr>
                    </a:p>
                  </a:txBody>
                  <a:tcPr marL="9525" marR="9525" marT="9525" marB="0" anchor="ctr"/>
                </a:tc>
                <a:tc>
                  <a:txBody>
                    <a:bodyPr/>
                    <a:lstStyle/>
                    <a:p>
                      <a:pPr algn="ctr" fontAlgn="ctr"/>
                      <a:r>
                        <a:rPr lang="en-US" sz="2400" u="none" strike="noStrike">
                          <a:effectLst/>
                        </a:rPr>
                        <a:t>FIRS</a:t>
                      </a:r>
                      <a:endParaRPr lang="en-US" sz="2400" b="0" i="0" u="none" strike="noStrike">
                        <a:solidFill>
                          <a:srgbClr val="000000"/>
                        </a:solidFill>
                        <a:effectLst/>
                        <a:latin typeface="Footlight MT Light" panose="0204060206030A020304" pitchFamily="18" charset="0"/>
                      </a:endParaRPr>
                    </a:p>
                  </a:txBody>
                  <a:tcPr marL="9525" marR="9525" marT="9525" marB="0" anchor="ctr"/>
                </a:tc>
                <a:extLst>
                  <a:ext uri="{0D108BD9-81ED-4DB2-BD59-A6C34878D82A}">
                    <a16:rowId xmlns:a16="http://schemas.microsoft.com/office/drawing/2014/main" val="3512927100"/>
                  </a:ext>
                </a:extLst>
              </a:tr>
              <a:tr h="643076">
                <a:tc rowSpan="2">
                  <a:txBody>
                    <a:bodyPr/>
                    <a:lstStyle/>
                    <a:p>
                      <a:pPr algn="l" fontAlgn="ctr"/>
                      <a:r>
                        <a:rPr lang="en-US" sz="2400" u="none" strike="noStrike" dirty="0">
                          <a:effectLst/>
                        </a:rPr>
                        <a:t> </a:t>
                      </a:r>
                      <a:endParaRPr lang="en-US" sz="2400" b="0" i="0" u="none" strike="noStrike" dirty="0">
                        <a:solidFill>
                          <a:srgbClr val="000000"/>
                        </a:solidFill>
                        <a:effectLst/>
                        <a:latin typeface="Footlight MT Light" panose="0204060206030A020304" pitchFamily="18" charset="0"/>
                      </a:endParaRPr>
                    </a:p>
                  </a:txBody>
                  <a:tcPr marL="9525" marR="9525" marT="9525" marB="0" anchor="ctr"/>
                </a:tc>
                <a:tc>
                  <a:txBody>
                    <a:bodyPr/>
                    <a:lstStyle/>
                    <a:p>
                      <a:pPr algn="ctr" fontAlgn="ctr"/>
                      <a:r>
                        <a:rPr lang="en-US" sz="2400" u="none" strike="noStrike">
                          <a:effectLst/>
                        </a:rPr>
                        <a:t>As at 31</a:t>
                      </a:r>
                      <a:r>
                        <a:rPr lang="en-US" sz="2400" u="none" strike="noStrike" baseline="30000">
                          <a:effectLst/>
                        </a:rPr>
                        <a:t>st</a:t>
                      </a:r>
                      <a:r>
                        <a:rPr lang="en-US" sz="2400" u="none" strike="noStrike">
                          <a:effectLst/>
                        </a:rPr>
                        <a:t> December, 2022</a:t>
                      </a:r>
                      <a:endParaRPr lang="en-US" sz="2400" b="0" i="0" u="none" strike="noStrike">
                        <a:solidFill>
                          <a:srgbClr val="000000"/>
                        </a:solidFill>
                        <a:effectLst/>
                        <a:latin typeface="Footlight MT Light" panose="0204060206030A020304" pitchFamily="18" charset="0"/>
                      </a:endParaRPr>
                    </a:p>
                  </a:txBody>
                  <a:tcPr marL="9525" marR="9525" marT="9525" marB="0" anchor="ctr"/>
                </a:tc>
                <a:tc>
                  <a:txBody>
                    <a:bodyPr/>
                    <a:lstStyle/>
                    <a:p>
                      <a:pPr algn="ctr" fontAlgn="ctr"/>
                      <a:r>
                        <a:rPr lang="en-US" sz="2400" u="none" strike="noStrike">
                          <a:effectLst/>
                        </a:rPr>
                        <a:t>As at 31st July, 2023</a:t>
                      </a:r>
                      <a:endParaRPr lang="en-US" sz="2400" b="0" i="0" u="none" strike="noStrike">
                        <a:solidFill>
                          <a:srgbClr val="000000"/>
                        </a:solidFill>
                        <a:effectLst/>
                        <a:latin typeface="Footlight MT Light" panose="0204060206030A020304" pitchFamily="18" charset="0"/>
                      </a:endParaRPr>
                    </a:p>
                  </a:txBody>
                  <a:tcPr marL="9525" marR="9525" marT="9525" marB="0" anchor="ctr"/>
                </a:tc>
                <a:extLst>
                  <a:ext uri="{0D108BD9-81ED-4DB2-BD59-A6C34878D82A}">
                    <a16:rowId xmlns:a16="http://schemas.microsoft.com/office/drawing/2014/main" val="705496005"/>
                  </a:ext>
                </a:extLst>
              </a:tr>
              <a:tr h="325671">
                <a:tc vMerge="1">
                  <a:txBody>
                    <a:bodyPr/>
                    <a:lstStyle/>
                    <a:p>
                      <a:endParaRPr lang="en-US"/>
                    </a:p>
                  </a:txBody>
                  <a:tcPr/>
                </a:tc>
                <a:tc>
                  <a:txBody>
                    <a:bodyPr/>
                    <a:lstStyle/>
                    <a:p>
                      <a:pPr algn="ctr" fontAlgn="ctr"/>
                      <a:r>
                        <a:rPr lang="en-US" sz="2400" u="none" strike="noStrike">
                          <a:effectLst/>
                        </a:rPr>
                        <a:t>(F'$)</a:t>
                      </a:r>
                      <a:endParaRPr lang="en-US" sz="2400" b="0" i="0" u="none" strike="noStrike">
                        <a:solidFill>
                          <a:srgbClr val="000000"/>
                        </a:solidFill>
                        <a:effectLst/>
                        <a:latin typeface="Footlight MT Light" panose="0204060206030A020304" pitchFamily="18" charset="0"/>
                      </a:endParaRPr>
                    </a:p>
                  </a:txBody>
                  <a:tcPr marL="9525" marR="9525" marT="9525" marB="0" anchor="ctr"/>
                </a:tc>
                <a:tc>
                  <a:txBody>
                    <a:bodyPr/>
                    <a:lstStyle/>
                    <a:p>
                      <a:pPr algn="ctr" fontAlgn="ctr"/>
                      <a:r>
                        <a:rPr lang="en-US" sz="2400" u="none" strike="noStrike">
                          <a:effectLst/>
                        </a:rPr>
                        <a:t>(F'$)</a:t>
                      </a:r>
                      <a:endParaRPr lang="en-US" sz="2400" b="0" i="0" u="none" strike="noStrike">
                        <a:solidFill>
                          <a:srgbClr val="000000"/>
                        </a:solidFill>
                        <a:effectLst/>
                        <a:latin typeface="Footlight MT Light" panose="0204060206030A020304" pitchFamily="18" charset="0"/>
                      </a:endParaRPr>
                    </a:p>
                  </a:txBody>
                  <a:tcPr marL="9525" marR="9525" marT="9525" marB="0" anchor="ctr"/>
                </a:tc>
                <a:extLst>
                  <a:ext uri="{0D108BD9-81ED-4DB2-BD59-A6C34878D82A}">
                    <a16:rowId xmlns:a16="http://schemas.microsoft.com/office/drawing/2014/main" val="1190863732"/>
                  </a:ext>
                </a:extLst>
              </a:tr>
              <a:tr h="325671">
                <a:tc>
                  <a:txBody>
                    <a:bodyPr/>
                    <a:lstStyle/>
                    <a:p>
                      <a:pPr algn="l" fontAlgn="ctr"/>
                      <a:r>
                        <a:rPr lang="en-US" sz="2400" u="none" strike="noStrike">
                          <a:effectLst/>
                        </a:rPr>
                        <a:t>Oil Royalty</a:t>
                      </a:r>
                      <a:endParaRPr lang="en-US" sz="2400" b="1" i="0" u="none" strike="noStrike">
                        <a:solidFill>
                          <a:srgbClr val="000000"/>
                        </a:solidFill>
                        <a:effectLst/>
                        <a:latin typeface="Footlight MT Light" panose="0204060206030A020304" pitchFamily="18" charset="0"/>
                      </a:endParaRPr>
                    </a:p>
                  </a:txBody>
                  <a:tcPr marL="9525" marR="9525" marT="9525" marB="0" anchor="ctr"/>
                </a:tc>
                <a:tc>
                  <a:txBody>
                    <a:bodyPr/>
                    <a:lstStyle/>
                    <a:p>
                      <a:pPr algn="r" fontAlgn="ctr"/>
                      <a:r>
                        <a:rPr lang="en-US" sz="2400" u="none" strike="noStrike">
                          <a:effectLst/>
                        </a:rPr>
                        <a:t>6,858,849,179</a:t>
                      </a:r>
                      <a:endParaRPr lang="en-US" sz="2400" b="0" i="0" u="none" strike="noStrike">
                        <a:solidFill>
                          <a:srgbClr val="000000"/>
                        </a:solidFill>
                        <a:effectLst/>
                        <a:latin typeface="Footlight MT Light" panose="0204060206030A020304" pitchFamily="18" charset="0"/>
                      </a:endParaRPr>
                    </a:p>
                  </a:txBody>
                  <a:tcPr marL="9525" marR="9525" marT="9525" marB="0" anchor="ctr"/>
                </a:tc>
                <a:tc>
                  <a:txBody>
                    <a:bodyPr/>
                    <a:lstStyle/>
                    <a:p>
                      <a:pPr algn="r" fontAlgn="ctr"/>
                      <a:r>
                        <a:rPr lang="en-US" sz="2400" u="none" strike="noStrike">
                          <a:effectLst/>
                        </a:rPr>
                        <a:t>-</a:t>
                      </a:r>
                      <a:endParaRPr lang="en-US" sz="2400" b="0" i="0" u="none" strike="noStrike">
                        <a:solidFill>
                          <a:srgbClr val="000000"/>
                        </a:solidFill>
                        <a:effectLst/>
                        <a:latin typeface="Footlight MT Light" panose="0204060206030A020304" pitchFamily="18" charset="0"/>
                      </a:endParaRPr>
                    </a:p>
                  </a:txBody>
                  <a:tcPr marL="9525" marR="9525" marT="9525" marB="0" anchor="ctr"/>
                </a:tc>
                <a:extLst>
                  <a:ext uri="{0D108BD9-81ED-4DB2-BD59-A6C34878D82A}">
                    <a16:rowId xmlns:a16="http://schemas.microsoft.com/office/drawing/2014/main" val="4288703232"/>
                  </a:ext>
                </a:extLst>
              </a:tr>
              <a:tr h="325671">
                <a:tc>
                  <a:txBody>
                    <a:bodyPr/>
                    <a:lstStyle/>
                    <a:p>
                      <a:pPr algn="l" fontAlgn="ctr"/>
                      <a:r>
                        <a:rPr lang="en-US" sz="2400" u="none" strike="noStrike">
                          <a:effectLst/>
                        </a:rPr>
                        <a:t>Gas Royalty</a:t>
                      </a:r>
                      <a:endParaRPr lang="en-US" sz="2400" b="1" i="0" u="none" strike="noStrike">
                        <a:solidFill>
                          <a:srgbClr val="000000"/>
                        </a:solidFill>
                        <a:effectLst/>
                        <a:latin typeface="Footlight MT Light" panose="0204060206030A020304" pitchFamily="18" charset="0"/>
                      </a:endParaRPr>
                    </a:p>
                  </a:txBody>
                  <a:tcPr marL="9525" marR="9525" marT="9525" marB="0" anchor="ctr"/>
                </a:tc>
                <a:tc>
                  <a:txBody>
                    <a:bodyPr/>
                    <a:lstStyle/>
                    <a:p>
                      <a:pPr algn="r" fontAlgn="ctr"/>
                      <a:r>
                        <a:rPr lang="en-US" sz="2400" u="none" strike="noStrike">
                          <a:effectLst/>
                        </a:rPr>
                        <a:t>559,778,573</a:t>
                      </a:r>
                      <a:endParaRPr lang="en-US" sz="2400" b="0" i="0" u="none" strike="noStrike">
                        <a:solidFill>
                          <a:srgbClr val="000000"/>
                        </a:solidFill>
                        <a:effectLst/>
                        <a:latin typeface="Footlight MT Light" panose="0204060206030A020304" pitchFamily="18" charset="0"/>
                      </a:endParaRPr>
                    </a:p>
                  </a:txBody>
                  <a:tcPr marL="9525" marR="9525" marT="9525" marB="0" anchor="ctr"/>
                </a:tc>
                <a:tc>
                  <a:txBody>
                    <a:bodyPr/>
                    <a:lstStyle/>
                    <a:p>
                      <a:pPr algn="r" fontAlgn="ctr"/>
                      <a:r>
                        <a:rPr lang="en-US" sz="2400" u="none" strike="noStrike">
                          <a:effectLst/>
                        </a:rPr>
                        <a:t>-</a:t>
                      </a:r>
                      <a:endParaRPr lang="en-US" sz="2400" b="0" i="0" u="none" strike="noStrike">
                        <a:solidFill>
                          <a:srgbClr val="000000"/>
                        </a:solidFill>
                        <a:effectLst/>
                        <a:latin typeface="Footlight MT Light" panose="0204060206030A020304" pitchFamily="18" charset="0"/>
                      </a:endParaRPr>
                    </a:p>
                  </a:txBody>
                  <a:tcPr marL="9525" marR="9525" marT="9525" marB="0" anchor="ctr"/>
                </a:tc>
                <a:extLst>
                  <a:ext uri="{0D108BD9-81ED-4DB2-BD59-A6C34878D82A}">
                    <a16:rowId xmlns:a16="http://schemas.microsoft.com/office/drawing/2014/main" val="2725858971"/>
                  </a:ext>
                </a:extLst>
              </a:tr>
              <a:tr h="325671">
                <a:tc>
                  <a:txBody>
                    <a:bodyPr/>
                    <a:lstStyle/>
                    <a:p>
                      <a:pPr algn="l" fontAlgn="ctr"/>
                      <a:r>
                        <a:rPr lang="en-US" sz="2400" u="none" strike="noStrike">
                          <a:effectLst/>
                        </a:rPr>
                        <a:t>Gas Flare Payment</a:t>
                      </a:r>
                      <a:endParaRPr lang="en-US" sz="2400" b="1" i="0" u="none" strike="noStrike">
                        <a:solidFill>
                          <a:srgbClr val="000000"/>
                        </a:solidFill>
                        <a:effectLst/>
                        <a:latin typeface="Footlight MT Light" panose="0204060206030A020304" pitchFamily="18" charset="0"/>
                      </a:endParaRPr>
                    </a:p>
                  </a:txBody>
                  <a:tcPr marL="9525" marR="9525" marT="9525" marB="0" anchor="ctr"/>
                </a:tc>
                <a:tc>
                  <a:txBody>
                    <a:bodyPr/>
                    <a:lstStyle/>
                    <a:p>
                      <a:pPr algn="r" fontAlgn="ctr"/>
                      <a:r>
                        <a:rPr lang="en-US" sz="2400" u="none" strike="noStrike">
                          <a:effectLst/>
                        </a:rPr>
                        <a:t>828,827,628</a:t>
                      </a:r>
                      <a:endParaRPr lang="en-US" sz="2400" b="0" i="0" u="none" strike="noStrike">
                        <a:solidFill>
                          <a:srgbClr val="000000"/>
                        </a:solidFill>
                        <a:effectLst/>
                        <a:latin typeface="Footlight MT Light" panose="0204060206030A020304" pitchFamily="18" charset="0"/>
                      </a:endParaRPr>
                    </a:p>
                  </a:txBody>
                  <a:tcPr marL="9525" marR="9525" marT="9525" marB="0" anchor="ctr"/>
                </a:tc>
                <a:tc>
                  <a:txBody>
                    <a:bodyPr/>
                    <a:lstStyle/>
                    <a:p>
                      <a:pPr algn="r" fontAlgn="ctr"/>
                      <a:r>
                        <a:rPr lang="en-US" sz="2400" u="none" strike="noStrike">
                          <a:effectLst/>
                        </a:rPr>
                        <a:t>-</a:t>
                      </a:r>
                      <a:endParaRPr lang="en-US" sz="2400" b="0" i="0" u="none" strike="noStrike">
                        <a:solidFill>
                          <a:srgbClr val="000000"/>
                        </a:solidFill>
                        <a:effectLst/>
                        <a:latin typeface="Footlight MT Light" panose="0204060206030A020304" pitchFamily="18" charset="0"/>
                      </a:endParaRPr>
                    </a:p>
                  </a:txBody>
                  <a:tcPr marL="9525" marR="9525" marT="9525" marB="0" anchor="ctr"/>
                </a:tc>
                <a:extLst>
                  <a:ext uri="{0D108BD9-81ED-4DB2-BD59-A6C34878D82A}">
                    <a16:rowId xmlns:a16="http://schemas.microsoft.com/office/drawing/2014/main" val="2009722705"/>
                  </a:ext>
                </a:extLst>
              </a:tr>
              <a:tr h="325671">
                <a:tc>
                  <a:txBody>
                    <a:bodyPr/>
                    <a:lstStyle/>
                    <a:p>
                      <a:pPr algn="l" fontAlgn="ctr"/>
                      <a:r>
                        <a:rPr lang="en-US" sz="2400" u="none" strike="noStrike">
                          <a:effectLst/>
                        </a:rPr>
                        <a:t>Concession Rental</a:t>
                      </a:r>
                      <a:endParaRPr lang="en-US" sz="2400" b="1" i="0" u="none" strike="noStrike">
                        <a:solidFill>
                          <a:srgbClr val="000000"/>
                        </a:solidFill>
                        <a:effectLst/>
                        <a:latin typeface="Footlight MT Light" panose="0204060206030A020304" pitchFamily="18" charset="0"/>
                      </a:endParaRPr>
                    </a:p>
                  </a:txBody>
                  <a:tcPr marL="9525" marR="9525" marT="9525" marB="0" anchor="ctr"/>
                </a:tc>
                <a:tc>
                  <a:txBody>
                    <a:bodyPr/>
                    <a:lstStyle/>
                    <a:p>
                      <a:pPr algn="r" fontAlgn="ctr"/>
                      <a:r>
                        <a:rPr lang="en-US" sz="2400" u="none" strike="noStrike">
                          <a:effectLst/>
                        </a:rPr>
                        <a:t>3,050,702</a:t>
                      </a:r>
                      <a:endParaRPr lang="en-US" sz="2400" b="0" i="0" u="none" strike="noStrike">
                        <a:solidFill>
                          <a:srgbClr val="000000"/>
                        </a:solidFill>
                        <a:effectLst/>
                        <a:latin typeface="Footlight MT Light" panose="0204060206030A020304" pitchFamily="18" charset="0"/>
                      </a:endParaRPr>
                    </a:p>
                  </a:txBody>
                  <a:tcPr marL="9525" marR="9525" marT="9525" marB="0" anchor="ctr"/>
                </a:tc>
                <a:tc>
                  <a:txBody>
                    <a:bodyPr/>
                    <a:lstStyle/>
                    <a:p>
                      <a:pPr algn="r" fontAlgn="ctr"/>
                      <a:r>
                        <a:rPr lang="en-US" sz="2400" u="none" strike="noStrike">
                          <a:effectLst/>
                        </a:rPr>
                        <a:t>-</a:t>
                      </a:r>
                      <a:endParaRPr lang="en-US" sz="2400" b="0" i="0" u="none" strike="noStrike">
                        <a:solidFill>
                          <a:srgbClr val="000000"/>
                        </a:solidFill>
                        <a:effectLst/>
                        <a:latin typeface="Footlight MT Light" panose="0204060206030A020304" pitchFamily="18" charset="0"/>
                      </a:endParaRPr>
                    </a:p>
                  </a:txBody>
                  <a:tcPr marL="9525" marR="9525" marT="9525" marB="0" anchor="ctr"/>
                </a:tc>
                <a:extLst>
                  <a:ext uri="{0D108BD9-81ED-4DB2-BD59-A6C34878D82A}">
                    <a16:rowId xmlns:a16="http://schemas.microsoft.com/office/drawing/2014/main" val="656848334"/>
                  </a:ext>
                </a:extLst>
              </a:tr>
              <a:tr h="325671">
                <a:tc>
                  <a:txBody>
                    <a:bodyPr/>
                    <a:lstStyle/>
                    <a:p>
                      <a:pPr algn="l" fontAlgn="ctr"/>
                      <a:r>
                        <a:rPr lang="en-US" sz="2400" u="none" strike="noStrike">
                          <a:effectLst/>
                        </a:rPr>
                        <a:t>PPT</a:t>
                      </a:r>
                      <a:endParaRPr lang="en-US" sz="2400" b="1" i="0" u="none" strike="noStrike">
                        <a:solidFill>
                          <a:srgbClr val="000000"/>
                        </a:solidFill>
                        <a:effectLst/>
                        <a:latin typeface="Footlight MT Light" panose="0204060206030A020304" pitchFamily="18" charset="0"/>
                      </a:endParaRPr>
                    </a:p>
                  </a:txBody>
                  <a:tcPr marL="9525" marR="9525" marT="9525" marB="0" anchor="ctr"/>
                </a:tc>
                <a:tc>
                  <a:txBody>
                    <a:bodyPr/>
                    <a:lstStyle/>
                    <a:p>
                      <a:pPr algn="r" fontAlgn="ctr"/>
                      <a:r>
                        <a:rPr lang="en-US" sz="2400" u="none" strike="noStrike">
                          <a:effectLst/>
                        </a:rPr>
                        <a:t>-</a:t>
                      </a:r>
                      <a:endParaRPr lang="en-US" sz="2400" b="0" i="0" u="none" strike="noStrike">
                        <a:solidFill>
                          <a:srgbClr val="000000"/>
                        </a:solidFill>
                        <a:effectLst/>
                        <a:latin typeface="Footlight MT Light" panose="0204060206030A020304" pitchFamily="18" charset="0"/>
                      </a:endParaRPr>
                    </a:p>
                  </a:txBody>
                  <a:tcPr marL="9525" marR="9525" marT="9525" marB="0" anchor="ctr"/>
                </a:tc>
                <a:tc>
                  <a:txBody>
                    <a:bodyPr/>
                    <a:lstStyle/>
                    <a:p>
                      <a:pPr algn="r" fontAlgn="ctr"/>
                      <a:r>
                        <a:rPr lang="en-US" sz="2400" u="none" strike="noStrike">
                          <a:effectLst/>
                        </a:rPr>
                        <a:t>9,445,912.29</a:t>
                      </a:r>
                      <a:endParaRPr lang="en-US" sz="2400" b="0" i="0" u="none" strike="noStrike">
                        <a:solidFill>
                          <a:srgbClr val="000000"/>
                        </a:solidFill>
                        <a:effectLst/>
                        <a:latin typeface="Footlight MT Light" panose="0204060206030A020304" pitchFamily="18" charset="0"/>
                      </a:endParaRPr>
                    </a:p>
                  </a:txBody>
                  <a:tcPr marL="9525" marR="9525" marT="9525" marB="0" anchor="ctr"/>
                </a:tc>
                <a:extLst>
                  <a:ext uri="{0D108BD9-81ED-4DB2-BD59-A6C34878D82A}">
                    <a16:rowId xmlns:a16="http://schemas.microsoft.com/office/drawing/2014/main" val="2893147278"/>
                  </a:ext>
                </a:extLst>
              </a:tr>
              <a:tr h="325671">
                <a:tc>
                  <a:txBody>
                    <a:bodyPr/>
                    <a:lstStyle/>
                    <a:p>
                      <a:pPr algn="l" fontAlgn="ctr"/>
                      <a:r>
                        <a:rPr lang="en-US" sz="2400" u="none" strike="noStrike">
                          <a:effectLst/>
                        </a:rPr>
                        <a:t>CIT</a:t>
                      </a:r>
                      <a:endParaRPr lang="en-US" sz="2400" b="1" i="0" u="none" strike="noStrike">
                        <a:solidFill>
                          <a:srgbClr val="000000"/>
                        </a:solidFill>
                        <a:effectLst/>
                        <a:latin typeface="Footlight MT Light" panose="0204060206030A020304" pitchFamily="18" charset="0"/>
                      </a:endParaRPr>
                    </a:p>
                  </a:txBody>
                  <a:tcPr marL="9525" marR="9525" marT="9525" marB="0" anchor="ctr"/>
                </a:tc>
                <a:tc>
                  <a:txBody>
                    <a:bodyPr/>
                    <a:lstStyle/>
                    <a:p>
                      <a:pPr algn="r" fontAlgn="ctr"/>
                      <a:r>
                        <a:rPr lang="en-US" sz="2400" u="none" strike="noStrike">
                          <a:effectLst/>
                        </a:rPr>
                        <a:t>-</a:t>
                      </a:r>
                      <a:endParaRPr lang="en-US" sz="2400" b="0" i="0" u="none" strike="noStrike">
                        <a:solidFill>
                          <a:srgbClr val="000000"/>
                        </a:solidFill>
                        <a:effectLst/>
                        <a:latin typeface="Footlight MT Light" panose="0204060206030A020304" pitchFamily="18" charset="0"/>
                      </a:endParaRPr>
                    </a:p>
                  </a:txBody>
                  <a:tcPr marL="9525" marR="9525" marT="9525" marB="0" anchor="ctr"/>
                </a:tc>
                <a:tc>
                  <a:txBody>
                    <a:bodyPr/>
                    <a:lstStyle/>
                    <a:p>
                      <a:pPr algn="r" fontAlgn="ctr"/>
                      <a:r>
                        <a:rPr lang="en-US" sz="2400" u="none" strike="noStrike">
                          <a:effectLst/>
                        </a:rPr>
                        <a:t>532,508.59</a:t>
                      </a:r>
                      <a:endParaRPr lang="en-US" sz="2400" b="0" i="0" u="none" strike="noStrike">
                        <a:solidFill>
                          <a:srgbClr val="000000"/>
                        </a:solidFill>
                        <a:effectLst/>
                        <a:latin typeface="Footlight MT Light" panose="0204060206030A020304" pitchFamily="18" charset="0"/>
                      </a:endParaRPr>
                    </a:p>
                  </a:txBody>
                  <a:tcPr marL="9525" marR="9525" marT="9525" marB="0" anchor="ctr"/>
                </a:tc>
                <a:extLst>
                  <a:ext uri="{0D108BD9-81ED-4DB2-BD59-A6C34878D82A}">
                    <a16:rowId xmlns:a16="http://schemas.microsoft.com/office/drawing/2014/main" val="1363617127"/>
                  </a:ext>
                </a:extLst>
              </a:tr>
              <a:tr h="325671">
                <a:tc>
                  <a:txBody>
                    <a:bodyPr/>
                    <a:lstStyle/>
                    <a:p>
                      <a:pPr algn="l" fontAlgn="ctr"/>
                      <a:r>
                        <a:rPr lang="en-US" sz="2400" u="none" strike="noStrike">
                          <a:effectLst/>
                        </a:rPr>
                        <a:t>Late Return Penalty </a:t>
                      </a:r>
                      <a:endParaRPr lang="en-US" sz="2400" b="1" i="0" u="none" strike="noStrike">
                        <a:solidFill>
                          <a:srgbClr val="000000"/>
                        </a:solidFill>
                        <a:effectLst/>
                        <a:latin typeface="Footlight MT Light" panose="0204060206030A020304" pitchFamily="18" charset="0"/>
                      </a:endParaRPr>
                    </a:p>
                  </a:txBody>
                  <a:tcPr marL="9525" marR="9525" marT="9525" marB="0" anchor="ctr"/>
                </a:tc>
                <a:tc>
                  <a:txBody>
                    <a:bodyPr/>
                    <a:lstStyle/>
                    <a:p>
                      <a:pPr algn="r" fontAlgn="ctr"/>
                      <a:r>
                        <a:rPr lang="en-US" sz="2400" u="none" strike="noStrike">
                          <a:effectLst/>
                        </a:rPr>
                        <a:t>-</a:t>
                      </a:r>
                      <a:endParaRPr lang="en-US" sz="2400" b="0" i="0" u="none" strike="noStrike">
                        <a:solidFill>
                          <a:srgbClr val="000000"/>
                        </a:solidFill>
                        <a:effectLst/>
                        <a:latin typeface="Footlight MT Light" panose="0204060206030A020304" pitchFamily="18" charset="0"/>
                      </a:endParaRPr>
                    </a:p>
                  </a:txBody>
                  <a:tcPr marL="9525" marR="9525" marT="9525" marB="0" anchor="ctr"/>
                </a:tc>
                <a:tc>
                  <a:txBody>
                    <a:bodyPr/>
                    <a:lstStyle/>
                    <a:p>
                      <a:pPr algn="r" fontAlgn="ctr"/>
                      <a:r>
                        <a:rPr lang="en-US" sz="2400" u="none" strike="noStrike">
                          <a:effectLst/>
                        </a:rPr>
                        <a:t>75,705.56</a:t>
                      </a:r>
                      <a:endParaRPr lang="en-US" sz="2400" b="0" i="0" u="none" strike="noStrike">
                        <a:solidFill>
                          <a:srgbClr val="000000"/>
                        </a:solidFill>
                        <a:effectLst/>
                        <a:latin typeface="Footlight MT Light" panose="0204060206030A020304" pitchFamily="18" charset="0"/>
                      </a:endParaRPr>
                    </a:p>
                  </a:txBody>
                  <a:tcPr marL="9525" marR="9525" marT="9525" marB="0" anchor="ctr"/>
                </a:tc>
                <a:extLst>
                  <a:ext uri="{0D108BD9-81ED-4DB2-BD59-A6C34878D82A}">
                    <a16:rowId xmlns:a16="http://schemas.microsoft.com/office/drawing/2014/main" val="622170417"/>
                  </a:ext>
                </a:extLst>
              </a:tr>
              <a:tr h="325671">
                <a:tc>
                  <a:txBody>
                    <a:bodyPr/>
                    <a:lstStyle/>
                    <a:p>
                      <a:pPr algn="l" fontAlgn="ctr"/>
                      <a:r>
                        <a:rPr lang="en-US" sz="2400" u="none" strike="noStrike">
                          <a:effectLst/>
                        </a:rPr>
                        <a:t>EDT</a:t>
                      </a:r>
                      <a:endParaRPr lang="en-US" sz="2400" b="1" i="0" u="none" strike="noStrike">
                        <a:solidFill>
                          <a:srgbClr val="000000"/>
                        </a:solidFill>
                        <a:effectLst/>
                        <a:latin typeface="Footlight MT Light" panose="0204060206030A020304" pitchFamily="18" charset="0"/>
                      </a:endParaRPr>
                    </a:p>
                  </a:txBody>
                  <a:tcPr marL="9525" marR="9525" marT="9525" marB="0" anchor="ctr"/>
                </a:tc>
                <a:tc>
                  <a:txBody>
                    <a:bodyPr/>
                    <a:lstStyle/>
                    <a:p>
                      <a:pPr algn="r" fontAlgn="ctr"/>
                      <a:r>
                        <a:rPr lang="en-US" sz="2400" u="none" strike="noStrike">
                          <a:effectLst/>
                        </a:rPr>
                        <a:t>-</a:t>
                      </a:r>
                      <a:endParaRPr lang="en-US" sz="2400" b="0" i="0" u="none" strike="noStrike">
                        <a:solidFill>
                          <a:srgbClr val="000000"/>
                        </a:solidFill>
                        <a:effectLst/>
                        <a:latin typeface="Footlight MT Light" panose="0204060206030A020304" pitchFamily="18" charset="0"/>
                      </a:endParaRPr>
                    </a:p>
                  </a:txBody>
                  <a:tcPr marL="9525" marR="9525" marT="9525" marB="0" anchor="ctr"/>
                </a:tc>
                <a:tc>
                  <a:txBody>
                    <a:bodyPr/>
                    <a:lstStyle/>
                    <a:p>
                      <a:pPr algn="r" fontAlgn="ctr"/>
                      <a:r>
                        <a:rPr lang="en-US" sz="2400" u="none" strike="noStrike">
                          <a:effectLst/>
                        </a:rPr>
                        <a:t>580,472.38</a:t>
                      </a:r>
                      <a:endParaRPr lang="en-US" sz="2400" b="0" i="0" u="none" strike="noStrike">
                        <a:solidFill>
                          <a:srgbClr val="000000"/>
                        </a:solidFill>
                        <a:effectLst/>
                        <a:latin typeface="Footlight MT Light" panose="0204060206030A020304" pitchFamily="18" charset="0"/>
                      </a:endParaRPr>
                    </a:p>
                  </a:txBody>
                  <a:tcPr marL="9525" marR="9525" marT="9525" marB="0" anchor="ctr"/>
                </a:tc>
                <a:extLst>
                  <a:ext uri="{0D108BD9-81ED-4DB2-BD59-A6C34878D82A}">
                    <a16:rowId xmlns:a16="http://schemas.microsoft.com/office/drawing/2014/main" val="2478762892"/>
                  </a:ext>
                </a:extLst>
              </a:tr>
              <a:tr h="325671">
                <a:tc>
                  <a:txBody>
                    <a:bodyPr/>
                    <a:lstStyle/>
                    <a:p>
                      <a:pPr algn="l" fontAlgn="ctr"/>
                      <a:r>
                        <a:rPr lang="en-US" sz="2400" u="none" strike="noStrike">
                          <a:effectLst/>
                        </a:rPr>
                        <a:t>VAT</a:t>
                      </a:r>
                      <a:endParaRPr lang="en-US" sz="2400" b="1" i="0" u="none" strike="noStrike">
                        <a:solidFill>
                          <a:srgbClr val="000000"/>
                        </a:solidFill>
                        <a:effectLst/>
                        <a:latin typeface="Footlight MT Light" panose="0204060206030A020304" pitchFamily="18" charset="0"/>
                      </a:endParaRPr>
                    </a:p>
                  </a:txBody>
                  <a:tcPr marL="9525" marR="9525" marT="9525" marB="0" anchor="ctr"/>
                </a:tc>
                <a:tc>
                  <a:txBody>
                    <a:bodyPr/>
                    <a:lstStyle/>
                    <a:p>
                      <a:pPr algn="r" fontAlgn="ctr"/>
                      <a:r>
                        <a:rPr lang="en-US" sz="2400" u="none" strike="noStrike">
                          <a:effectLst/>
                        </a:rPr>
                        <a:t>-</a:t>
                      </a:r>
                      <a:endParaRPr lang="en-US" sz="2400" b="0" i="0" u="none" strike="noStrike">
                        <a:solidFill>
                          <a:srgbClr val="000000"/>
                        </a:solidFill>
                        <a:effectLst/>
                        <a:latin typeface="Footlight MT Light" panose="0204060206030A020304" pitchFamily="18" charset="0"/>
                      </a:endParaRPr>
                    </a:p>
                  </a:txBody>
                  <a:tcPr marL="9525" marR="9525" marT="9525" marB="0" anchor="ctr"/>
                </a:tc>
                <a:tc>
                  <a:txBody>
                    <a:bodyPr/>
                    <a:lstStyle/>
                    <a:p>
                      <a:pPr algn="r" fontAlgn="ctr"/>
                      <a:r>
                        <a:rPr lang="en-US" sz="2400" u="none" strike="noStrike">
                          <a:effectLst/>
                        </a:rPr>
                        <a:t>1,354,148.39</a:t>
                      </a:r>
                      <a:endParaRPr lang="en-US" sz="2400" b="0" i="0" u="none" strike="noStrike">
                        <a:solidFill>
                          <a:srgbClr val="000000"/>
                        </a:solidFill>
                        <a:effectLst/>
                        <a:latin typeface="Footlight MT Light" panose="0204060206030A020304" pitchFamily="18" charset="0"/>
                      </a:endParaRPr>
                    </a:p>
                  </a:txBody>
                  <a:tcPr marL="9525" marR="9525" marT="9525" marB="0" anchor="ctr"/>
                </a:tc>
                <a:extLst>
                  <a:ext uri="{0D108BD9-81ED-4DB2-BD59-A6C34878D82A}">
                    <a16:rowId xmlns:a16="http://schemas.microsoft.com/office/drawing/2014/main" val="1077755597"/>
                  </a:ext>
                </a:extLst>
              </a:tr>
              <a:tr h="325671">
                <a:tc>
                  <a:txBody>
                    <a:bodyPr/>
                    <a:lstStyle/>
                    <a:p>
                      <a:pPr algn="l" fontAlgn="ctr"/>
                      <a:r>
                        <a:rPr lang="en-US" sz="2400" u="none" strike="noStrike">
                          <a:effectLst/>
                        </a:rPr>
                        <a:t>WHT</a:t>
                      </a:r>
                      <a:endParaRPr lang="en-US" sz="2400" b="1" i="0" u="none" strike="noStrike">
                        <a:solidFill>
                          <a:srgbClr val="000000"/>
                        </a:solidFill>
                        <a:effectLst/>
                        <a:latin typeface="Footlight MT Light" panose="0204060206030A020304" pitchFamily="18" charset="0"/>
                      </a:endParaRPr>
                    </a:p>
                  </a:txBody>
                  <a:tcPr marL="9525" marR="9525" marT="9525" marB="0" anchor="ctr"/>
                </a:tc>
                <a:tc>
                  <a:txBody>
                    <a:bodyPr/>
                    <a:lstStyle/>
                    <a:p>
                      <a:pPr algn="r" fontAlgn="ctr"/>
                      <a:r>
                        <a:rPr lang="en-US" sz="2400" u="none" strike="noStrike">
                          <a:effectLst/>
                        </a:rPr>
                        <a:t>-</a:t>
                      </a:r>
                      <a:endParaRPr lang="en-US" sz="2400" b="0" i="0" u="none" strike="noStrike">
                        <a:solidFill>
                          <a:srgbClr val="000000"/>
                        </a:solidFill>
                        <a:effectLst/>
                        <a:latin typeface="Footlight MT Light" panose="0204060206030A020304" pitchFamily="18" charset="0"/>
                      </a:endParaRPr>
                    </a:p>
                  </a:txBody>
                  <a:tcPr marL="9525" marR="9525" marT="9525" marB="0" anchor="ctr"/>
                </a:tc>
                <a:tc>
                  <a:txBody>
                    <a:bodyPr/>
                    <a:lstStyle/>
                    <a:p>
                      <a:pPr algn="r" fontAlgn="ctr"/>
                      <a:r>
                        <a:rPr lang="en-US" sz="2400" u="none" strike="noStrike">
                          <a:effectLst/>
                        </a:rPr>
                        <a:t>1,601,860.89</a:t>
                      </a:r>
                      <a:endParaRPr lang="en-US" sz="2400" b="0" i="0" u="none" strike="noStrike">
                        <a:solidFill>
                          <a:srgbClr val="000000"/>
                        </a:solidFill>
                        <a:effectLst/>
                        <a:latin typeface="Footlight MT Light" panose="0204060206030A020304" pitchFamily="18" charset="0"/>
                      </a:endParaRPr>
                    </a:p>
                  </a:txBody>
                  <a:tcPr marL="9525" marR="9525" marT="9525" marB="0" anchor="ctr"/>
                </a:tc>
                <a:extLst>
                  <a:ext uri="{0D108BD9-81ED-4DB2-BD59-A6C34878D82A}">
                    <a16:rowId xmlns:a16="http://schemas.microsoft.com/office/drawing/2014/main" val="331793347"/>
                  </a:ext>
                </a:extLst>
              </a:tr>
              <a:tr h="325671">
                <a:tc>
                  <a:txBody>
                    <a:bodyPr/>
                    <a:lstStyle/>
                    <a:p>
                      <a:pPr algn="l" fontAlgn="ctr"/>
                      <a:r>
                        <a:rPr lang="en-US" sz="2400" u="none" strike="noStrike" dirty="0">
                          <a:effectLst/>
                        </a:rPr>
                        <a:t>Total Liabilities</a:t>
                      </a:r>
                      <a:endParaRPr lang="en-US" sz="2400" b="1" i="0" u="none" strike="noStrike" dirty="0">
                        <a:solidFill>
                          <a:srgbClr val="000000"/>
                        </a:solidFill>
                        <a:effectLst/>
                        <a:latin typeface="Footlight MT Light" panose="0204060206030A020304" pitchFamily="18" charset="0"/>
                      </a:endParaRPr>
                    </a:p>
                  </a:txBody>
                  <a:tcPr marL="9525" marR="9525" marT="9525" marB="0" anchor="ctr"/>
                </a:tc>
                <a:tc>
                  <a:txBody>
                    <a:bodyPr/>
                    <a:lstStyle/>
                    <a:p>
                      <a:pPr algn="r" fontAlgn="ctr"/>
                      <a:r>
                        <a:rPr lang="en-US" sz="2400" u="none" strike="noStrike">
                          <a:effectLst/>
                        </a:rPr>
                        <a:t>8,250,506,083</a:t>
                      </a:r>
                      <a:endParaRPr lang="en-US" sz="2400" b="1" i="0" u="none" strike="noStrike">
                        <a:solidFill>
                          <a:srgbClr val="000000"/>
                        </a:solidFill>
                        <a:effectLst/>
                        <a:latin typeface="Footlight MT Light" panose="0204060206030A020304" pitchFamily="18" charset="0"/>
                      </a:endParaRPr>
                    </a:p>
                  </a:txBody>
                  <a:tcPr marL="9525" marR="9525" marT="9525" marB="0" anchor="ctr"/>
                </a:tc>
                <a:tc>
                  <a:txBody>
                    <a:bodyPr/>
                    <a:lstStyle/>
                    <a:p>
                      <a:pPr algn="r" fontAlgn="ctr"/>
                      <a:r>
                        <a:rPr lang="en-US" sz="2400" u="none" strike="noStrike" dirty="0">
                          <a:effectLst/>
                        </a:rPr>
                        <a:t>13,590,608.11</a:t>
                      </a:r>
                      <a:endParaRPr lang="en-US" sz="2400" b="1" i="0" u="none" strike="noStrike" dirty="0">
                        <a:solidFill>
                          <a:srgbClr val="000000"/>
                        </a:solidFill>
                        <a:effectLst/>
                        <a:latin typeface="Footlight MT Light" panose="0204060206030A020304" pitchFamily="18" charset="0"/>
                      </a:endParaRPr>
                    </a:p>
                  </a:txBody>
                  <a:tcPr marL="9525" marR="9525" marT="9525" marB="0" anchor="ctr"/>
                </a:tc>
                <a:extLst>
                  <a:ext uri="{0D108BD9-81ED-4DB2-BD59-A6C34878D82A}">
                    <a16:rowId xmlns:a16="http://schemas.microsoft.com/office/drawing/2014/main" val="1958471750"/>
                  </a:ext>
                </a:extLst>
              </a:tr>
            </a:tbl>
          </a:graphicData>
        </a:graphic>
      </p:graphicFrame>
    </p:spTree>
    <p:extLst>
      <p:ext uri="{BB962C8B-B14F-4D97-AF65-F5344CB8AC3E}">
        <p14:creationId xmlns:p14="http://schemas.microsoft.com/office/powerpoint/2010/main" val="2793335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par>
                                <p:cTn id="10" presetID="31"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301F447-EEF7-48F5-AF73-7566EE7F64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7117410-A2A4-4085-9ADC-46744551DB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9F74EB5-E547-4FB4-95F5-BCC788F3C4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5">
            <a:extLst>
              <a:ext uri="{FF2B5EF4-FFF2-40B4-BE49-F238E27FC236}">
                <a16:creationId xmlns:a16="http://schemas.microsoft.com/office/drawing/2014/main" id="{CDB88AD5-E7B3-571B-5E3D-207E1B06311B}"/>
              </a:ext>
            </a:extLst>
          </p:cNvPr>
          <p:cNvSpPr>
            <a:spLocks noGrp="1"/>
          </p:cNvSpPr>
          <p:nvPr>
            <p:ph type="title"/>
          </p:nvPr>
        </p:nvSpPr>
        <p:spPr>
          <a:xfrm>
            <a:off x="774700" y="18289"/>
            <a:ext cx="10575925" cy="1073911"/>
          </a:xfrm>
          <a:solidFill>
            <a:schemeClr val="accent6">
              <a:lumMod val="75000"/>
            </a:schemeClr>
          </a:solidFill>
        </p:spPr>
        <p:txBody>
          <a:bodyPr>
            <a:normAutofit fontScale="90000"/>
          </a:bodyPr>
          <a:lstStyle/>
          <a:p>
            <a:pPr algn="ctr"/>
            <a:r>
              <a:rPr lang="en-US" b="1" dirty="0">
                <a:solidFill>
                  <a:schemeClr val="bg1"/>
                </a:solidFill>
                <a:latin typeface="Footlight MT Light" panose="0204060206030A020304" pitchFamily="18" charset="0"/>
              </a:rPr>
              <a:t>Collectible Revenues due to NUPRC and FIRS arising from NNPC and Companies</a:t>
            </a:r>
            <a:endParaRPr lang="en-GB" b="1" dirty="0">
              <a:solidFill>
                <a:schemeClr val="bg1"/>
              </a:solidFill>
              <a:latin typeface="Footlight MT Light" panose="0204060206030A020304" pitchFamily="18" charset="0"/>
            </a:endParaRPr>
          </a:p>
        </p:txBody>
      </p:sp>
      <p:grpSp>
        <p:nvGrpSpPr>
          <p:cNvPr id="6" name="Group 5">
            <a:extLst>
              <a:ext uri="{FF2B5EF4-FFF2-40B4-BE49-F238E27FC236}">
                <a16:creationId xmlns:a16="http://schemas.microsoft.com/office/drawing/2014/main" id="{CFEBC1C4-2F94-F3E2-F21C-46608DC71904}"/>
              </a:ext>
            </a:extLst>
          </p:cNvPr>
          <p:cNvGrpSpPr/>
          <p:nvPr/>
        </p:nvGrpSpPr>
        <p:grpSpPr>
          <a:xfrm>
            <a:off x="0" y="5787361"/>
            <a:ext cx="12192000" cy="1217685"/>
            <a:chOff x="-7469" y="5637053"/>
            <a:chExt cx="12199469" cy="1217685"/>
          </a:xfrm>
        </p:grpSpPr>
        <p:sp>
          <p:nvSpPr>
            <p:cNvPr id="7" name="Rectangle 21">
              <a:extLst>
                <a:ext uri="{FF2B5EF4-FFF2-40B4-BE49-F238E27FC236}">
                  <a16:creationId xmlns:a16="http://schemas.microsoft.com/office/drawing/2014/main" id="{9FA92E01-1821-35B2-FA8E-7DC25C4147B8}"/>
                </a:ext>
              </a:extLst>
            </p:cNvPr>
            <p:cNvSpPr/>
            <p:nvPr/>
          </p:nvSpPr>
          <p:spPr>
            <a:xfrm>
              <a:off x="-7469" y="5637053"/>
              <a:ext cx="12192000" cy="1199227"/>
            </a:xfrm>
            <a:custGeom>
              <a:avLst/>
              <a:gdLst>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169097 h 814210"/>
                <a:gd name="connsiteX1" fmla="*/ 12192000 w 12192000"/>
                <a:gd name="connsiteY1" fmla="*/ 169097 h 814210"/>
                <a:gd name="connsiteX2" fmla="*/ 12192000 w 12192000"/>
                <a:gd name="connsiteY2" fmla="*/ 814210 h 814210"/>
                <a:gd name="connsiteX3" fmla="*/ 0 w 12192000"/>
                <a:gd name="connsiteY3" fmla="*/ 814210 h 814210"/>
                <a:gd name="connsiteX4" fmla="*/ 0 w 12192000"/>
                <a:gd name="connsiteY4" fmla="*/ 169097 h 814210"/>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1102313">
                  <a:moveTo>
                    <a:pt x="0" y="457200"/>
                  </a:moveTo>
                  <a:cubicBezTo>
                    <a:pt x="4424948" y="-192505"/>
                    <a:pt x="7502358" y="1876926"/>
                    <a:pt x="12192000" y="0"/>
                  </a:cubicBezTo>
                  <a:lnTo>
                    <a:pt x="12192000" y="1102313"/>
                  </a:lnTo>
                  <a:lnTo>
                    <a:pt x="0" y="1102313"/>
                  </a:lnTo>
                  <a:lnTo>
                    <a:pt x="0" y="457200"/>
                  </a:lnTo>
                  <a:close/>
                </a:path>
              </a:pathLst>
            </a:custGeom>
            <a:solidFill>
              <a:schemeClr val="accent4">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endParaRPr lang="en-US" sz="2800" b="1" dirty="0">
                <a:solidFill>
                  <a:schemeClr val="tx1"/>
                </a:solidFill>
                <a:latin typeface="Footlight MT Light" panose="0204060206030A020304" pitchFamily="18" charset="0"/>
              </a:endParaRPr>
            </a:p>
          </p:txBody>
        </p:sp>
        <p:sp>
          <p:nvSpPr>
            <p:cNvPr id="8" name="Rectangle 21">
              <a:extLst>
                <a:ext uri="{FF2B5EF4-FFF2-40B4-BE49-F238E27FC236}">
                  <a16:creationId xmlns:a16="http://schemas.microsoft.com/office/drawing/2014/main" id="{A73C79D5-5599-8C61-919E-79E1AF0E4BC0}"/>
                </a:ext>
              </a:extLst>
            </p:cNvPr>
            <p:cNvSpPr/>
            <p:nvPr/>
          </p:nvSpPr>
          <p:spPr>
            <a:xfrm>
              <a:off x="0" y="5752425"/>
              <a:ext cx="12192000" cy="1102313"/>
            </a:xfrm>
            <a:custGeom>
              <a:avLst/>
              <a:gdLst>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169097 h 814210"/>
                <a:gd name="connsiteX1" fmla="*/ 12192000 w 12192000"/>
                <a:gd name="connsiteY1" fmla="*/ 169097 h 814210"/>
                <a:gd name="connsiteX2" fmla="*/ 12192000 w 12192000"/>
                <a:gd name="connsiteY2" fmla="*/ 814210 h 814210"/>
                <a:gd name="connsiteX3" fmla="*/ 0 w 12192000"/>
                <a:gd name="connsiteY3" fmla="*/ 814210 h 814210"/>
                <a:gd name="connsiteX4" fmla="*/ 0 w 12192000"/>
                <a:gd name="connsiteY4" fmla="*/ 169097 h 814210"/>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1102313">
                  <a:moveTo>
                    <a:pt x="0" y="457200"/>
                  </a:moveTo>
                  <a:cubicBezTo>
                    <a:pt x="4424948" y="-192505"/>
                    <a:pt x="7502358" y="1876926"/>
                    <a:pt x="12192000" y="0"/>
                  </a:cubicBezTo>
                  <a:lnTo>
                    <a:pt x="12192000" y="1102313"/>
                  </a:lnTo>
                  <a:lnTo>
                    <a:pt x="0" y="1102313"/>
                  </a:lnTo>
                  <a:lnTo>
                    <a:pt x="0" y="457200"/>
                  </a:lnTo>
                  <a:close/>
                </a:path>
              </a:pathLst>
            </a:custGeom>
            <a:solidFill>
              <a:schemeClr val="accent6">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endParaRPr lang="en-US" sz="2800" b="1" dirty="0">
                <a:solidFill>
                  <a:schemeClr val="tx1"/>
                </a:solidFill>
                <a:latin typeface="Footlight MT Light" panose="0204060206030A020304" pitchFamily="18" charset="0"/>
              </a:endParaRPr>
            </a:p>
          </p:txBody>
        </p:sp>
      </p:grpSp>
      <p:sp>
        <p:nvSpPr>
          <p:cNvPr id="3" name="Content Placeholder 2">
            <a:extLst>
              <a:ext uri="{FF2B5EF4-FFF2-40B4-BE49-F238E27FC236}">
                <a16:creationId xmlns:a16="http://schemas.microsoft.com/office/drawing/2014/main" id="{DD11C938-99CF-8551-4B93-5ED2FBBAA10E}"/>
              </a:ext>
            </a:extLst>
          </p:cNvPr>
          <p:cNvSpPr>
            <a:spLocks noGrp="1"/>
          </p:cNvSpPr>
          <p:nvPr>
            <p:ph idx="1"/>
          </p:nvPr>
        </p:nvSpPr>
        <p:spPr>
          <a:xfrm>
            <a:off x="838200" y="1825625"/>
            <a:ext cx="10515600" cy="2658586"/>
          </a:xfrm>
        </p:spPr>
        <p:txBody>
          <a:bodyPr>
            <a:normAutofit/>
          </a:bodyPr>
          <a:lstStyle/>
          <a:p>
            <a:pPr algn="ctr">
              <a:buFont typeface="Wingdings" pitchFamily="2" charset="2"/>
              <a:buChar char="q"/>
            </a:pPr>
            <a:r>
              <a:rPr lang="en-US" sz="4000" b="1" dirty="0"/>
              <a:t> 47 companies  - US$1.342billion</a:t>
            </a:r>
          </a:p>
          <a:p>
            <a:pPr algn="ctr">
              <a:buFont typeface="Wingdings" pitchFamily="2" charset="2"/>
              <a:buChar char="q"/>
            </a:pPr>
            <a:r>
              <a:rPr lang="en-US" sz="4000" b="1" dirty="0"/>
              <a:t>NNPC Limited  - US$6.923billion</a:t>
            </a:r>
          </a:p>
        </p:txBody>
      </p:sp>
    </p:spTree>
    <p:extLst>
      <p:ext uri="{BB962C8B-B14F-4D97-AF65-F5344CB8AC3E}">
        <p14:creationId xmlns:p14="http://schemas.microsoft.com/office/powerpoint/2010/main" val="4128853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par>
                                <p:cTn id="10" presetID="31"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935095" y="4806720"/>
            <a:ext cx="8419520" cy="400110"/>
          </a:xfrm>
          <a:prstGeom prst="rect">
            <a:avLst/>
          </a:prstGeom>
          <a:noFill/>
        </p:spPr>
        <p:txBody>
          <a:bodyPr wrap="square" rtlCol="0">
            <a:spAutoFit/>
          </a:bodyPr>
          <a:lstStyle/>
          <a:p>
            <a:pPr algn="just"/>
            <a:endParaRPr lang="en-GB" sz="2000" dirty="0">
              <a:latin typeface="Footlight MT Light" panose="0204060206030A020304" pitchFamily="18" charset="0"/>
            </a:endParaRPr>
          </a:p>
        </p:txBody>
      </p:sp>
      <p:sp>
        <p:nvSpPr>
          <p:cNvPr id="12" name="TextBox 11"/>
          <p:cNvSpPr txBox="1"/>
          <p:nvPr/>
        </p:nvSpPr>
        <p:spPr>
          <a:xfrm>
            <a:off x="2494702" y="2396597"/>
            <a:ext cx="8036417" cy="446276"/>
          </a:xfrm>
          <a:prstGeom prst="rect">
            <a:avLst/>
          </a:prstGeom>
          <a:noFill/>
        </p:spPr>
        <p:txBody>
          <a:bodyPr wrap="square" rtlCol="0">
            <a:spAutoFit/>
          </a:bodyPr>
          <a:lstStyle/>
          <a:p>
            <a:pPr algn="just"/>
            <a:endParaRPr lang="en-US" sz="2300" b="1" dirty="0">
              <a:latin typeface="Footlight MT Light" panose="0204060206030A020304" pitchFamily="18" charset="0"/>
              <a:cs typeface="Arial" panose="020B0604020202020204" pitchFamily="34" charset="0"/>
            </a:endParaRPr>
          </a:p>
        </p:txBody>
      </p:sp>
      <p:pic>
        <p:nvPicPr>
          <p:cNvPr id="20" name="Picture 19">
            <a:extLst>
              <a:ext uri="{FF2B5EF4-FFF2-40B4-BE49-F238E27FC236}">
                <a16:creationId xmlns:a16="http://schemas.microsoft.com/office/drawing/2014/main" id="{DD7229A2-8221-4692-A9BC-200280D43649}"/>
              </a:ext>
            </a:extLst>
          </p:cNvPr>
          <p:cNvPicPr>
            <a:picLocks noChangeAspect="1"/>
          </p:cNvPicPr>
          <p:nvPr/>
        </p:nvPicPr>
        <p:blipFill>
          <a:blip r:embed="rId2" cstate="print">
            <a:alphaModFix amt="50000"/>
            <a:extLst>
              <a:ext uri="{28A0092B-C50C-407E-A947-70E740481C1C}">
                <a14:useLocalDpi xmlns:a14="http://schemas.microsoft.com/office/drawing/2010/main" val="0"/>
              </a:ext>
            </a:extLst>
          </a:blip>
          <a:stretch>
            <a:fillRect/>
          </a:stretch>
        </p:blipFill>
        <p:spPr>
          <a:xfrm>
            <a:off x="-14938" y="751126"/>
            <a:ext cx="12192000" cy="5978702"/>
          </a:xfrm>
          <a:prstGeom prst="rect">
            <a:avLst/>
          </a:prstGeom>
          <a:noFill/>
        </p:spPr>
      </p:pic>
      <p:sp>
        <p:nvSpPr>
          <p:cNvPr id="9" name="Rectangle 8">
            <a:extLst>
              <a:ext uri="{FF2B5EF4-FFF2-40B4-BE49-F238E27FC236}">
                <a16:creationId xmlns:a16="http://schemas.microsoft.com/office/drawing/2014/main" id="{229C1E96-4DA7-4FBD-A9D4-538B1CD12CED}"/>
              </a:ext>
            </a:extLst>
          </p:cNvPr>
          <p:cNvSpPr/>
          <p:nvPr/>
        </p:nvSpPr>
        <p:spPr>
          <a:xfrm>
            <a:off x="-859684" y="5787361"/>
            <a:ext cx="5594457" cy="11182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endParaRPr lang="en-GB" sz="2400" dirty="0">
              <a:solidFill>
                <a:schemeClr val="tx1"/>
              </a:solidFill>
              <a:latin typeface="Footlight MT Light" panose="0204060206030A020304" pitchFamily="18" charset="0"/>
            </a:endParaRPr>
          </a:p>
        </p:txBody>
      </p:sp>
      <p:sp>
        <p:nvSpPr>
          <p:cNvPr id="11" name="Rectangle 10">
            <a:extLst>
              <a:ext uri="{FF2B5EF4-FFF2-40B4-BE49-F238E27FC236}">
                <a16:creationId xmlns:a16="http://schemas.microsoft.com/office/drawing/2014/main" id="{63B0E614-4F67-446B-AA56-AD1F5A6155E9}"/>
              </a:ext>
            </a:extLst>
          </p:cNvPr>
          <p:cNvSpPr/>
          <p:nvPr/>
        </p:nvSpPr>
        <p:spPr>
          <a:xfrm>
            <a:off x="1114204" y="6463175"/>
            <a:ext cx="2448578" cy="3805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r>
              <a:rPr lang="en-US" sz="2000" b="1" dirty="0">
                <a:solidFill>
                  <a:schemeClr val="bg1"/>
                </a:solidFill>
                <a:latin typeface="Footlight MT Light" panose="0204060206030A020304" pitchFamily="18" charset="0"/>
              </a:rPr>
              <a:t>@</a:t>
            </a:r>
            <a:r>
              <a:rPr lang="en-US" sz="2000" b="1" dirty="0" err="1">
                <a:solidFill>
                  <a:schemeClr val="bg1"/>
                </a:solidFill>
                <a:latin typeface="Footlight MT Light" panose="0204060206030A020304" pitchFamily="18" charset="0"/>
              </a:rPr>
              <a:t>NigeriaEITI</a:t>
            </a:r>
            <a:endParaRPr lang="en-US" sz="2000" b="1" dirty="0">
              <a:solidFill>
                <a:schemeClr val="bg1"/>
              </a:solidFill>
              <a:latin typeface="Footlight MT Light" panose="0204060206030A020304" pitchFamily="18" charset="0"/>
            </a:endParaRPr>
          </a:p>
        </p:txBody>
      </p:sp>
      <p:grpSp>
        <p:nvGrpSpPr>
          <p:cNvPr id="2" name="Group 1">
            <a:extLst>
              <a:ext uri="{FF2B5EF4-FFF2-40B4-BE49-F238E27FC236}">
                <a16:creationId xmlns:a16="http://schemas.microsoft.com/office/drawing/2014/main" id="{343AE7BA-CEEE-4A13-BFF5-6A99660BC00C}"/>
              </a:ext>
            </a:extLst>
          </p:cNvPr>
          <p:cNvGrpSpPr/>
          <p:nvPr/>
        </p:nvGrpSpPr>
        <p:grpSpPr>
          <a:xfrm>
            <a:off x="2942097" y="6401774"/>
            <a:ext cx="2448578" cy="465455"/>
            <a:chOff x="2880199" y="6391564"/>
            <a:chExt cx="2448578" cy="465455"/>
          </a:xfrm>
        </p:grpSpPr>
        <p:sp>
          <p:nvSpPr>
            <p:cNvPr id="13" name="Rectangle 12">
              <a:extLst>
                <a:ext uri="{FF2B5EF4-FFF2-40B4-BE49-F238E27FC236}">
                  <a16:creationId xmlns:a16="http://schemas.microsoft.com/office/drawing/2014/main" id="{B2F2BDAD-0CA9-43A9-88B1-5967300C07D5}"/>
                </a:ext>
              </a:extLst>
            </p:cNvPr>
            <p:cNvSpPr/>
            <p:nvPr/>
          </p:nvSpPr>
          <p:spPr>
            <a:xfrm>
              <a:off x="2880199" y="6391564"/>
              <a:ext cx="2448578" cy="4654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r>
                <a:rPr lang="en-US" sz="2000" b="1" dirty="0">
                  <a:solidFill>
                    <a:schemeClr val="bg1"/>
                  </a:solidFill>
                  <a:latin typeface="Footlight MT Light" panose="0204060206030A020304" pitchFamily="18" charset="0"/>
                </a:rPr>
                <a:t>www.neiti.gov.ng</a:t>
              </a:r>
            </a:p>
          </p:txBody>
        </p:sp>
        <p:sp>
          <p:nvSpPr>
            <p:cNvPr id="14" name="Rectangle 13">
              <a:extLst>
                <a:ext uri="{FF2B5EF4-FFF2-40B4-BE49-F238E27FC236}">
                  <a16:creationId xmlns:a16="http://schemas.microsoft.com/office/drawing/2014/main" id="{C60F91D8-79EA-45D2-9CE2-1320AD88B87F}"/>
                </a:ext>
              </a:extLst>
            </p:cNvPr>
            <p:cNvSpPr/>
            <p:nvPr/>
          </p:nvSpPr>
          <p:spPr>
            <a:xfrm>
              <a:off x="3106659" y="6398896"/>
              <a:ext cx="45719" cy="452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endParaRPr lang="en-US" sz="2000" b="1" dirty="0">
                <a:solidFill>
                  <a:schemeClr val="tx1"/>
                </a:solidFill>
                <a:latin typeface="Footlight MT Light" panose="0204060206030A020304" pitchFamily="18" charset="0"/>
              </a:endParaRPr>
            </a:p>
          </p:txBody>
        </p:sp>
      </p:grpSp>
      <p:sp>
        <p:nvSpPr>
          <p:cNvPr id="6" name="Title 5"/>
          <p:cNvSpPr>
            <a:spLocks noGrp="1"/>
          </p:cNvSpPr>
          <p:nvPr>
            <p:ph type="title" idx="4294967295"/>
          </p:nvPr>
        </p:nvSpPr>
        <p:spPr>
          <a:xfrm>
            <a:off x="48855" y="431363"/>
            <a:ext cx="12192000" cy="776431"/>
          </a:xfrm>
          <a:solidFill>
            <a:schemeClr val="accent6">
              <a:lumMod val="75000"/>
            </a:schemeClr>
          </a:solidFill>
        </p:spPr>
        <p:txBody>
          <a:bodyPr>
            <a:normAutofit/>
          </a:bodyPr>
          <a:lstStyle/>
          <a:p>
            <a:pPr algn="ctr"/>
            <a:r>
              <a:rPr lang="en-US" b="1" dirty="0">
                <a:solidFill>
                  <a:schemeClr val="bg1"/>
                </a:solidFill>
                <a:latin typeface="Footlight MT Light" panose="0204060206030A020304" pitchFamily="18" charset="0"/>
              </a:rPr>
              <a:t>PMS Subsidy in 2021</a:t>
            </a:r>
            <a:endParaRPr lang="en-GB" b="1" dirty="0">
              <a:solidFill>
                <a:schemeClr val="bg1"/>
              </a:solidFill>
              <a:latin typeface="Footlight MT Light" panose="0204060206030A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756909598"/>
              </p:ext>
            </p:extLst>
          </p:nvPr>
        </p:nvGraphicFramePr>
        <p:xfrm>
          <a:off x="360606" y="1219665"/>
          <a:ext cx="6152303" cy="4929780"/>
        </p:xfrm>
        <a:graphic>
          <a:graphicData uri="http://schemas.openxmlformats.org/drawingml/2006/table">
            <a:tbl>
              <a:tblPr firstRow="1" bandRow="1">
                <a:tableStyleId>{93296810-A885-4BE3-A3E7-6D5BEEA58F35}</a:tableStyleId>
              </a:tblPr>
              <a:tblGrid>
                <a:gridCol w="1043191">
                  <a:extLst>
                    <a:ext uri="{9D8B030D-6E8A-4147-A177-3AD203B41FA5}">
                      <a16:colId xmlns:a16="http://schemas.microsoft.com/office/drawing/2014/main" val="20000"/>
                    </a:ext>
                  </a:extLst>
                </a:gridCol>
                <a:gridCol w="1236372">
                  <a:extLst>
                    <a:ext uri="{9D8B030D-6E8A-4147-A177-3AD203B41FA5}">
                      <a16:colId xmlns:a16="http://schemas.microsoft.com/office/drawing/2014/main" val="20001"/>
                    </a:ext>
                  </a:extLst>
                </a:gridCol>
                <a:gridCol w="3872740">
                  <a:extLst>
                    <a:ext uri="{9D8B030D-6E8A-4147-A177-3AD203B41FA5}">
                      <a16:colId xmlns:a16="http://schemas.microsoft.com/office/drawing/2014/main" val="20002"/>
                    </a:ext>
                  </a:extLst>
                </a:gridCol>
              </a:tblGrid>
              <a:tr h="410815">
                <a:tc>
                  <a:txBody>
                    <a:bodyPr/>
                    <a:lstStyle/>
                    <a:p>
                      <a:pPr marL="0" marR="0">
                        <a:spcBef>
                          <a:spcPts val="0"/>
                        </a:spcBef>
                        <a:spcAft>
                          <a:spcPts val="0"/>
                        </a:spcAft>
                      </a:pPr>
                      <a:r>
                        <a:rPr lang="en-GB" sz="2400" dirty="0">
                          <a:effectLst/>
                          <a:latin typeface="Footlight MT Light" panose="0204060206030A020304" pitchFamily="18" charset="0"/>
                        </a:rPr>
                        <a:t>Month</a:t>
                      </a:r>
                      <a:endParaRPr lang="en-US" sz="2400" b="1" dirty="0">
                        <a:solidFill>
                          <a:schemeClr val="bg1"/>
                        </a:solidFill>
                        <a:effectLst/>
                        <a:latin typeface="Footlight MT Light" panose="0204060206030A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75000"/>
                      </a:schemeClr>
                    </a:solidFill>
                  </a:tcPr>
                </a:tc>
                <a:tc>
                  <a:txBody>
                    <a:bodyPr/>
                    <a:lstStyle/>
                    <a:p>
                      <a:pPr marL="0" marR="0">
                        <a:spcBef>
                          <a:spcPts val="0"/>
                        </a:spcBef>
                        <a:spcAft>
                          <a:spcPts val="0"/>
                        </a:spcAft>
                      </a:pPr>
                      <a:r>
                        <a:rPr lang="en-GB" sz="2400" dirty="0">
                          <a:effectLst/>
                          <a:latin typeface="Footlight MT Light" panose="0204060206030A020304" pitchFamily="18" charset="0"/>
                        </a:rPr>
                        <a:t>Product</a:t>
                      </a:r>
                      <a:endParaRPr lang="en-US" sz="2400" b="1" dirty="0">
                        <a:solidFill>
                          <a:schemeClr val="bg1"/>
                        </a:solidFill>
                        <a:effectLst/>
                        <a:latin typeface="Footlight MT Light" panose="0204060206030A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75000"/>
                      </a:schemeClr>
                    </a:solidFill>
                  </a:tcPr>
                </a:tc>
                <a:tc>
                  <a:txBody>
                    <a:bodyPr/>
                    <a:lstStyle/>
                    <a:p>
                      <a:pPr marL="0" marR="0">
                        <a:spcBef>
                          <a:spcPts val="0"/>
                        </a:spcBef>
                        <a:spcAft>
                          <a:spcPts val="0"/>
                        </a:spcAft>
                      </a:pPr>
                      <a:r>
                        <a:rPr lang="en-GB" sz="2400" dirty="0">
                          <a:effectLst/>
                          <a:latin typeface="Footlight MT Light" panose="0204060206030A020304" pitchFamily="18" charset="0"/>
                        </a:rPr>
                        <a:t>Subsidy (Naira)</a:t>
                      </a:r>
                      <a:endParaRPr lang="en-US" sz="2400" b="1" dirty="0">
                        <a:solidFill>
                          <a:schemeClr val="bg1"/>
                        </a:solidFill>
                        <a:effectLst/>
                        <a:latin typeface="Footlight MT Light" panose="0204060206030A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75000"/>
                      </a:schemeClr>
                    </a:solidFill>
                  </a:tcPr>
                </a:tc>
                <a:extLst>
                  <a:ext uri="{0D108BD9-81ED-4DB2-BD59-A6C34878D82A}">
                    <a16:rowId xmlns:a16="http://schemas.microsoft.com/office/drawing/2014/main" val="10000"/>
                  </a:ext>
                </a:extLst>
              </a:tr>
              <a:tr h="410815">
                <a:tc>
                  <a:txBody>
                    <a:bodyPr/>
                    <a:lstStyle/>
                    <a:p>
                      <a:pPr marL="0" marR="0">
                        <a:spcBef>
                          <a:spcPts val="0"/>
                        </a:spcBef>
                        <a:spcAft>
                          <a:spcPts val="0"/>
                        </a:spcAft>
                      </a:pPr>
                      <a:r>
                        <a:rPr lang="en-GB" sz="2400" dirty="0">
                          <a:effectLst/>
                          <a:latin typeface="Footlight MT Light" panose="0204060206030A020304" pitchFamily="18" charset="0"/>
                        </a:rPr>
                        <a:t>Mar</a:t>
                      </a:r>
                      <a:endParaRPr lang="en-US" sz="2400" dirty="0">
                        <a:effectLst/>
                        <a:latin typeface="Footlight MT Light" panose="0204060206030A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GB" sz="2400">
                          <a:effectLst/>
                          <a:latin typeface="Footlight MT Light" panose="0204060206030A020304" pitchFamily="18" charset="0"/>
                        </a:rPr>
                        <a:t>PMS</a:t>
                      </a:r>
                      <a:endParaRPr lang="en-US" sz="2400">
                        <a:effectLst/>
                        <a:latin typeface="Footlight MT Light" panose="0204060206030A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2400" dirty="0">
                          <a:effectLst/>
                          <a:latin typeface="Footlight MT Light" panose="0204060206030A020304" pitchFamily="18" charset="0"/>
                        </a:rPr>
                        <a:t>25,374,228,794.87</a:t>
                      </a:r>
                      <a:endParaRPr lang="en-US" sz="2400" dirty="0">
                        <a:effectLst/>
                        <a:latin typeface="Footlight MT Light" panose="0204060206030A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410815">
                <a:tc>
                  <a:txBody>
                    <a:bodyPr/>
                    <a:lstStyle/>
                    <a:p>
                      <a:pPr marL="0" marR="0">
                        <a:spcBef>
                          <a:spcPts val="0"/>
                        </a:spcBef>
                        <a:spcAft>
                          <a:spcPts val="0"/>
                        </a:spcAft>
                      </a:pPr>
                      <a:r>
                        <a:rPr lang="en-US" sz="2400" dirty="0">
                          <a:effectLst/>
                          <a:latin typeface="Footlight MT Light" panose="0204060206030A020304" pitchFamily="18" charset="0"/>
                        </a:rPr>
                        <a:t>Apr</a:t>
                      </a:r>
                      <a:endParaRPr lang="en-US" sz="2400" dirty="0">
                        <a:effectLst/>
                        <a:latin typeface="Footlight MT Light" panose="0204060206030A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GB" sz="2400">
                          <a:effectLst/>
                          <a:latin typeface="Footlight MT Light" panose="0204060206030A020304" pitchFamily="18" charset="0"/>
                        </a:rPr>
                        <a:t>PMS</a:t>
                      </a:r>
                      <a:endParaRPr lang="en-US" sz="2400">
                        <a:effectLst/>
                        <a:latin typeface="Footlight MT Light" panose="0204060206030A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2400" dirty="0">
                          <a:effectLst/>
                          <a:latin typeface="Footlight MT Light" panose="0204060206030A020304" pitchFamily="18" charset="0"/>
                        </a:rPr>
                        <a:t>60,396,474,465.87</a:t>
                      </a:r>
                      <a:endParaRPr lang="en-US" sz="2400" dirty="0">
                        <a:effectLst/>
                        <a:latin typeface="Footlight MT Light" panose="0204060206030A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410815">
                <a:tc>
                  <a:txBody>
                    <a:bodyPr/>
                    <a:lstStyle/>
                    <a:p>
                      <a:pPr marL="0" marR="0">
                        <a:spcBef>
                          <a:spcPts val="0"/>
                        </a:spcBef>
                        <a:spcAft>
                          <a:spcPts val="0"/>
                        </a:spcAft>
                      </a:pPr>
                      <a:r>
                        <a:rPr lang="en-GB" sz="2400">
                          <a:effectLst/>
                          <a:latin typeface="Footlight MT Light" panose="0204060206030A020304" pitchFamily="18" charset="0"/>
                        </a:rPr>
                        <a:t>May</a:t>
                      </a:r>
                      <a:endParaRPr lang="en-US" sz="2400">
                        <a:effectLst/>
                        <a:latin typeface="Footlight MT Light" panose="0204060206030A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GB" sz="2400">
                          <a:effectLst/>
                          <a:latin typeface="Footlight MT Light" panose="0204060206030A020304" pitchFamily="18" charset="0"/>
                        </a:rPr>
                        <a:t>PMS</a:t>
                      </a:r>
                      <a:endParaRPr lang="en-US" sz="2400">
                        <a:effectLst/>
                        <a:latin typeface="Footlight MT Light" panose="0204060206030A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GB" sz="2400" dirty="0">
                          <a:effectLst/>
                          <a:latin typeface="Footlight MT Light" panose="0204060206030A020304" pitchFamily="18" charset="0"/>
                        </a:rPr>
                        <a:t>61,966,456,903.74</a:t>
                      </a:r>
                      <a:endParaRPr lang="en-US" sz="2400" dirty="0">
                        <a:effectLst/>
                        <a:latin typeface="Footlight MT Light" panose="0204060206030A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410815">
                <a:tc>
                  <a:txBody>
                    <a:bodyPr/>
                    <a:lstStyle/>
                    <a:p>
                      <a:pPr marL="0" marR="0">
                        <a:spcBef>
                          <a:spcPts val="0"/>
                        </a:spcBef>
                        <a:spcAft>
                          <a:spcPts val="0"/>
                        </a:spcAft>
                      </a:pPr>
                      <a:r>
                        <a:rPr lang="en-GB" sz="2400">
                          <a:effectLst/>
                          <a:latin typeface="Footlight MT Light" panose="0204060206030A020304" pitchFamily="18" charset="0"/>
                        </a:rPr>
                        <a:t>Jun</a:t>
                      </a:r>
                      <a:endParaRPr lang="en-US" sz="2400">
                        <a:effectLst/>
                        <a:latin typeface="Footlight MT Light" panose="0204060206030A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GB" sz="2400">
                          <a:effectLst/>
                          <a:latin typeface="Footlight MT Light" panose="0204060206030A020304" pitchFamily="18" charset="0"/>
                        </a:rPr>
                        <a:t>PMS</a:t>
                      </a:r>
                      <a:endParaRPr lang="en-US" sz="2400">
                        <a:effectLst/>
                        <a:latin typeface="Footlight MT Light" panose="0204060206030A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GB" sz="2400" dirty="0">
                          <a:effectLst/>
                          <a:latin typeface="Footlight MT Light" panose="0204060206030A020304" pitchFamily="18" charset="0"/>
                        </a:rPr>
                        <a:t>126,298,457,944.36</a:t>
                      </a:r>
                      <a:endParaRPr lang="en-US" sz="2400" dirty="0">
                        <a:effectLst/>
                        <a:latin typeface="Footlight MT Light" panose="0204060206030A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410815">
                <a:tc>
                  <a:txBody>
                    <a:bodyPr/>
                    <a:lstStyle/>
                    <a:p>
                      <a:pPr marL="0" marR="0">
                        <a:spcBef>
                          <a:spcPts val="0"/>
                        </a:spcBef>
                        <a:spcAft>
                          <a:spcPts val="0"/>
                        </a:spcAft>
                      </a:pPr>
                      <a:r>
                        <a:rPr lang="en-GB" sz="2400">
                          <a:effectLst/>
                          <a:latin typeface="Footlight MT Light" panose="0204060206030A020304" pitchFamily="18" charset="0"/>
                        </a:rPr>
                        <a:t>Jul</a:t>
                      </a:r>
                      <a:endParaRPr lang="en-US" sz="2400">
                        <a:effectLst/>
                        <a:latin typeface="Footlight MT Light" panose="0204060206030A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GB" sz="2400">
                          <a:effectLst/>
                          <a:latin typeface="Footlight MT Light" panose="0204060206030A020304" pitchFamily="18" charset="0"/>
                        </a:rPr>
                        <a:t>PMS</a:t>
                      </a:r>
                      <a:endParaRPr lang="en-US" sz="2400">
                        <a:effectLst/>
                        <a:latin typeface="Footlight MT Light" panose="0204060206030A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GB" sz="2400" dirty="0">
                          <a:effectLst/>
                          <a:latin typeface="Footlight MT Light" panose="0204060206030A020304" pitchFamily="18" charset="0"/>
                        </a:rPr>
                        <a:t>164,337,097,352.49</a:t>
                      </a:r>
                      <a:endParaRPr lang="en-US" sz="2400" dirty="0">
                        <a:effectLst/>
                        <a:latin typeface="Footlight MT Light" panose="0204060206030A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410815">
                <a:tc>
                  <a:txBody>
                    <a:bodyPr/>
                    <a:lstStyle/>
                    <a:p>
                      <a:pPr marL="0" marR="0">
                        <a:spcBef>
                          <a:spcPts val="0"/>
                        </a:spcBef>
                        <a:spcAft>
                          <a:spcPts val="0"/>
                        </a:spcAft>
                      </a:pPr>
                      <a:r>
                        <a:rPr lang="en-GB" sz="2400" dirty="0">
                          <a:effectLst/>
                          <a:latin typeface="Footlight MT Light" panose="0204060206030A020304" pitchFamily="18" charset="0"/>
                        </a:rPr>
                        <a:t>Aug</a:t>
                      </a:r>
                      <a:endParaRPr lang="en-US" sz="2400" dirty="0">
                        <a:effectLst/>
                        <a:latin typeface="Footlight MT Light" panose="0204060206030A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GB" sz="2400">
                          <a:effectLst/>
                          <a:latin typeface="Footlight MT Light" panose="0204060206030A020304" pitchFamily="18" charset="0"/>
                        </a:rPr>
                        <a:t>PMS</a:t>
                      </a:r>
                      <a:endParaRPr lang="en-US" sz="2400">
                        <a:effectLst/>
                        <a:latin typeface="Footlight MT Light" panose="0204060206030A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GB" sz="2400" dirty="0">
                          <a:effectLst/>
                          <a:latin typeface="Footlight MT Light" panose="0204060206030A020304" pitchFamily="18" charset="0"/>
                        </a:rPr>
                        <a:t>103,286,281,752.62</a:t>
                      </a:r>
                      <a:endParaRPr lang="en-US" sz="2400" dirty="0">
                        <a:effectLst/>
                        <a:latin typeface="Footlight MT Light" panose="0204060206030A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410815">
                <a:tc>
                  <a:txBody>
                    <a:bodyPr/>
                    <a:lstStyle/>
                    <a:p>
                      <a:pPr marL="0" marR="0">
                        <a:spcBef>
                          <a:spcPts val="0"/>
                        </a:spcBef>
                        <a:spcAft>
                          <a:spcPts val="0"/>
                        </a:spcAft>
                      </a:pPr>
                      <a:r>
                        <a:rPr lang="en-GB" sz="2400">
                          <a:effectLst/>
                          <a:latin typeface="Footlight MT Light" panose="0204060206030A020304" pitchFamily="18" charset="0"/>
                        </a:rPr>
                        <a:t>Sep</a:t>
                      </a:r>
                      <a:endParaRPr lang="en-US" sz="2400">
                        <a:effectLst/>
                        <a:latin typeface="Footlight MT Light" panose="0204060206030A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GB" sz="2400">
                          <a:effectLst/>
                          <a:latin typeface="Footlight MT Light" panose="0204060206030A020304" pitchFamily="18" charset="0"/>
                        </a:rPr>
                        <a:t>PMS</a:t>
                      </a:r>
                      <a:endParaRPr lang="en-US" sz="2400">
                        <a:effectLst/>
                        <a:latin typeface="Footlight MT Light" panose="0204060206030A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GB" sz="2400" dirty="0">
                          <a:effectLst/>
                          <a:latin typeface="Footlight MT Light" panose="0204060206030A020304" pitchFamily="18" charset="0"/>
                        </a:rPr>
                        <a:t>173,131,639,213.61</a:t>
                      </a:r>
                      <a:endParaRPr lang="en-US" sz="2400" dirty="0">
                        <a:effectLst/>
                        <a:latin typeface="Footlight MT Light" panose="0204060206030A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r h="410815">
                <a:tc>
                  <a:txBody>
                    <a:bodyPr/>
                    <a:lstStyle/>
                    <a:p>
                      <a:pPr marL="0" marR="0">
                        <a:spcBef>
                          <a:spcPts val="0"/>
                        </a:spcBef>
                        <a:spcAft>
                          <a:spcPts val="0"/>
                        </a:spcAft>
                      </a:pPr>
                      <a:r>
                        <a:rPr lang="en-GB" sz="2400">
                          <a:effectLst/>
                          <a:latin typeface="Footlight MT Light" panose="0204060206030A020304" pitchFamily="18" charset="0"/>
                        </a:rPr>
                        <a:t>Oct</a:t>
                      </a:r>
                      <a:endParaRPr lang="en-US" sz="2400">
                        <a:effectLst/>
                        <a:latin typeface="Footlight MT Light" panose="0204060206030A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GB" sz="2400">
                          <a:effectLst/>
                          <a:latin typeface="Footlight MT Light" panose="0204060206030A020304" pitchFamily="18" charset="0"/>
                        </a:rPr>
                        <a:t>PMS</a:t>
                      </a:r>
                      <a:endParaRPr lang="en-US" sz="2400">
                        <a:effectLst/>
                        <a:latin typeface="Footlight MT Light" panose="0204060206030A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GB" sz="2400" dirty="0">
                          <a:effectLst/>
                          <a:latin typeface="Footlight MT Light" panose="0204060206030A020304" pitchFamily="18" charset="0"/>
                        </a:rPr>
                        <a:t>149,283,084,869.20</a:t>
                      </a:r>
                      <a:endParaRPr lang="en-US" sz="2400" dirty="0">
                        <a:effectLst/>
                        <a:latin typeface="Footlight MT Light" panose="0204060206030A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8"/>
                  </a:ext>
                </a:extLst>
              </a:tr>
              <a:tr h="410815">
                <a:tc>
                  <a:txBody>
                    <a:bodyPr/>
                    <a:lstStyle/>
                    <a:p>
                      <a:pPr marL="0" marR="0">
                        <a:spcBef>
                          <a:spcPts val="0"/>
                        </a:spcBef>
                        <a:spcAft>
                          <a:spcPts val="0"/>
                        </a:spcAft>
                      </a:pPr>
                      <a:r>
                        <a:rPr lang="en-GB" sz="2400">
                          <a:effectLst/>
                          <a:latin typeface="Footlight MT Light" panose="0204060206030A020304" pitchFamily="18" charset="0"/>
                        </a:rPr>
                        <a:t>Nov</a:t>
                      </a:r>
                      <a:endParaRPr lang="en-US" sz="2400">
                        <a:effectLst/>
                        <a:latin typeface="Footlight MT Light" panose="0204060206030A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GB" sz="2400">
                          <a:effectLst/>
                          <a:latin typeface="Footlight MT Light" panose="0204060206030A020304" pitchFamily="18" charset="0"/>
                        </a:rPr>
                        <a:t>PMS</a:t>
                      </a:r>
                      <a:endParaRPr lang="en-US" sz="2400">
                        <a:effectLst/>
                        <a:latin typeface="Footlight MT Light" panose="0204060206030A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GB" sz="2400" dirty="0">
                          <a:effectLst/>
                          <a:latin typeface="Footlight MT Light" panose="0204060206030A020304" pitchFamily="18" charset="0"/>
                        </a:rPr>
                        <a:t>163,709,314,928.61</a:t>
                      </a:r>
                      <a:endParaRPr lang="en-US" sz="2400" dirty="0">
                        <a:effectLst/>
                        <a:latin typeface="Footlight MT Light" panose="0204060206030A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9"/>
                  </a:ext>
                </a:extLst>
              </a:tr>
              <a:tr h="410815">
                <a:tc>
                  <a:txBody>
                    <a:bodyPr/>
                    <a:lstStyle/>
                    <a:p>
                      <a:pPr marL="0" marR="0">
                        <a:spcBef>
                          <a:spcPts val="0"/>
                        </a:spcBef>
                        <a:spcAft>
                          <a:spcPts val="0"/>
                        </a:spcAft>
                      </a:pPr>
                      <a:r>
                        <a:rPr lang="en-GB" sz="2400">
                          <a:effectLst/>
                          <a:latin typeface="Footlight MT Light" panose="0204060206030A020304" pitchFamily="18" charset="0"/>
                        </a:rPr>
                        <a:t>Dec</a:t>
                      </a:r>
                      <a:endParaRPr lang="en-US" sz="2400">
                        <a:effectLst/>
                        <a:latin typeface="Footlight MT Light" panose="0204060206030A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GB" sz="2400">
                          <a:effectLst/>
                          <a:latin typeface="Footlight MT Light" panose="0204060206030A020304" pitchFamily="18" charset="0"/>
                        </a:rPr>
                        <a:t>PMS</a:t>
                      </a:r>
                      <a:endParaRPr lang="en-US" sz="2400">
                        <a:effectLst/>
                        <a:latin typeface="Footlight MT Light" panose="0204060206030A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GB" sz="2400" dirty="0">
                          <a:effectLst/>
                          <a:latin typeface="Footlight MT Light" panose="0204060206030A020304" pitchFamily="18" charset="0"/>
                        </a:rPr>
                        <a:t>131,400,236,846.95</a:t>
                      </a:r>
                      <a:endParaRPr lang="en-US" sz="2400" dirty="0">
                        <a:effectLst/>
                        <a:latin typeface="Footlight MT Light" panose="0204060206030A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0"/>
                  </a:ext>
                </a:extLst>
              </a:tr>
              <a:tr h="410815">
                <a:tc>
                  <a:txBody>
                    <a:bodyPr/>
                    <a:lstStyle/>
                    <a:p>
                      <a:pPr marL="0" marR="0">
                        <a:spcBef>
                          <a:spcPts val="0"/>
                        </a:spcBef>
                        <a:spcAft>
                          <a:spcPts val="0"/>
                        </a:spcAft>
                      </a:pPr>
                      <a:r>
                        <a:rPr lang="en-GB" sz="2400" b="1">
                          <a:effectLst/>
                          <a:latin typeface="Footlight MT Light" panose="0204060206030A020304" pitchFamily="18" charset="0"/>
                        </a:rPr>
                        <a:t>Total</a:t>
                      </a:r>
                      <a:endParaRPr lang="en-US" sz="2400" b="1">
                        <a:effectLst/>
                        <a:latin typeface="Footlight MT Light" panose="0204060206030A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GB" sz="2400" b="1">
                          <a:effectLst/>
                          <a:latin typeface="Footlight MT Light" panose="0204060206030A020304" pitchFamily="18" charset="0"/>
                        </a:rPr>
                        <a:t>PMS</a:t>
                      </a:r>
                      <a:endParaRPr lang="en-US" sz="2400" b="1">
                        <a:effectLst/>
                        <a:latin typeface="Footlight MT Light" panose="0204060206030A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GB" sz="2400" b="1" dirty="0">
                          <a:effectLst/>
                          <a:latin typeface="Footlight MT Light" panose="0204060206030A020304" pitchFamily="18" charset="0"/>
                        </a:rPr>
                        <a:t>1,159,183,273,072.32</a:t>
                      </a:r>
                      <a:endParaRPr lang="en-US" sz="2400" b="1" dirty="0">
                        <a:effectLst/>
                        <a:latin typeface="Footlight MT Light" panose="0204060206030A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1"/>
                  </a:ext>
                </a:extLst>
              </a:tr>
            </a:tbl>
          </a:graphicData>
        </a:graphic>
      </p:graphicFrame>
      <p:grpSp>
        <p:nvGrpSpPr>
          <p:cNvPr id="15" name="Group 14">
            <a:extLst>
              <a:ext uri="{FF2B5EF4-FFF2-40B4-BE49-F238E27FC236}">
                <a16:creationId xmlns:a16="http://schemas.microsoft.com/office/drawing/2014/main" id="{80B3D91A-BA7A-445F-8DFC-4F1860D040E5}"/>
              </a:ext>
            </a:extLst>
          </p:cNvPr>
          <p:cNvGrpSpPr/>
          <p:nvPr/>
        </p:nvGrpSpPr>
        <p:grpSpPr>
          <a:xfrm>
            <a:off x="-7469" y="5787361"/>
            <a:ext cx="12199469" cy="1217685"/>
            <a:chOff x="-7469" y="5637053"/>
            <a:chExt cx="12199469" cy="1217685"/>
          </a:xfrm>
        </p:grpSpPr>
        <p:sp>
          <p:nvSpPr>
            <p:cNvPr id="16" name="Rectangle 21">
              <a:extLst>
                <a:ext uri="{FF2B5EF4-FFF2-40B4-BE49-F238E27FC236}">
                  <a16:creationId xmlns:a16="http://schemas.microsoft.com/office/drawing/2014/main" id="{79A5CC32-97D6-4731-AEE4-606DA5BB96D1}"/>
                </a:ext>
              </a:extLst>
            </p:cNvPr>
            <p:cNvSpPr/>
            <p:nvPr/>
          </p:nvSpPr>
          <p:spPr>
            <a:xfrm>
              <a:off x="-7469" y="5637053"/>
              <a:ext cx="12192000" cy="1199227"/>
            </a:xfrm>
            <a:custGeom>
              <a:avLst/>
              <a:gdLst>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169097 h 814210"/>
                <a:gd name="connsiteX1" fmla="*/ 12192000 w 12192000"/>
                <a:gd name="connsiteY1" fmla="*/ 169097 h 814210"/>
                <a:gd name="connsiteX2" fmla="*/ 12192000 w 12192000"/>
                <a:gd name="connsiteY2" fmla="*/ 814210 h 814210"/>
                <a:gd name="connsiteX3" fmla="*/ 0 w 12192000"/>
                <a:gd name="connsiteY3" fmla="*/ 814210 h 814210"/>
                <a:gd name="connsiteX4" fmla="*/ 0 w 12192000"/>
                <a:gd name="connsiteY4" fmla="*/ 169097 h 814210"/>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1102313">
                  <a:moveTo>
                    <a:pt x="0" y="457200"/>
                  </a:moveTo>
                  <a:cubicBezTo>
                    <a:pt x="4424948" y="-192505"/>
                    <a:pt x="7502358" y="1876926"/>
                    <a:pt x="12192000" y="0"/>
                  </a:cubicBezTo>
                  <a:lnTo>
                    <a:pt x="12192000" y="1102313"/>
                  </a:lnTo>
                  <a:lnTo>
                    <a:pt x="0" y="1102313"/>
                  </a:lnTo>
                  <a:lnTo>
                    <a:pt x="0" y="457200"/>
                  </a:lnTo>
                  <a:close/>
                </a:path>
              </a:pathLst>
            </a:custGeom>
            <a:solidFill>
              <a:schemeClr val="accent4">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endParaRPr lang="en-US" sz="2800" b="1" dirty="0">
                <a:solidFill>
                  <a:schemeClr val="tx1"/>
                </a:solidFill>
                <a:latin typeface="Footlight MT Light" panose="0204060206030A020304" pitchFamily="18" charset="0"/>
              </a:endParaRPr>
            </a:p>
          </p:txBody>
        </p:sp>
        <p:sp>
          <p:nvSpPr>
            <p:cNvPr id="17" name="Rectangle 21">
              <a:extLst>
                <a:ext uri="{FF2B5EF4-FFF2-40B4-BE49-F238E27FC236}">
                  <a16:creationId xmlns:a16="http://schemas.microsoft.com/office/drawing/2014/main" id="{B85CBE46-C6B7-44F2-97C6-AE21156F1ED2}"/>
                </a:ext>
              </a:extLst>
            </p:cNvPr>
            <p:cNvSpPr/>
            <p:nvPr/>
          </p:nvSpPr>
          <p:spPr>
            <a:xfrm>
              <a:off x="0" y="5752425"/>
              <a:ext cx="12192000" cy="1102313"/>
            </a:xfrm>
            <a:custGeom>
              <a:avLst/>
              <a:gdLst>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169097 h 814210"/>
                <a:gd name="connsiteX1" fmla="*/ 12192000 w 12192000"/>
                <a:gd name="connsiteY1" fmla="*/ 169097 h 814210"/>
                <a:gd name="connsiteX2" fmla="*/ 12192000 w 12192000"/>
                <a:gd name="connsiteY2" fmla="*/ 814210 h 814210"/>
                <a:gd name="connsiteX3" fmla="*/ 0 w 12192000"/>
                <a:gd name="connsiteY3" fmla="*/ 814210 h 814210"/>
                <a:gd name="connsiteX4" fmla="*/ 0 w 12192000"/>
                <a:gd name="connsiteY4" fmla="*/ 169097 h 814210"/>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1102313">
                  <a:moveTo>
                    <a:pt x="0" y="457200"/>
                  </a:moveTo>
                  <a:cubicBezTo>
                    <a:pt x="4424948" y="-192505"/>
                    <a:pt x="7502358" y="1876926"/>
                    <a:pt x="12192000" y="0"/>
                  </a:cubicBezTo>
                  <a:lnTo>
                    <a:pt x="12192000" y="1102313"/>
                  </a:lnTo>
                  <a:lnTo>
                    <a:pt x="0" y="1102313"/>
                  </a:lnTo>
                  <a:lnTo>
                    <a:pt x="0" y="457200"/>
                  </a:lnTo>
                  <a:close/>
                </a:path>
              </a:pathLst>
            </a:custGeom>
            <a:solidFill>
              <a:schemeClr val="accent6">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endParaRPr lang="en-US" sz="2800" b="1" dirty="0">
                <a:solidFill>
                  <a:schemeClr val="tx1"/>
                </a:solidFill>
                <a:latin typeface="Footlight MT Light" panose="0204060206030A020304" pitchFamily="18" charset="0"/>
              </a:endParaRPr>
            </a:p>
          </p:txBody>
        </p:sp>
      </p:grpSp>
      <p:sp>
        <p:nvSpPr>
          <p:cNvPr id="19" name="TextBox 18"/>
          <p:cNvSpPr txBox="1"/>
          <p:nvPr/>
        </p:nvSpPr>
        <p:spPr>
          <a:xfrm>
            <a:off x="6684806" y="1620166"/>
            <a:ext cx="4702035" cy="452431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n-US" sz="2400" b="1" dirty="0">
                <a:latin typeface="Footlight MT Light" panose="0204060206030A020304" pitchFamily="18" charset="0"/>
              </a:rPr>
              <a:t>Under-recovery which is sometimes referred to as value loss by NNPC, is the difference between the cost of supplying the PMS and the price at which the product is transferred to the customers. This difference is paid by the government as a subsidy. NNPC typically makes deductions of subsidy from domestic crude sales, prior to remittance of funds to the Federation account.</a:t>
            </a:r>
          </a:p>
        </p:txBody>
      </p:sp>
      <p:pic>
        <p:nvPicPr>
          <p:cNvPr id="27" name="Picture 4"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73" y="0"/>
            <a:ext cx="1246313" cy="431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1057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anim calcmode="lin" valueType="num">
                                      <p:cBhvr>
                                        <p:cTn id="8" dur="2000" fill="hold"/>
                                        <p:tgtEl>
                                          <p:spTgt spid="18"/>
                                        </p:tgtEl>
                                        <p:attrNameLst>
                                          <p:attrName>ppt_w</p:attrName>
                                        </p:attrNameLst>
                                      </p:cBhvr>
                                      <p:tavLst>
                                        <p:tav tm="0" fmla="#ppt_w*sin(2.5*pi*$)">
                                          <p:val>
                                            <p:fltVal val="0"/>
                                          </p:val>
                                        </p:tav>
                                        <p:tav tm="100000">
                                          <p:val>
                                            <p:fltVal val="1"/>
                                          </p:val>
                                        </p:tav>
                                      </p:tavLst>
                                    </p:anim>
                                    <p:anim calcmode="lin" valueType="num">
                                      <p:cBhvr>
                                        <p:cTn id="9" dur="2000" fill="hold"/>
                                        <p:tgtEl>
                                          <p:spTgt spid="18"/>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nodePh="1">
                                  <p:stCondLst>
                                    <p:cond delay="0"/>
                                  </p:stCondLst>
                                  <p:endCondLst>
                                    <p:cond evt="begin" delay="0">
                                      <p:tn val="10"/>
                                    </p:cond>
                                  </p:end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000"/>
                                        <p:tgtEl>
                                          <p:spTgt spid="12"/>
                                        </p:tgtEl>
                                      </p:cBhvr>
                                    </p:animEffect>
                                    <p:anim calcmode="lin" valueType="num">
                                      <p:cBhvr>
                                        <p:cTn id="13" dur="2000" fill="hold"/>
                                        <p:tgtEl>
                                          <p:spTgt spid="12"/>
                                        </p:tgtEl>
                                        <p:attrNameLst>
                                          <p:attrName>ppt_w</p:attrName>
                                        </p:attrNameLst>
                                      </p:cBhvr>
                                      <p:tavLst>
                                        <p:tav tm="0" fmla="#ppt_w*sin(2.5*pi*$)">
                                          <p:val>
                                            <p:fltVal val="0"/>
                                          </p:val>
                                        </p:tav>
                                        <p:tav tm="100000">
                                          <p:val>
                                            <p:fltVal val="1"/>
                                          </p:val>
                                        </p:tav>
                                      </p:tavLst>
                                    </p:anim>
                                    <p:anim calcmode="lin" valueType="num">
                                      <p:cBhvr>
                                        <p:cTn id="14" dur="2000" fill="hold"/>
                                        <p:tgtEl>
                                          <p:spTgt spid="12"/>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2000"/>
                                        <p:tgtEl>
                                          <p:spTgt spid="20"/>
                                        </p:tgtEl>
                                      </p:cBhvr>
                                    </p:animEffect>
                                    <p:anim calcmode="lin" valueType="num">
                                      <p:cBhvr>
                                        <p:cTn id="18" dur="2000" fill="hold"/>
                                        <p:tgtEl>
                                          <p:spTgt spid="20"/>
                                        </p:tgtEl>
                                        <p:attrNameLst>
                                          <p:attrName>ppt_w</p:attrName>
                                        </p:attrNameLst>
                                      </p:cBhvr>
                                      <p:tavLst>
                                        <p:tav tm="0" fmla="#ppt_w*sin(2.5*pi*$)">
                                          <p:val>
                                            <p:fltVal val="0"/>
                                          </p:val>
                                        </p:tav>
                                        <p:tav tm="100000">
                                          <p:val>
                                            <p:fltVal val="1"/>
                                          </p:val>
                                        </p:tav>
                                      </p:tavLst>
                                    </p:anim>
                                    <p:anim calcmode="lin" valueType="num">
                                      <p:cBhvr>
                                        <p:cTn id="19" dur="2000" fill="hold"/>
                                        <p:tgtEl>
                                          <p:spTgt spid="2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000"/>
                                        <p:tgtEl>
                                          <p:spTgt spid="11"/>
                                        </p:tgtEl>
                                      </p:cBhvr>
                                    </p:animEffect>
                                    <p:anim calcmode="lin" valueType="num">
                                      <p:cBhvr>
                                        <p:cTn id="23" dur="2000" fill="hold"/>
                                        <p:tgtEl>
                                          <p:spTgt spid="11"/>
                                        </p:tgtEl>
                                        <p:attrNameLst>
                                          <p:attrName>ppt_w</p:attrName>
                                        </p:attrNameLst>
                                      </p:cBhvr>
                                      <p:tavLst>
                                        <p:tav tm="0" fmla="#ppt_w*sin(2.5*pi*$)">
                                          <p:val>
                                            <p:fltVal val="0"/>
                                          </p:val>
                                        </p:tav>
                                        <p:tav tm="100000">
                                          <p:val>
                                            <p:fltVal val="1"/>
                                          </p:val>
                                        </p:tav>
                                      </p:tavLst>
                                    </p:anim>
                                    <p:anim calcmode="lin" valueType="num">
                                      <p:cBhvr>
                                        <p:cTn id="24" dur="2000" fill="hold"/>
                                        <p:tgtEl>
                                          <p:spTgt spid="11"/>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2000"/>
                                        <p:tgtEl>
                                          <p:spTgt spid="6"/>
                                        </p:tgtEl>
                                      </p:cBhvr>
                                    </p:animEffect>
                                    <p:anim calcmode="lin" valueType="num">
                                      <p:cBhvr>
                                        <p:cTn id="28" dur="2000" fill="hold"/>
                                        <p:tgtEl>
                                          <p:spTgt spid="6"/>
                                        </p:tgtEl>
                                        <p:attrNameLst>
                                          <p:attrName>ppt_w</p:attrName>
                                        </p:attrNameLst>
                                      </p:cBhvr>
                                      <p:tavLst>
                                        <p:tav tm="0" fmla="#ppt_w*sin(2.5*pi*$)">
                                          <p:val>
                                            <p:fltVal val="0"/>
                                          </p:val>
                                        </p:tav>
                                        <p:tav tm="100000">
                                          <p:val>
                                            <p:fltVal val="1"/>
                                          </p:val>
                                        </p:tav>
                                      </p:tavLst>
                                    </p:anim>
                                    <p:anim calcmode="lin" valueType="num">
                                      <p:cBhvr>
                                        <p:cTn id="29" dur="2000" fill="hold"/>
                                        <p:tgtEl>
                                          <p:spTgt spid="6"/>
                                        </p:tgtEl>
                                        <p:attrNameLst>
                                          <p:attrName>ppt_h</p:attrName>
                                        </p:attrNameLst>
                                      </p:cBhvr>
                                      <p:tavLst>
                                        <p:tav tm="0">
                                          <p:val>
                                            <p:strVal val="#ppt_h"/>
                                          </p:val>
                                        </p:tav>
                                        <p:tav tm="100000">
                                          <p:val>
                                            <p:strVal val="#ppt_h"/>
                                          </p:val>
                                        </p:tav>
                                      </p:tavLst>
                                    </p:anim>
                                  </p:childTnLst>
                                </p:cTn>
                              </p:par>
                              <p:par>
                                <p:cTn id="30" presetID="45"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2000"/>
                                        <p:tgtEl>
                                          <p:spTgt spid="4"/>
                                        </p:tgtEl>
                                      </p:cBhvr>
                                    </p:animEffect>
                                    <p:anim calcmode="lin" valueType="num">
                                      <p:cBhvr>
                                        <p:cTn id="33" dur="2000" fill="hold"/>
                                        <p:tgtEl>
                                          <p:spTgt spid="4"/>
                                        </p:tgtEl>
                                        <p:attrNameLst>
                                          <p:attrName>ppt_w</p:attrName>
                                        </p:attrNameLst>
                                      </p:cBhvr>
                                      <p:tavLst>
                                        <p:tav tm="0" fmla="#ppt_w*sin(2.5*pi*$)">
                                          <p:val>
                                            <p:fltVal val="0"/>
                                          </p:val>
                                        </p:tav>
                                        <p:tav tm="100000">
                                          <p:val>
                                            <p:fltVal val="1"/>
                                          </p:val>
                                        </p:tav>
                                      </p:tavLst>
                                    </p:anim>
                                    <p:anim calcmode="lin" valueType="num">
                                      <p:cBhvr>
                                        <p:cTn id="34" dur="2000" fill="hold"/>
                                        <p:tgtEl>
                                          <p:spTgt spid="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2000"/>
                                        <p:tgtEl>
                                          <p:spTgt spid="19"/>
                                        </p:tgtEl>
                                      </p:cBhvr>
                                    </p:animEffect>
                                    <p:anim calcmode="lin" valueType="num">
                                      <p:cBhvr>
                                        <p:cTn id="38" dur="2000" fill="hold"/>
                                        <p:tgtEl>
                                          <p:spTgt spid="19"/>
                                        </p:tgtEl>
                                        <p:attrNameLst>
                                          <p:attrName>ppt_w</p:attrName>
                                        </p:attrNameLst>
                                      </p:cBhvr>
                                      <p:tavLst>
                                        <p:tav tm="0" fmla="#ppt_w*sin(2.5*pi*$)">
                                          <p:val>
                                            <p:fltVal val="0"/>
                                          </p:val>
                                        </p:tav>
                                        <p:tav tm="100000">
                                          <p:val>
                                            <p:fltVal val="1"/>
                                          </p:val>
                                        </p:tav>
                                      </p:tavLst>
                                    </p:anim>
                                    <p:anim calcmode="lin" valueType="num">
                                      <p:cBhvr>
                                        <p:cTn id="39" dur="2000" fill="hold"/>
                                        <p:tgtEl>
                                          <p:spTgt spid="19"/>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2000"/>
                                        <p:tgtEl>
                                          <p:spTgt spid="27"/>
                                        </p:tgtEl>
                                      </p:cBhvr>
                                    </p:animEffect>
                                    <p:anim calcmode="lin" valueType="num">
                                      <p:cBhvr>
                                        <p:cTn id="43" dur="2000" fill="hold"/>
                                        <p:tgtEl>
                                          <p:spTgt spid="27"/>
                                        </p:tgtEl>
                                        <p:attrNameLst>
                                          <p:attrName>ppt_w</p:attrName>
                                        </p:attrNameLst>
                                      </p:cBhvr>
                                      <p:tavLst>
                                        <p:tav tm="0" fmla="#ppt_w*sin(2.5*pi*$)">
                                          <p:val>
                                            <p:fltVal val="0"/>
                                          </p:val>
                                        </p:tav>
                                        <p:tav tm="100000">
                                          <p:val>
                                            <p:fltVal val="1"/>
                                          </p:val>
                                        </p:tav>
                                      </p:tavLst>
                                    </p:anim>
                                    <p:anim calcmode="lin" valueType="num">
                                      <p:cBhvr>
                                        <p:cTn id="44" dur="2000" fill="hold"/>
                                        <p:tgtEl>
                                          <p:spTgt spid="2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2" grpId="0"/>
      <p:bldP spid="11" grpId="0"/>
      <p:bldP spid="6"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93B77E7B-E6BD-4C41-8DBB-312EEDB509E1}"/>
              </a:ext>
            </a:extLst>
          </p:cNvPr>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396135" y="9772"/>
            <a:ext cx="2795865" cy="1716158"/>
          </a:xfrm>
          <a:prstGeom prst="rect">
            <a:avLst/>
          </a:prstGeom>
        </p:spPr>
      </p:pic>
      <p:pic>
        <p:nvPicPr>
          <p:cNvPr id="9" name="Picture 8">
            <a:extLst>
              <a:ext uri="{FF2B5EF4-FFF2-40B4-BE49-F238E27FC236}">
                <a16:creationId xmlns:a16="http://schemas.microsoft.com/office/drawing/2014/main" id="{00C54D04-F819-5FB8-FE25-5EDCFA4962B6}"/>
              </a:ext>
            </a:extLst>
          </p:cNvPr>
          <p:cNvPicPr>
            <a:picLocks noChangeAspect="1"/>
          </p:cNvPicPr>
          <p:nvPr/>
        </p:nvPicPr>
        <p:blipFill>
          <a:blip r:embed="rId3"/>
          <a:stretch>
            <a:fillRect/>
          </a:stretch>
        </p:blipFill>
        <p:spPr>
          <a:xfrm>
            <a:off x="149400" y="2062432"/>
            <a:ext cx="3839968" cy="2609849"/>
          </a:xfrm>
          <a:prstGeom prst="rect">
            <a:avLst/>
          </a:prstGeom>
        </p:spPr>
      </p:pic>
      <p:pic>
        <p:nvPicPr>
          <p:cNvPr id="22" name="Picture 21">
            <a:extLst>
              <a:ext uri="{FF2B5EF4-FFF2-40B4-BE49-F238E27FC236}">
                <a16:creationId xmlns:a16="http://schemas.microsoft.com/office/drawing/2014/main" id="{8D1D1231-51E2-4572-A3F0-806FBC104332}"/>
              </a:ext>
            </a:extLst>
          </p:cNvPr>
          <p:cNvPicPr>
            <a:picLocks noChangeAspect="1"/>
          </p:cNvPicPr>
          <p:nvPr/>
        </p:nvPicPr>
        <p:blipFill>
          <a:blip r:embed="rId4" cstate="print">
            <a:alphaModFix amt="50000"/>
            <a:extLst>
              <a:ext uri="{28A0092B-C50C-407E-A947-70E740481C1C}">
                <a14:useLocalDpi xmlns:a14="http://schemas.microsoft.com/office/drawing/2010/main" val="0"/>
              </a:ext>
            </a:extLst>
          </a:blip>
          <a:stretch>
            <a:fillRect/>
          </a:stretch>
        </p:blipFill>
        <p:spPr>
          <a:xfrm>
            <a:off x="24875" y="-1208813"/>
            <a:ext cx="12192000" cy="6858000"/>
          </a:xfrm>
          <a:prstGeom prst="rect">
            <a:avLst/>
          </a:prstGeom>
          <a:noFill/>
        </p:spPr>
      </p:pic>
      <p:sp>
        <p:nvSpPr>
          <p:cNvPr id="6" name="TextBox 5">
            <a:extLst>
              <a:ext uri="{FF2B5EF4-FFF2-40B4-BE49-F238E27FC236}">
                <a16:creationId xmlns:a16="http://schemas.microsoft.com/office/drawing/2014/main" id="{32F6AE5F-7EFF-4952-BE11-335A46B9D8AE}"/>
              </a:ext>
            </a:extLst>
          </p:cNvPr>
          <p:cNvSpPr txBox="1"/>
          <p:nvPr/>
        </p:nvSpPr>
        <p:spPr>
          <a:xfrm>
            <a:off x="4687270" y="118634"/>
            <a:ext cx="5062520" cy="779829"/>
          </a:xfrm>
          <a:prstGeom prst="rect">
            <a:avLst/>
          </a:prstGeom>
          <a:solidFill>
            <a:schemeClr val="bg1"/>
          </a:solidFill>
        </p:spPr>
        <p:txBody>
          <a:bodyPr wrap="square">
            <a:spAutoFit/>
          </a:bodyPr>
          <a:lstStyle/>
          <a:p>
            <a:pPr marL="0" marR="0" algn="ctr">
              <a:lnSpc>
                <a:spcPct val="107000"/>
              </a:lnSpc>
              <a:spcBef>
                <a:spcPts val="0"/>
              </a:spcBef>
              <a:spcAft>
                <a:spcPts val="0"/>
              </a:spcAft>
            </a:pPr>
            <a:r>
              <a:rPr lang="en-US" sz="4400" b="1" kern="100" dirty="0">
                <a:solidFill>
                  <a:schemeClr val="accent6">
                    <a:lumMod val="50000"/>
                  </a:schemeClr>
                </a:solidFill>
                <a:latin typeface="Footlight MT Light" panose="0204060206030A020304" pitchFamily="18" charset="0"/>
                <a:ea typeface="Calibri" panose="020F0502020204030204" pitchFamily="34" charset="0"/>
                <a:cs typeface="Times New Roman" panose="02020603050405020304" pitchFamily="18" charset="0"/>
              </a:rPr>
              <a:t>Focus of the Report</a:t>
            </a:r>
            <a:endParaRPr lang="en-US" sz="4400" kern="100" dirty="0">
              <a:solidFill>
                <a:schemeClr val="accent6">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endParaRPr>
          </a:p>
        </p:txBody>
      </p:sp>
      <p:grpSp>
        <p:nvGrpSpPr>
          <p:cNvPr id="7" name="Group 6">
            <a:extLst>
              <a:ext uri="{FF2B5EF4-FFF2-40B4-BE49-F238E27FC236}">
                <a16:creationId xmlns:a16="http://schemas.microsoft.com/office/drawing/2014/main" id="{51AA5644-6545-4133-A635-BD257C9E5729}"/>
              </a:ext>
            </a:extLst>
          </p:cNvPr>
          <p:cNvGrpSpPr/>
          <p:nvPr/>
        </p:nvGrpSpPr>
        <p:grpSpPr>
          <a:xfrm>
            <a:off x="3912391" y="179950"/>
            <a:ext cx="774879" cy="768031"/>
            <a:chOff x="2228045" y="622102"/>
            <a:chExt cx="757708" cy="856655"/>
          </a:xfrm>
        </p:grpSpPr>
        <p:sp>
          <p:nvSpPr>
            <p:cNvPr id="8" name="Rectangle 7">
              <a:extLst>
                <a:ext uri="{FF2B5EF4-FFF2-40B4-BE49-F238E27FC236}">
                  <a16:creationId xmlns:a16="http://schemas.microsoft.com/office/drawing/2014/main" id="{FDDAC77F-5A69-428E-825F-FF992E84D627}"/>
                </a:ext>
              </a:extLst>
            </p:cNvPr>
            <p:cNvSpPr/>
            <p:nvPr/>
          </p:nvSpPr>
          <p:spPr>
            <a:xfrm>
              <a:off x="2228045" y="812563"/>
              <a:ext cx="553792" cy="666194"/>
            </a:xfrm>
            <a:prstGeom prst="rect">
              <a:avLst/>
            </a:prstGeom>
            <a:solidFill>
              <a:schemeClr val="accent6">
                <a:lumMod val="50000"/>
              </a:schemeClr>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ootlight MT Light" panose="0204060206030A020304" pitchFamily="18" charset="0"/>
              </a:endParaRPr>
            </a:p>
          </p:txBody>
        </p:sp>
        <p:sp>
          <p:nvSpPr>
            <p:cNvPr id="11" name="Rectangle 10">
              <a:extLst>
                <a:ext uri="{FF2B5EF4-FFF2-40B4-BE49-F238E27FC236}">
                  <a16:creationId xmlns:a16="http://schemas.microsoft.com/office/drawing/2014/main" id="{5A4FAC8D-F85B-4D9B-9854-337859C74D82}"/>
                </a:ext>
              </a:extLst>
            </p:cNvPr>
            <p:cNvSpPr/>
            <p:nvPr/>
          </p:nvSpPr>
          <p:spPr>
            <a:xfrm>
              <a:off x="2431961" y="622102"/>
              <a:ext cx="553792" cy="666194"/>
            </a:xfrm>
            <a:prstGeom prst="rect">
              <a:avLst/>
            </a:prstGeom>
            <a:solidFill>
              <a:schemeClr val="accent6"/>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ootlight MT Light" panose="0204060206030A020304" pitchFamily="18" charset="0"/>
              </a:endParaRPr>
            </a:p>
          </p:txBody>
        </p:sp>
      </p:grpSp>
      <p:pic>
        <p:nvPicPr>
          <p:cNvPr id="24" name="Picture 23">
            <a:extLst>
              <a:ext uri="{FF2B5EF4-FFF2-40B4-BE49-F238E27FC236}">
                <a16:creationId xmlns:a16="http://schemas.microsoft.com/office/drawing/2014/main" id="{73925701-DD49-4320-B72A-05602A00C10C}"/>
              </a:ext>
            </a:extLst>
          </p:cNvPr>
          <p:cNvPicPr>
            <a:picLocks noChangeAspect="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9769344">
            <a:off x="6271164" y="4822569"/>
            <a:ext cx="814052" cy="814052"/>
          </a:xfrm>
          <a:prstGeom prst="rect">
            <a:avLst/>
          </a:prstGeom>
        </p:spPr>
      </p:pic>
      <p:grpSp>
        <p:nvGrpSpPr>
          <p:cNvPr id="20" name="Group 19">
            <a:extLst>
              <a:ext uri="{FF2B5EF4-FFF2-40B4-BE49-F238E27FC236}">
                <a16:creationId xmlns:a16="http://schemas.microsoft.com/office/drawing/2014/main" id="{D50F8F5C-697E-425A-9D0B-22E5502A2FBF}"/>
              </a:ext>
            </a:extLst>
          </p:cNvPr>
          <p:cNvGrpSpPr/>
          <p:nvPr/>
        </p:nvGrpSpPr>
        <p:grpSpPr>
          <a:xfrm>
            <a:off x="-7469" y="5637053"/>
            <a:ext cx="12199469" cy="1217685"/>
            <a:chOff x="-7469" y="5637053"/>
            <a:chExt cx="12199469" cy="1217685"/>
          </a:xfrm>
        </p:grpSpPr>
        <p:grpSp>
          <p:nvGrpSpPr>
            <p:cNvPr id="25" name="Group 24">
              <a:extLst>
                <a:ext uri="{FF2B5EF4-FFF2-40B4-BE49-F238E27FC236}">
                  <a16:creationId xmlns:a16="http://schemas.microsoft.com/office/drawing/2014/main" id="{C829F387-347D-44A7-A7B6-E4EC5A55FA16}"/>
                </a:ext>
              </a:extLst>
            </p:cNvPr>
            <p:cNvGrpSpPr/>
            <p:nvPr/>
          </p:nvGrpSpPr>
          <p:grpSpPr>
            <a:xfrm>
              <a:off x="-7469" y="5637053"/>
              <a:ext cx="12199469" cy="1217685"/>
              <a:chOff x="-7469" y="5637053"/>
              <a:chExt cx="12199469" cy="1217685"/>
            </a:xfrm>
          </p:grpSpPr>
          <p:sp>
            <p:nvSpPr>
              <p:cNvPr id="32" name="Rectangle 21">
                <a:extLst>
                  <a:ext uri="{FF2B5EF4-FFF2-40B4-BE49-F238E27FC236}">
                    <a16:creationId xmlns:a16="http://schemas.microsoft.com/office/drawing/2014/main" id="{65973BAC-F33D-4F94-A126-7362EA7533DE}"/>
                  </a:ext>
                </a:extLst>
              </p:cNvPr>
              <p:cNvSpPr/>
              <p:nvPr/>
            </p:nvSpPr>
            <p:spPr>
              <a:xfrm>
                <a:off x="-7469" y="5637053"/>
                <a:ext cx="12192000" cy="1102313"/>
              </a:xfrm>
              <a:custGeom>
                <a:avLst/>
                <a:gdLst>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169097 h 814210"/>
                  <a:gd name="connsiteX1" fmla="*/ 12192000 w 12192000"/>
                  <a:gd name="connsiteY1" fmla="*/ 169097 h 814210"/>
                  <a:gd name="connsiteX2" fmla="*/ 12192000 w 12192000"/>
                  <a:gd name="connsiteY2" fmla="*/ 814210 h 814210"/>
                  <a:gd name="connsiteX3" fmla="*/ 0 w 12192000"/>
                  <a:gd name="connsiteY3" fmla="*/ 814210 h 814210"/>
                  <a:gd name="connsiteX4" fmla="*/ 0 w 12192000"/>
                  <a:gd name="connsiteY4" fmla="*/ 169097 h 814210"/>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1102313">
                    <a:moveTo>
                      <a:pt x="0" y="457200"/>
                    </a:moveTo>
                    <a:cubicBezTo>
                      <a:pt x="4424948" y="-192505"/>
                      <a:pt x="7502358" y="1876926"/>
                      <a:pt x="12192000" y="0"/>
                    </a:cubicBezTo>
                    <a:lnTo>
                      <a:pt x="12192000" y="1102313"/>
                    </a:lnTo>
                    <a:lnTo>
                      <a:pt x="0" y="1102313"/>
                    </a:lnTo>
                    <a:lnTo>
                      <a:pt x="0" y="457200"/>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endParaRPr lang="en-US" sz="2800" b="1" dirty="0">
                  <a:solidFill>
                    <a:schemeClr val="accent6">
                      <a:lumMod val="50000"/>
                    </a:schemeClr>
                  </a:solidFill>
                  <a:latin typeface="Footlight MT Light" panose="0204060206030A020304" pitchFamily="18" charset="0"/>
                </a:endParaRPr>
              </a:p>
            </p:txBody>
          </p:sp>
          <p:sp>
            <p:nvSpPr>
              <p:cNvPr id="33" name="Rectangle 21">
                <a:extLst>
                  <a:ext uri="{FF2B5EF4-FFF2-40B4-BE49-F238E27FC236}">
                    <a16:creationId xmlns:a16="http://schemas.microsoft.com/office/drawing/2014/main" id="{D77FE063-16E1-4CF6-9618-0DC7B8776487}"/>
                  </a:ext>
                </a:extLst>
              </p:cNvPr>
              <p:cNvSpPr/>
              <p:nvPr/>
            </p:nvSpPr>
            <p:spPr>
              <a:xfrm>
                <a:off x="0" y="5752425"/>
                <a:ext cx="12192000" cy="1102313"/>
              </a:xfrm>
              <a:custGeom>
                <a:avLst/>
                <a:gdLst>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169097 h 814210"/>
                  <a:gd name="connsiteX1" fmla="*/ 12192000 w 12192000"/>
                  <a:gd name="connsiteY1" fmla="*/ 169097 h 814210"/>
                  <a:gd name="connsiteX2" fmla="*/ 12192000 w 12192000"/>
                  <a:gd name="connsiteY2" fmla="*/ 814210 h 814210"/>
                  <a:gd name="connsiteX3" fmla="*/ 0 w 12192000"/>
                  <a:gd name="connsiteY3" fmla="*/ 814210 h 814210"/>
                  <a:gd name="connsiteX4" fmla="*/ 0 w 12192000"/>
                  <a:gd name="connsiteY4" fmla="*/ 169097 h 814210"/>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1102313">
                    <a:moveTo>
                      <a:pt x="0" y="457200"/>
                    </a:moveTo>
                    <a:cubicBezTo>
                      <a:pt x="4424948" y="-192505"/>
                      <a:pt x="7502358" y="1876926"/>
                      <a:pt x="12192000" y="0"/>
                    </a:cubicBezTo>
                    <a:lnTo>
                      <a:pt x="12192000" y="1102313"/>
                    </a:lnTo>
                    <a:lnTo>
                      <a:pt x="0" y="1102313"/>
                    </a:lnTo>
                    <a:lnTo>
                      <a:pt x="0" y="457200"/>
                    </a:ln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endParaRPr lang="en-US" sz="2800" b="1" dirty="0">
                  <a:solidFill>
                    <a:schemeClr val="accent6">
                      <a:lumMod val="50000"/>
                    </a:schemeClr>
                  </a:solidFill>
                  <a:latin typeface="Footlight MT Light" panose="0204060206030A020304" pitchFamily="18" charset="0"/>
                </a:endParaRPr>
              </a:p>
            </p:txBody>
          </p:sp>
        </p:grpSp>
        <p:grpSp>
          <p:nvGrpSpPr>
            <p:cNvPr id="28" name="Group 27">
              <a:extLst>
                <a:ext uri="{FF2B5EF4-FFF2-40B4-BE49-F238E27FC236}">
                  <a16:creationId xmlns:a16="http://schemas.microsoft.com/office/drawing/2014/main" id="{DC7B23AC-A550-45DB-B4B6-1A5E04C38BB3}"/>
                </a:ext>
              </a:extLst>
            </p:cNvPr>
            <p:cNvGrpSpPr/>
            <p:nvPr/>
          </p:nvGrpSpPr>
          <p:grpSpPr>
            <a:xfrm>
              <a:off x="845095" y="6331368"/>
              <a:ext cx="4296402" cy="488490"/>
              <a:chOff x="845095" y="6331368"/>
              <a:chExt cx="4296402" cy="488490"/>
            </a:xfrm>
          </p:grpSpPr>
          <p:sp>
            <p:nvSpPr>
              <p:cNvPr id="29" name="Rectangle 28">
                <a:extLst>
                  <a:ext uri="{FF2B5EF4-FFF2-40B4-BE49-F238E27FC236}">
                    <a16:creationId xmlns:a16="http://schemas.microsoft.com/office/drawing/2014/main" id="{61B7328D-9DF9-40B8-B330-211F77C5A926}"/>
                  </a:ext>
                </a:extLst>
              </p:cNvPr>
              <p:cNvSpPr/>
              <p:nvPr/>
            </p:nvSpPr>
            <p:spPr>
              <a:xfrm>
                <a:off x="845095" y="6354403"/>
                <a:ext cx="2448578" cy="4654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endParaRPr lang="en-US" sz="2000" b="1" dirty="0">
                  <a:solidFill>
                    <a:schemeClr val="bg1"/>
                  </a:solidFill>
                  <a:latin typeface="Footlight MT Light" panose="0204060206030A020304" pitchFamily="18" charset="0"/>
                </a:endParaRPr>
              </a:p>
            </p:txBody>
          </p:sp>
          <p:sp>
            <p:nvSpPr>
              <p:cNvPr id="30" name="Rectangle 29">
                <a:extLst>
                  <a:ext uri="{FF2B5EF4-FFF2-40B4-BE49-F238E27FC236}">
                    <a16:creationId xmlns:a16="http://schemas.microsoft.com/office/drawing/2014/main" id="{AE44C8E6-4B5B-4313-A070-9741A83D5F40}"/>
                  </a:ext>
                </a:extLst>
              </p:cNvPr>
              <p:cNvSpPr/>
              <p:nvPr/>
            </p:nvSpPr>
            <p:spPr>
              <a:xfrm>
                <a:off x="2692919" y="6331368"/>
                <a:ext cx="2448578" cy="4654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endParaRPr lang="en-US" sz="2000" b="1" dirty="0">
                  <a:solidFill>
                    <a:schemeClr val="bg1"/>
                  </a:solidFill>
                  <a:latin typeface="Footlight MT Light" panose="0204060206030A020304" pitchFamily="18" charset="0"/>
                </a:endParaRPr>
              </a:p>
            </p:txBody>
          </p:sp>
        </p:grpSp>
      </p:grpSp>
      <p:sp>
        <p:nvSpPr>
          <p:cNvPr id="3" name="Rectangle: Rounded Corners 2">
            <a:extLst>
              <a:ext uri="{FF2B5EF4-FFF2-40B4-BE49-F238E27FC236}">
                <a16:creationId xmlns:a16="http://schemas.microsoft.com/office/drawing/2014/main" id="{53FCCE79-C388-C2A2-4E80-D708BC6CB5DE}"/>
              </a:ext>
            </a:extLst>
          </p:cNvPr>
          <p:cNvSpPr>
            <a:spLocks noChangeArrowheads="1"/>
          </p:cNvSpPr>
          <p:nvPr/>
        </p:nvSpPr>
        <p:spPr bwMode="auto">
          <a:xfrm>
            <a:off x="2692919" y="1463006"/>
            <a:ext cx="8296712" cy="2609850"/>
          </a:xfrm>
          <a:prstGeom prst="roundRect">
            <a:avLst>
              <a:gd name="adj" fmla="val 16667"/>
            </a:avLst>
          </a:prstGeom>
          <a:noFill/>
          <a:ln>
            <a:noFill/>
          </a:ln>
        </p:spPr>
        <p:txBody>
          <a:bodyPr rot="0" vert="horz" wrap="square" lIns="91440" tIns="45720" rIns="91440" bIns="45720" anchor="ctr" anchorCtr="0" upright="1"/>
          <a:lstStyle/>
          <a:p>
            <a:pPr algn="ctr">
              <a:lnSpc>
                <a:spcPct val="106000"/>
              </a:lnSpc>
              <a:spcAft>
                <a:spcPts val="800"/>
              </a:spcAft>
            </a:pPr>
            <a:r>
              <a:rPr lang="en-US" sz="4400" b="1" dirty="0">
                <a:latin typeface="Footlight MT Light" panose="0204060206030A020304" pitchFamily="18" charset="0"/>
              </a:rPr>
              <a:t>“Public disclosure, revenue generation and impact.”</a:t>
            </a:r>
          </a:p>
        </p:txBody>
      </p:sp>
      <p:pic>
        <p:nvPicPr>
          <p:cNvPr id="26" name="Picture 4" descr="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875" y="0"/>
            <a:ext cx="1299174" cy="464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242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par>
                                <p:cTn id="8" presetID="14"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14" presetClass="entr" presetSubtype="1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par>
                                <p:cTn id="17" presetID="14" presetClass="entr" presetSubtype="1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randombar(horizontal)">
                                      <p:cBhvr>
                                        <p:cTn id="19" dur="500"/>
                                        <p:tgtEl>
                                          <p:spTgt spid="24"/>
                                        </p:tgtEl>
                                      </p:cBhvr>
                                    </p:animEffect>
                                  </p:childTnLst>
                                </p:cTn>
                              </p:par>
                              <p:par>
                                <p:cTn id="20" presetID="14" presetClass="entr" presetSubtype="1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randombar(horizontal)">
                                      <p:cBhvr>
                                        <p:cTn id="22" dur="500"/>
                                        <p:tgtEl>
                                          <p:spTgt spid="20"/>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randombar(horizontal)">
                                      <p:cBhvr>
                                        <p:cTn id="25" dur="500"/>
                                        <p:tgtEl>
                                          <p:spTgt spid="3"/>
                                        </p:tgtEl>
                                      </p:cBhvr>
                                    </p:animEffect>
                                  </p:childTnLst>
                                </p:cTn>
                              </p:par>
                              <p:par>
                                <p:cTn id="26" presetID="14" presetClass="entr" presetSubtype="10"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randombar(horizontal)">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935095" y="4806720"/>
            <a:ext cx="8419520" cy="400110"/>
          </a:xfrm>
          <a:prstGeom prst="rect">
            <a:avLst/>
          </a:prstGeom>
          <a:noFill/>
        </p:spPr>
        <p:txBody>
          <a:bodyPr wrap="square" rtlCol="0">
            <a:spAutoFit/>
          </a:bodyPr>
          <a:lstStyle/>
          <a:p>
            <a:pPr algn="just"/>
            <a:endParaRPr lang="en-GB" sz="2000" dirty="0">
              <a:latin typeface="Footlight MT Light" panose="0204060206030A020304" pitchFamily="18" charset="0"/>
            </a:endParaRPr>
          </a:p>
        </p:txBody>
      </p:sp>
      <p:sp>
        <p:nvSpPr>
          <p:cNvPr id="12" name="TextBox 11"/>
          <p:cNvSpPr txBox="1"/>
          <p:nvPr/>
        </p:nvSpPr>
        <p:spPr>
          <a:xfrm>
            <a:off x="2494702" y="2396597"/>
            <a:ext cx="8036417" cy="446276"/>
          </a:xfrm>
          <a:prstGeom prst="rect">
            <a:avLst/>
          </a:prstGeom>
          <a:noFill/>
        </p:spPr>
        <p:txBody>
          <a:bodyPr wrap="square" rtlCol="0">
            <a:spAutoFit/>
          </a:bodyPr>
          <a:lstStyle/>
          <a:p>
            <a:pPr algn="just"/>
            <a:endParaRPr lang="en-US" sz="2300" b="1" dirty="0">
              <a:latin typeface="Footlight MT Light" panose="0204060206030A020304" pitchFamily="18" charset="0"/>
              <a:cs typeface="Arial" panose="020B0604020202020204" pitchFamily="34" charset="0"/>
            </a:endParaRPr>
          </a:p>
        </p:txBody>
      </p:sp>
      <p:sp>
        <p:nvSpPr>
          <p:cNvPr id="9" name="Rectangle 8">
            <a:extLst>
              <a:ext uri="{FF2B5EF4-FFF2-40B4-BE49-F238E27FC236}">
                <a16:creationId xmlns:a16="http://schemas.microsoft.com/office/drawing/2014/main" id="{229C1E96-4DA7-4FBD-A9D4-538B1CD12CED}"/>
              </a:ext>
            </a:extLst>
          </p:cNvPr>
          <p:cNvSpPr/>
          <p:nvPr/>
        </p:nvSpPr>
        <p:spPr>
          <a:xfrm>
            <a:off x="-859684" y="5787361"/>
            <a:ext cx="5594457" cy="11182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endParaRPr lang="en-GB" sz="2400" dirty="0">
              <a:solidFill>
                <a:schemeClr val="tx1"/>
              </a:solidFill>
              <a:latin typeface="Footlight MT Light" panose="0204060206030A020304" pitchFamily="18" charset="0"/>
            </a:endParaRPr>
          </a:p>
        </p:txBody>
      </p:sp>
      <p:sp>
        <p:nvSpPr>
          <p:cNvPr id="11" name="Rectangle 10">
            <a:extLst>
              <a:ext uri="{FF2B5EF4-FFF2-40B4-BE49-F238E27FC236}">
                <a16:creationId xmlns:a16="http://schemas.microsoft.com/office/drawing/2014/main" id="{63B0E614-4F67-446B-AA56-AD1F5A6155E9}"/>
              </a:ext>
            </a:extLst>
          </p:cNvPr>
          <p:cNvSpPr/>
          <p:nvPr/>
        </p:nvSpPr>
        <p:spPr>
          <a:xfrm>
            <a:off x="1114204" y="6463175"/>
            <a:ext cx="2448578" cy="3805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r>
              <a:rPr lang="en-US" sz="2000" b="1" dirty="0">
                <a:solidFill>
                  <a:schemeClr val="bg1"/>
                </a:solidFill>
                <a:latin typeface="Footlight MT Light" panose="0204060206030A020304" pitchFamily="18" charset="0"/>
              </a:rPr>
              <a:t>@</a:t>
            </a:r>
            <a:r>
              <a:rPr lang="en-US" sz="2000" b="1" dirty="0" err="1">
                <a:solidFill>
                  <a:schemeClr val="bg1"/>
                </a:solidFill>
                <a:latin typeface="Footlight MT Light" panose="0204060206030A020304" pitchFamily="18" charset="0"/>
              </a:rPr>
              <a:t>NigeriaEITI</a:t>
            </a:r>
            <a:endParaRPr lang="en-US" sz="2000" b="1" dirty="0">
              <a:solidFill>
                <a:schemeClr val="bg1"/>
              </a:solidFill>
              <a:latin typeface="Footlight MT Light" panose="0204060206030A020304" pitchFamily="18" charset="0"/>
            </a:endParaRPr>
          </a:p>
        </p:txBody>
      </p:sp>
      <p:grpSp>
        <p:nvGrpSpPr>
          <p:cNvPr id="2" name="Group 1">
            <a:extLst>
              <a:ext uri="{FF2B5EF4-FFF2-40B4-BE49-F238E27FC236}">
                <a16:creationId xmlns:a16="http://schemas.microsoft.com/office/drawing/2014/main" id="{343AE7BA-CEEE-4A13-BFF5-6A99660BC00C}"/>
              </a:ext>
            </a:extLst>
          </p:cNvPr>
          <p:cNvGrpSpPr/>
          <p:nvPr/>
        </p:nvGrpSpPr>
        <p:grpSpPr>
          <a:xfrm>
            <a:off x="2942097" y="6401774"/>
            <a:ext cx="2448578" cy="465455"/>
            <a:chOff x="2880199" y="6391564"/>
            <a:chExt cx="2448578" cy="465455"/>
          </a:xfrm>
        </p:grpSpPr>
        <p:sp>
          <p:nvSpPr>
            <p:cNvPr id="13" name="Rectangle 12">
              <a:extLst>
                <a:ext uri="{FF2B5EF4-FFF2-40B4-BE49-F238E27FC236}">
                  <a16:creationId xmlns:a16="http://schemas.microsoft.com/office/drawing/2014/main" id="{B2F2BDAD-0CA9-43A9-88B1-5967300C07D5}"/>
                </a:ext>
              </a:extLst>
            </p:cNvPr>
            <p:cNvSpPr/>
            <p:nvPr/>
          </p:nvSpPr>
          <p:spPr>
            <a:xfrm>
              <a:off x="2880199" y="6391564"/>
              <a:ext cx="2448578" cy="4654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r>
                <a:rPr lang="en-US" sz="2000" b="1" dirty="0">
                  <a:solidFill>
                    <a:schemeClr val="bg1"/>
                  </a:solidFill>
                  <a:latin typeface="Footlight MT Light" panose="0204060206030A020304" pitchFamily="18" charset="0"/>
                </a:rPr>
                <a:t>www.neiti.gov.ng</a:t>
              </a:r>
            </a:p>
          </p:txBody>
        </p:sp>
        <p:sp>
          <p:nvSpPr>
            <p:cNvPr id="14" name="Rectangle 13">
              <a:extLst>
                <a:ext uri="{FF2B5EF4-FFF2-40B4-BE49-F238E27FC236}">
                  <a16:creationId xmlns:a16="http://schemas.microsoft.com/office/drawing/2014/main" id="{C60F91D8-79EA-45D2-9CE2-1320AD88B87F}"/>
                </a:ext>
              </a:extLst>
            </p:cNvPr>
            <p:cNvSpPr/>
            <p:nvPr/>
          </p:nvSpPr>
          <p:spPr>
            <a:xfrm>
              <a:off x="3106659" y="6398896"/>
              <a:ext cx="45719" cy="452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endParaRPr lang="en-US" sz="2000" b="1" dirty="0">
                <a:solidFill>
                  <a:schemeClr val="tx1"/>
                </a:solidFill>
                <a:latin typeface="Footlight MT Light" panose="0204060206030A020304" pitchFamily="18" charset="0"/>
              </a:endParaRPr>
            </a:p>
          </p:txBody>
        </p:sp>
      </p:grpSp>
      <p:sp>
        <p:nvSpPr>
          <p:cNvPr id="6" name="Title 5"/>
          <p:cNvSpPr>
            <a:spLocks noGrp="1"/>
          </p:cNvSpPr>
          <p:nvPr>
            <p:ph type="title" idx="4294967295"/>
          </p:nvPr>
        </p:nvSpPr>
        <p:spPr>
          <a:xfrm>
            <a:off x="24875" y="425483"/>
            <a:ext cx="12192000" cy="774125"/>
          </a:xfrm>
          <a:solidFill>
            <a:schemeClr val="accent6">
              <a:lumMod val="75000"/>
            </a:schemeClr>
          </a:solidFill>
        </p:spPr>
        <p:txBody>
          <a:bodyPr>
            <a:normAutofit/>
          </a:bodyPr>
          <a:lstStyle/>
          <a:p>
            <a:pPr algn="ctr"/>
            <a:r>
              <a:rPr lang="en-US" b="1" dirty="0">
                <a:solidFill>
                  <a:schemeClr val="bg1"/>
                </a:solidFill>
                <a:latin typeface="Footlight MT Light" panose="0204060206030A020304" pitchFamily="18" charset="0"/>
              </a:rPr>
              <a:t>Petroleum Subsidy Payment Trend (2006-2021)</a:t>
            </a:r>
            <a:endParaRPr lang="en-GB" b="1" dirty="0">
              <a:solidFill>
                <a:schemeClr val="bg1"/>
              </a:solidFill>
              <a:latin typeface="Footlight MT Light" panose="0204060206030A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438076498"/>
              </p:ext>
            </p:extLst>
          </p:nvPr>
        </p:nvGraphicFramePr>
        <p:xfrm>
          <a:off x="3305804" y="2293722"/>
          <a:ext cx="3892080" cy="3715192"/>
        </p:xfrm>
        <a:graphic>
          <a:graphicData uri="http://schemas.openxmlformats.org/drawingml/2006/table">
            <a:tbl>
              <a:tblPr firstRow="1" bandRow="1">
                <a:tableStyleId>{93296810-A885-4BE3-A3E7-6D5BEEA58F35}</a:tableStyleId>
              </a:tblPr>
              <a:tblGrid>
                <a:gridCol w="3892080">
                  <a:extLst>
                    <a:ext uri="{9D8B030D-6E8A-4147-A177-3AD203B41FA5}">
                      <a16:colId xmlns:a16="http://schemas.microsoft.com/office/drawing/2014/main" val="20000"/>
                    </a:ext>
                  </a:extLst>
                </a:gridCol>
              </a:tblGrid>
              <a:tr h="3715192">
                <a:tc>
                  <a:txBody>
                    <a:bodyPr/>
                    <a:lstStyle/>
                    <a:p>
                      <a:endParaRPr lang="en-GB" dirty="0"/>
                    </a:p>
                  </a:txBody>
                  <a:tcPr marL="68580" marR="68580" marT="0" marB="0">
                    <a:solidFill>
                      <a:schemeClr val="bg1"/>
                    </a:solidFill>
                  </a:tcPr>
                </a:tc>
                <a:extLst>
                  <a:ext uri="{0D108BD9-81ED-4DB2-BD59-A6C34878D82A}">
                    <a16:rowId xmlns:a16="http://schemas.microsoft.com/office/drawing/2014/main" val="10000"/>
                  </a:ext>
                </a:extLst>
              </a:tr>
            </a:tbl>
          </a:graphicData>
        </a:graphic>
      </p:graphicFrame>
      <p:pic>
        <p:nvPicPr>
          <p:cNvPr id="21" name="Picture 20">
            <a:extLst>
              <a:ext uri="{FF2B5EF4-FFF2-40B4-BE49-F238E27FC236}">
                <a16:creationId xmlns:a16="http://schemas.microsoft.com/office/drawing/2014/main" id="{DD7229A2-8221-4692-A9BC-200280D43649}"/>
              </a:ext>
            </a:extLst>
          </p:cNvPr>
          <p:cNvPicPr>
            <a:picLocks noChangeAspect="1"/>
          </p:cNvPicPr>
          <p:nvPr/>
        </p:nvPicPr>
        <p:blipFill>
          <a:blip r:embed="rId2" cstate="print">
            <a:alphaModFix amt="50000"/>
            <a:extLst>
              <a:ext uri="{28A0092B-C50C-407E-A947-70E740481C1C}">
                <a14:useLocalDpi xmlns:a14="http://schemas.microsoft.com/office/drawing/2010/main" val="0"/>
              </a:ext>
            </a:extLst>
          </a:blip>
          <a:stretch>
            <a:fillRect/>
          </a:stretch>
        </p:blipFill>
        <p:spPr>
          <a:xfrm>
            <a:off x="283316" y="1268601"/>
            <a:ext cx="12192000" cy="5589399"/>
          </a:xfrm>
          <a:prstGeom prst="rect">
            <a:avLst/>
          </a:prstGeom>
          <a:noFill/>
        </p:spPr>
      </p:pic>
      <p:grpSp>
        <p:nvGrpSpPr>
          <p:cNvPr id="15" name="Group 14">
            <a:extLst>
              <a:ext uri="{FF2B5EF4-FFF2-40B4-BE49-F238E27FC236}">
                <a16:creationId xmlns:a16="http://schemas.microsoft.com/office/drawing/2014/main" id="{80B3D91A-BA7A-445F-8DFC-4F1860D040E5}"/>
              </a:ext>
            </a:extLst>
          </p:cNvPr>
          <p:cNvGrpSpPr/>
          <p:nvPr/>
        </p:nvGrpSpPr>
        <p:grpSpPr>
          <a:xfrm>
            <a:off x="-7469" y="5787361"/>
            <a:ext cx="12199469" cy="1217685"/>
            <a:chOff x="-7469" y="5637053"/>
            <a:chExt cx="12199469" cy="1217685"/>
          </a:xfrm>
        </p:grpSpPr>
        <p:sp>
          <p:nvSpPr>
            <p:cNvPr id="16" name="Rectangle 21">
              <a:extLst>
                <a:ext uri="{FF2B5EF4-FFF2-40B4-BE49-F238E27FC236}">
                  <a16:creationId xmlns:a16="http://schemas.microsoft.com/office/drawing/2014/main" id="{79A5CC32-97D6-4731-AEE4-606DA5BB96D1}"/>
                </a:ext>
              </a:extLst>
            </p:cNvPr>
            <p:cNvSpPr/>
            <p:nvPr/>
          </p:nvSpPr>
          <p:spPr>
            <a:xfrm>
              <a:off x="-7469" y="5637053"/>
              <a:ext cx="12192000" cy="1199227"/>
            </a:xfrm>
            <a:custGeom>
              <a:avLst/>
              <a:gdLst>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169097 h 814210"/>
                <a:gd name="connsiteX1" fmla="*/ 12192000 w 12192000"/>
                <a:gd name="connsiteY1" fmla="*/ 169097 h 814210"/>
                <a:gd name="connsiteX2" fmla="*/ 12192000 w 12192000"/>
                <a:gd name="connsiteY2" fmla="*/ 814210 h 814210"/>
                <a:gd name="connsiteX3" fmla="*/ 0 w 12192000"/>
                <a:gd name="connsiteY3" fmla="*/ 814210 h 814210"/>
                <a:gd name="connsiteX4" fmla="*/ 0 w 12192000"/>
                <a:gd name="connsiteY4" fmla="*/ 169097 h 814210"/>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1102313">
                  <a:moveTo>
                    <a:pt x="0" y="457200"/>
                  </a:moveTo>
                  <a:cubicBezTo>
                    <a:pt x="4424948" y="-192505"/>
                    <a:pt x="7502358" y="1876926"/>
                    <a:pt x="12192000" y="0"/>
                  </a:cubicBezTo>
                  <a:lnTo>
                    <a:pt x="12192000" y="1102313"/>
                  </a:lnTo>
                  <a:lnTo>
                    <a:pt x="0" y="1102313"/>
                  </a:lnTo>
                  <a:lnTo>
                    <a:pt x="0" y="457200"/>
                  </a:lnTo>
                  <a:close/>
                </a:path>
              </a:pathLst>
            </a:custGeom>
            <a:solidFill>
              <a:schemeClr val="accent4">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endParaRPr lang="en-US" sz="2800" b="1" dirty="0">
                <a:solidFill>
                  <a:schemeClr val="tx1"/>
                </a:solidFill>
                <a:latin typeface="Footlight MT Light" panose="0204060206030A020304" pitchFamily="18" charset="0"/>
              </a:endParaRPr>
            </a:p>
          </p:txBody>
        </p:sp>
        <p:sp>
          <p:nvSpPr>
            <p:cNvPr id="17" name="Rectangle 21">
              <a:extLst>
                <a:ext uri="{FF2B5EF4-FFF2-40B4-BE49-F238E27FC236}">
                  <a16:creationId xmlns:a16="http://schemas.microsoft.com/office/drawing/2014/main" id="{B85CBE46-C6B7-44F2-97C6-AE21156F1ED2}"/>
                </a:ext>
              </a:extLst>
            </p:cNvPr>
            <p:cNvSpPr/>
            <p:nvPr/>
          </p:nvSpPr>
          <p:spPr>
            <a:xfrm>
              <a:off x="0" y="5752425"/>
              <a:ext cx="12192000" cy="1102313"/>
            </a:xfrm>
            <a:custGeom>
              <a:avLst/>
              <a:gdLst>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169097 h 814210"/>
                <a:gd name="connsiteX1" fmla="*/ 12192000 w 12192000"/>
                <a:gd name="connsiteY1" fmla="*/ 169097 h 814210"/>
                <a:gd name="connsiteX2" fmla="*/ 12192000 w 12192000"/>
                <a:gd name="connsiteY2" fmla="*/ 814210 h 814210"/>
                <a:gd name="connsiteX3" fmla="*/ 0 w 12192000"/>
                <a:gd name="connsiteY3" fmla="*/ 814210 h 814210"/>
                <a:gd name="connsiteX4" fmla="*/ 0 w 12192000"/>
                <a:gd name="connsiteY4" fmla="*/ 169097 h 814210"/>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1102313">
                  <a:moveTo>
                    <a:pt x="0" y="457200"/>
                  </a:moveTo>
                  <a:cubicBezTo>
                    <a:pt x="4424948" y="-192505"/>
                    <a:pt x="7502358" y="1876926"/>
                    <a:pt x="12192000" y="0"/>
                  </a:cubicBezTo>
                  <a:lnTo>
                    <a:pt x="12192000" y="1102313"/>
                  </a:lnTo>
                  <a:lnTo>
                    <a:pt x="0" y="1102313"/>
                  </a:lnTo>
                  <a:lnTo>
                    <a:pt x="0" y="457200"/>
                  </a:lnTo>
                  <a:close/>
                </a:path>
              </a:pathLst>
            </a:custGeom>
            <a:solidFill>
              <a:schemeClr val="accent6">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endParaRPr lang="en-US" sz="2800" b="1" dirty="0">
                <a:solidFill>
                  <a:schemeClr val="tx1"/>
                </a:solidFill>
                <a:latin typeface="Footlight MT Light" panose="0204060206030A020304" pitchFamily="18" charset="0"/>
              </a:endParaRPr>
            </a:p>
          </p:txBody>
        </p:sp>
      </p:grpSp>
      <p:graphicFrame>
        <p:nvGraphicFramePr>
          <p:cNvPr id="38" name="Chart 37"/>
          <p:cNvGraphicFramePr/>
          <p:nvPr>
            <p:extLst>
              <p:ext uri="{D42A27DB-BD31-4B8C-83A1-F6EECF244321}">
                <p14:modId xmlns:p14="http://schemas.microsoft.com/office/powerpoint/2010/main" val="2638703548"/>
              </p:ext>
            </p:extLst>
          </p:nvPr>
        </p:nvGraphicFramePr>
        <p:xfrm>
          <a:off x="-7469" y="1163350"/>
          <a:ext cx="8237069" cy="5038443"/>
        </p:xfrm>
        <a:graphic>
          <a:graphicData uri="http://schemas.openxmlformats.org/drawingml/2006/chart">
            <c:chart xmlns:c="http://schemas.openxmlformats.org/drawingml/2006/chart" xmlns:r="http://schemas.openxmlformats.org/officeDocument/2006/relationships" r:id="rId3"/>
          </a:graphicData>
        </a:graphic>
      </p:graphicFrame>
      <p:sp>
        <p:nvSpPr>
          <p:cNvPr id="39" name="TextBox 38"/>
          <p:cNvSpPr txBox="1"/>
          <p:nvPr/>
        </p:nvSpPr>
        <p:spPr>
          <a:xfrm>
            <a:off x="8651631" y="1624998"/>
            <a:ext cx="3177513" cy="4154984"/>
          </a:xfrm>
          <a:prstGeom prst="rect">
            <a:avLst/>
          </a:prstGeom>
          <a:solidFill>
            <a:schemeClr val="accent6">
              <a:lumMod val="75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n-US" sz="2400" dirty="0">
                <a:solidFill>
                  <a:schemeClr val="bg1"/>
                </a:solidFill>
                <a:latin typeface="Footlight MT Light" panose="0204060206030A020304" pitchFamily="18" charset="0"/>
              </a:rPr>
              <a:t>NEITI Oil &amp; Gas industry audits revealed that between </a:t>
            </a:r>
            <a:r>
              <a:rPr lang="en-US" sz="2400" b="1" dirty="0">
                <a:solidFill>
                  <a:schemeClr val="bg1"/>
                </a:solidFill>
                <a:latin typeface="Footlight MT Light" panose="0204060206030A020304" pitchFamily="18" charset="0"/>
              </a:rPr>
              <a:t>2006 </a:t>
            </a:r>
            <a:r>
              <a:rPr lang="en-US" sz="2400" dirty="0">
                <a:solidFill>
                  <a:schemeClr val="bg1"/>
                </a:solidFill>
                <a:latin typeface="Footlight MT Light" panose="0204060206030A020304" pitchFamily="18" charset="0"/>
              </a:rPr>
              <a:t>and </a:t>
            </a:r>
            <a:r>
              <a:rPr lang="en-US" sz="2400" b="1" dirty="0">
                <a:solidFill>
                  <a:schemeClr val="bg1"/>
                </a:solidFill>
                <a:latin typeface="Footlight MT Light" panose="0204060206030A020304" pitchFamily="18" charset="0"/>
              </a:rPr>
              <a:t>2021</a:t>
            </a:r>
            <a:r>
              <a:rPr lang="en-US" sz="2400" dirty="0">
                <a:solidFill>
                  <a:schemeClr val="bg1"/>
                </a:solidFill>
                <a:latin typeface="Footlight MT Light" panose="0204060206030A020304" pitchFamily="18" charset="0"/>
              </a:rPr>
              <a:t>, a total sum of </a:t>
            </a:r>
            <a:r>
              <a:rPr lang="en-US" sz="2400" b="1" dirty="0">
                <a:solidFill>
                  <a:schemeClr val="bg1"/>
                </a:solidFill>
                <a:latin typeface="Footlight MT Light" panose="0204060206030A020304" pitchFamily="18" charset="0"/>
              </a:rPr>
              <a:t>N8.149trillion</a:t>
            </a:r>
            <a:r>
              <a:rPr lang="en-US" sz="2400" dirty="0">
                <a:solidFill>
                  <a:schemeClr val="bg1"/>
                </a:solidFill>
                <a:latin typeface="Footlight MT Light" panose="0204060206030A020304" pitchFamily="18" charset="0"/>
              </a:rPr>
              <a:t> has so far been expended on petroleum subsidy, now referred to as under-recovery. See annual breakdown of the table below</a:t>
            </a:r>
            <a:endParaRPr lang="en-GB" sz="2400" dirty="0">
              <a:solidFill>
                <a:schemeClr val="bg1"/>
              </a:solidFill>
            </a:endParaRPr>
          </a:p>
        </p:txBody>
      </p:sp>
      <p:pic>
        <p:nvPicPr>
          <p:cNvPr id="40" name="Picture 4" descr="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75" y="0"/>
            <a:ext cx="1089329" cy="419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33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nodePh="1">
                                  <p:stCondLst>
                                    <p:cond delay="0"/>
                                  </p:stCondLst>
                                  <p:endCondLst>
                                    <p:cond evt="begin" delay="0">
                                      <p:tn val="10"/>
                                    </p:cond>
                                  </p:end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nodePh="1">
                                  <p:stCondLst>
                                    <p:cond delay="0"/>
                                  </p:stCondLst>
                                  <p:endCondLst>
                                    <p:cond evt="begin" delay="0">
                                      <p:tn val="15"/>
                                    </p:cond>
                                  </p:end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1000"/>
                                        <p:tgtEl>
                                          <p:spTgt spid="15"/>
                                        </p:tgtEl>
                                      </p:cBhvr>
                                    </p:animEffect>
                                    <p:anim calcmode="lin" valueType="num">
                                      <p:cBhvr>
                                        <p:cTn id="48" dur="1000" fill="hold"/>
                                        <p:tgtEl>
                                          <p:spTgt spid="15"/>
                                        </p:tgtEl>
                                        <p:attrNameLst>
                                          <p:attrName>ppt_x</p:attrName>
                                        </p:attrNameLst>
                                      </p:cBhvr>
                                      <p:tavLst>
                                        <p:tav tm="0">
                                          <p:val>
                                            <p:strVal val="#ppt_x"/>
                                          </p:val>
                                        </p:tav>
                                        <p:tav tm="100000">
                                          <p:val>
                                            <p:strVal val="#ppt_x"/>
                                          </p:val>
                                        </p:tav>
                                      </p:tavLst>
                                    </p:anim>
                                    <p:anim calcmode="lin" valueType="num">
                                      <p:cBhvr>
                                        <p:cTn id="49" dur="1000" fill="hold"/>
                                        <p:tgtEl>
                                          <p:spTgt spid="1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fade">
                                      <p:cBhvr>
                                        <p:cTn id="52" dur="1000"/>
                                        <p:tgtEl>
                                          <p:spTgt spid="38"/>
                                        </p:tgtEl>
                                      </p:cBhvr>
                                    </p:animEffect>
                                    <p:anim calcmode="lin" valueType="num">
                                      <p:cBhvr>
                                        <p:cTn id="53" dur="1000" fill="hold"/>
                                        <p:tgtEl>
                                          <p:spTgt spid="38"/>
                                        </p:tgtEl>
                                        <p:attrNameLst>
                                          <p:attrName>ppt_x</p:attrName>
                                        </p:attrNameLst>
                                      </p:cBhvr>
                                      <p:tavLst>
                                        <p:tav tm="0">
                                          <p:val>
                                            <p:strVal val="#ppt_x"/>
                                          </p:val>
                                        </p:tav>
                                        <p:tav tm="100000">
                                          <p:val>
                                            <p:strVal val="#ppt_x"/>
                                          </p:val>
                                        </p:tav>
                                      </p:tavLst>
                                    </p:anim>
                                    <p:anim calcmode="lin" valueType="num">
                                      <p:cBhvr>
                                        <p:cTn id="54" dur="1000" fill="hold"/>
                                        <p:tgtEl>
                                          <p:spTgt spid="38"/>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fade">
                                      <p:cBhvr>
                                        <p:cTn id="57" dur="1000"/>
                                        <p:tgtEl>
                                          <p:spTgt spid="39"/>
                                        </p:tgtEl>
                                      </p:cBhvr>
                                    </p:animEffect>
                                    <p:anim calcmode="lin" valueType="num">
                                      <p:cBhvr>
                                        <p:cTn id="58" dur="1000" fill="hold"/>
                                        <p:tgtEl>
                                          <p:spTgt spid="39"/>
                                        </p:tgtEl>
                                        <p:attrNameLst>
                                          <p:attrName>ppt_x</p:attrName>
                                        </p:attrNameLst>
                                      </p:cBhvr>
                                      <p:tavLst>
                                        <p:tav tm="0">
                                          <p:val>
                                            <p:strVal val="#ppt_x"/>
                                          </p:val>
                                        </p:tav>
                                        <p:tav tm="100000">
                                          <p:val>
                                            <p:strVal val="#ppt_x"/>
                                          </p:val>
                                        </p:tav>
                                      </p:tavLst>
                                    </p:anim>
                                    <p:anim calcmode="lin" valueType="num">
                                      <p:cBhvr>
                                        <p:cTn id="59" dur="1000" fill="hold"/>
                                        <p:tgtEl>
                                          <p:spTgt spid="39"/>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1000"/>
                                        <p:tgtEl>
                                          <p:spTgt spid="40"/>
                                        </p:tgtEl>
                                      </p:cBhvr>
                                    </p:animEffect>
                                    <p:anim calcmode="lin" valueType="num">
                                      <p:cBhvr>
                                        <p:cTn id="63" dur="1000" fill="hold"/>
                                        <p:tgtEl>
                                          <p:spTgt spid="40"/>
                                        </p:tgtEl>
                                        <p:attrNameLst>
                                          <p:attrName>ppt_x</p:attrName>
                                        </p:attrNameLst>
                                      </p:cBhvr>
                                      <p:tavLst>
                                        <p:tav tm="0">
                                          <p:val>
                                            <p:strVal val="#ppt_x"/>
                                          </p:val>
                                        </p:tav>
                                        <p:tav tm="100000">
                                          <p:val>
                                            <p:strVal val="#ppt_x"/>
                                          </p:val>
                                        </p:tav>
                                      </p:tavLst>
                                    </p:anim>
                                    <p:anim calcmode="lin" valueType="num">
                                      <p:cBhvr>
                                        <p:cTn id="64"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2" grpId="0"/>
      <p:bldP spid="9" grpId="0"/>
      <p:bldP spid="11" grpId="0"/>
      <p:bldP spid="6" grpId="0" animBg="1"/>
      <p:bldGraphic spid="38" grpId="0">
        <p:bldAsOne/>
      </p:bldGraphic>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935095" y="4806720"/>
            <a:ext cx="8419520" cy="400110"/>
          </a:xfrm>
          <a:prstGeom prst="rect">
            <a:avLst/>
          </a:prstGeom>
          <a:noFill/>
        </p:spPr>
        <p:txBody>
          <a:bodyPr wrap="square" rtlCol="0">
            <a:spAutoFit/>
          </a:bodyPr>
          <a:lstStyle/>
          <a:p>
            <a:pPr algn="just"/>
            <a:endParaRPr lang="en-GB" sz="2000" dirty="0">
              <a:latin typeface="Footlight MT Light" panose="0204060206030A020304" pitchFamily="18" charset="0"/>
            </a:endParaRPr>
          </a:p>
        </p:txBody>
      </p:sp>
      <p:sp>
        <p:nvSpPr>
          <p:cNvPr id="12" name="TextBox 11"/>
          <p:cNvSpPr txBox="1"/>
          <p:nvPr/>
        </p:nvSpPr>
        <p:spPr>
          <a:xfrm>
            <a:off x="2494702" y="2396597"/>
            <a:ext cx="8036417" cy="446276"/>
          </a:xfrm>
          <a:prstGeom prst="rect">
            <a:avLst/>
          </a:prstGeom>
          <a:noFill/>
        </p:spPr>
        <p:txBody>
          <a:bodyPr wrap="square" rtlCol="0">
            <a:spAutoFit/>
          </a:bodyPr>
          <a:lstStyle/>
          <a:p>
            <a:pPr algn="just"/>
            <a:endParaRPr lang="en-US" sz="2300" b="1" dirty="0">
              <a:latin typeface="Footlight MT Light" panose="0204060206030A020304" pitchFamily="18" charset="0"/>
              <a:cs typeface="Arial" panose="020B0604020202020204" pitchFamily="34" charset="0"/>
            </a:endParaRPr>
          </a:p>
        </p:txBody>
      </p:sp>
      <p:pic>
        <p:nvPicPr>
          <p:cNvPr id="20" name="Picture 19">
            <a:extLst>
              <a:ext uri="{FF2B5EF4-FFF2-40B4-BE49-F238E27FC236}">
                <a16:creationId xmlns:a16="http://schemas.microsoft.com/office/drawing/2014/main" id="{DD7229A2-8221-4692-A9BC-200280D43649}"/>
              </a:ext>
            </a:extLst>
          </p:cNvPr>
          <p:cNvPicPr>
            <a:picLocks noChangeAspect="1"/>
          </p:cNvPicPr>
          <p:nvPr/>
        </p:nvPicPr>
        <p:blipFill>
          <a:blip r:embed="rId2" cstate="print">
            <a:alphaModFix amt="50000"/>
            <a:extLst>
              <a:ext uri="{28A0092B-C50C-407E-A947-70E740481C1C}">
                <a14:useLocalDpi xmlns:a14="http://schemas.microsoft.com/office/drawing/2010/main" val="0"/>
              </a:ext>
            </a:extLst>
          </a:blip>
          <a:stretch>
            <a:fillRect/>
          </a:stretch>
        </p:blipFill>
        <p:spPr>
          <a:xfrm>
            <a:off x="-68085" y="-193747"/>
            <a:ext cx="12192000" cy="5978702"/>
          </a:xfrm>
          <a:prstGeom prst="rect">
            <a:avLst/>
          </a:prstGeom>
          <a:noFill/>
        </p:spPr>
      </p:pic>
      <p:sp>
        <p:nvSpPr>
          <p:cNvPr id="9" name="Rectangle 8">
            <a:extLst>
              <a:ext uri="{FF2B5EF4-FFF2-40B4-BE49-F238E27FC236}">
                <a16:creationId xmlns:a16="http://schemas.microsoft.com/office/drawing/2014/main" id="{229C1E96-4DA7-4FBD-A9D4-538B1CD12CED}"/>
              </a:ext>
            </a:extLst>
          </p:cNvPr>
          <p:cNvSpPr/>
          <p:nvPr/>
        </p:nvSpPr>
        <p:spPr>
          <a:xfrm>
            <a:off x="-859684" y="5787361"/>
            <a:ext cx="5594457" cy="11182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endParaRPr lang="en-GB" sz="2400" dirty="0">
              <a:solidFill>
                <a:schemeClr val="tx1"/>
              </a:solidFill>
              <a:latin typeface="Footlight MT Light" panose="0204060206030A020304" pitchFamily="18" charset="0"/>
            </a:endParaRPr>
          </a:p>
        </p:txBody>
      </p:sp>
      <p:sp>
        <p:nvSpPr>
          <p:cNvPr id="11" name="Rectangle 10">
            <a:extLst>
              <a:ext uri="{FF2B5EF4-FFF2-40B4-BE49-F238E27FC236}">
                <a16:creationId xmlns:a16="http://schemas.microsoft.com/office/drawing/2014/main" id="{63B0E614-4F67-446B-AA56-AD1F5A6155E9}"/>
              </a:ext>
            </a:extLst>
          </p:cNvPr>
          <p:cNvSpPr/>
          <p:nvPr/>
        </p:nvSpPr>
        <p:spPr>
          <a:xfrm>
            <a:off x="1114204" y="6463175"/>
            <a:ext cx="2448578" cy="3805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r>
              <a:rPr lang="en-US" sz="2000" b="1" dirty="0">
                <a:solidFill>
                  <a:schemeClr val="bg1"/>
                </a:solidFill>
                <a:latin typeface="Footlight MT Light" panose="0204060206030A020304" pitchFamily="18" charset="0"/>
              </a:rPr>
              <a:t>@</a:t>
            </a:r>
            <a:r>
              <a:rPr lang="en-US" sz="2000" b="1" dirty="0" err="1">
                <a:solidFill>
                  <a:schemeClr val="bg1"/>
                </a:solidFill>
                <a:latin typeface="Footlight MT Light" panose="0204060206030A020304" pitchFamily="18" charset="0"/>
              </a:rPr>
              <a:t>NigeriaEITI</a:t>
            </a:r>
            <a:endParaRPr lang="en-US" sz="2000" b="1" dirty="0">
              <a:solidFill>
                <a:schemeClr val="bg1"/>
              </a:solidFill>
              <a:latin typeface="Footlight MT Light" panose="0204060206030A020304" pitchFamily="18" charset="0"/>
            </a:endParaRPr>
          </a:p>
        </p:txBody>
      </p:sp>
      <p:grpSp>
        <p:nvGrpSpPr>
          <p:cNvPr id="2" name="Group 1">
            <a:extLst>
              <a:ext uri="{FF2B5EF4-FFF2-40B4-BE49-F238E27FC236}">
                <a16:creationId xmlns:a16="http://schemas.microsoft.com/office/drawing/2014/main" id="{343AE7BA-CEEE-4A13-BFF5-6A99660BC00C}"/>
              </a:ext>
            </a:extLst>
          </p:cNvPr>
          <p:cNvGrpSpPr/>
          <p:nvPr/>
        </p:nvGrpSpPr>
        <p:grpSpPr>
          <a:xfrm>
            <a:off x="2942097" y="6401774"/>
            <a:ext cx="2448578" cy="465455"/>
            <a:chOff x="2880199" y="6391564"/>
            <a:chExt cx="2448578" cy="465455"/>
          </a:xfrm>
        </p:grpSpPr>
        <p:sp>
          <p:nvSpPr>
            <p:cNvPr id="13" name="Rectangle 12">
              <a:extLst>
                <a:ext uri="{FF2B5EF4-FFF2-40B4-BE49-F238E27FC236}">
                  <a16:creationId xmlns:a16="http://schemas.microsoft.com/office/drawing/2014/main" id="{B2F2BDAD-0CA9-43A9-88B1-5967300C07D5}"/>
                </a:ext>
              </a:extLst>
            </p:cNvPr>
            <p:cNvSpPr/>
            <p:nvPr/>
          </p:nvSpPr>
          <p:spPr>
            <a:xfrm>
              <a:off x="2880199" y="6391564"/>
              <a:ext cx="2448578" cy="4654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r>
                <a:rPr lang="en-US" sz="2000" b="1" dirty="0">
                  <a:solidFill>
                    <a:schemeClr val="bg1"/>
                  </a:solidFill>
                  <a:latin typeface="Footlight MT Light" panose="0204060206030A020304" pitchFamily="18" charset="0"/>
                </a:rPr>
                <a:t>www.neiti.gov.ng</a:t>
              </a:r>
            </a:p>
          </p:txBody>
        </p:sp>
        <p:sp>
          <p:nvSpPr>
            <p:cNvPr id="14" name="Rectangle 13">
              <a:extLst>
                <a:ext uri="{FF2B5EF4-FFF2-40B4-BE49-F238E27FC236}">
                  <a16:creationId xmlns:a16="http://schemas.microsoft.com/office/drawing/2014/main" id="{C60F91D8-79EA-45D2-9CE2-1320AD88B87F}"/>
                </a:ext>
              </a:extLst>
            </p:cNvPr>
            <p:cNvSpPr/>
            <p:nvPr/>
          </p:nvSpPr>
          <p:spPr>
            <a:xfrm>
              <a:off x="3106659" y="6398896"/>
              <a:ext cx="45719" cy="452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endParaRPr lang="en-US" sz="2000" b="1" dirty="0">
                <a:solidFill>
                  <a:schemeClr val="tx1"/>
                </a:solidFill>
                <a:latin typeface="Footlight MT Light" panose="0204060206030A020304" pitchFamily="18" charset="0"/>
              </a:endParaRPr>
            </a:p>
          </p:txBody>
        </p:sp>
      </p:grpSp>
      <p:sp>
        <p:nvSpPr>
          <p:cNvPr id="6" name="Title 5"/>
          <p:cNvSpPr>
            <a:spLocks noGrp="1"/>
          </p:cNvSpPr>
          <p:nvPr>
            <p:ph type="title" idx="4294967295"/>
          </p:nvPr>
        </p:nvSpPr>
        <p:spPr>
          <a:xfrm>
            <a:off x="0" y="451550"/>
            <a:ext cx="12192000" cy="768117"/>
          </a:xfrm>
          <a:solidFill>
            <a:schemeClr val="accent6">
              <a:lumMod val="75000"/>
            </a:schemeClr>
          </a:solidFill>
        </p:spPr>
        <p:txBody>
          <a:bodyPr>
            <a:normAutofit/>
          </a:bodyPr>
          <a:lstStyle/>
          <a:p>
            <a:pPr algn="ctr"/>
            <a:r>
              <a:rPr lang="en-US" b="1" dirty="0">
                <a:solidFill>
                  <a:schemeClr val="bg1"/>
                </a:solidFill>
                <a:latin typeface="Footlight MT Light" panose="0204060206030A020304" pitchFamily="18" charset="0"/>
              </a:rPr>
              <a:t>Barter Arrangements</a:t>
            </a:r>
            <a:endParaRPr lang="en-GB" b="1" dirty="0">
              <a:solidFill>
                <a:schemeClr val="bg1"/>
              </a:solidFill>
              <a:latin typeface="Footlight MT Light" panose="0204060206030A020304" pitchFamily="18" charset="0"/>
            </a:endParaRPr>
          </a:p>
        </p:txBody>
      </p:sp>
      <p:graphicFrame>
        <p:nvGraphicFramePr>
          <p:cNvPr id="8" name="Diagram 7"/>
          <p:cNvGraphicFramePr/>
          <p:nvPr>
            <p:extLst>
              <p:ext uri="{D42A27DB-BD31-4B8C-83A1-F6EECF244321}">
                <p14:modId xmlns:p14="http://schemas.microsoft.com/office/powerpoint/2010/main" val="3627473791"/>
              </p:ext>
            </p:extLst>
          </p:nvPr>
        </p:nvGraphicFramePr>
        <p:xfrm>
          <a:off x="65157" y="2663021"/>
          <a:ext cx="12159396" cy="372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5" name="Group 14">
            <a:extLst>
              <a:ext uri="{FF2B5EF4-FFF2-40B4-BE49-F238E27FC236}">
                <a16:creationId xmlns:a16="http://schemas.microsoft.com/office/drawing/2014/main" id="{80B3D91A-BA7A-445F-8DFC-4F1860D040E5}"/>
              </a:ext>
            </a:extLst>
          </p:cNvPr>
          <p:cNvGrpSpPr/>
          <p:nvPr/>
        </p:nvGrpSpPr>
        <p:grpSpPr>
          <a:xfrm>
            <a:off x="-7469" y="5787361"/>
            <a:ext cx="12199469" cy="1217685"/>
            <a:chOff x="-7469" y="5637053"/>
            <a:chExt cx="12199469" cy="1217685"/>
          </a:xfrm>
        </p:grpSpPr>
        <p:sp>
          <p:nvSpPr>
            <p:cNvPr id="16" name="Rectangle 21">
              <a:extLst>
                <a:ext uri="{FF2B5EF4-FFF2-40B4-BE49-F238E27FC236}">
                  <a16:creationId xmlns:a16="http://schemas.microsoft.com/office/drawing/2014/main" id="{79A5CC32-97D6-4731-AEE4-606DA5BB96D1}"/>
                </a:ext>
              </a:extLst>
            </p:cNvPr>
            <p:cNvSpPr/>
            <p:nvPr/>
          </p:nvSpPr>
          <p:spPr>
            <a:xfrm>
              <a:off x="-7469" y="5637053"/>
              <a:ext cx="12192000" cy="1199227"/>
            </a:xfrm>
            <a:custGeom>
              <a:avLst/>
              <a:gdLst>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169097 h 814210"/>
                <a:gd name="connsiteX1" fmla="*/ 12192000 w 12192000"/>
                <a:gd name="connsiteY1" fmla="*/ 169097 h 814210"/>
                <a:gd name="connsiteX2" fmla="*/ 12192000 w 12192000"/>
                <a:gd name="connsiteY2" fmla="*/ 814210 h 814210"/>
                <a:gd name="connsiteX3" fmla="*/ 0 w 12192000"/>
                <a:gd name="connsiteY3" fmla="*/ 814210 h 814210"/>
                <a:gd name="connsiteX4" fmla="*/ 0 w 12192000"/>
                <a:gd name="connsiteY4" fmla="*/ 169097 h 814210"/>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1102313">
                  <a:moveTo>
                    <a:pt x="0" y="457200"/>
                  </a:moveTo>
                  <a:cubicBezTo>
                    <a:pt x="4424948" y="-192505"/>
                    <a:pt x="7502358" y="1876926"/>
                    <a:pt x="12192000" y="0"/>
                  </a:cubicBezTo>
                  <a:lnTo>
                    <a:pt x="12192000" y="1102313"/>
                  </a:lnTo>
                  <a:lnTo>
                    <a:pt x="0" y="1102313"/>
                  </a:lnTo>
                  <a:lnTo>
                    <a:pt x="0" y="457200"/>
                  </a:lnTo>
                  <a:close/>
                </a:path>
              </a:pathLst>
            </a:custGeom>
            <a:solidFill>
              <a:schemeClr val="accent4">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endParaRPr lang="en-US" sz="2800" b="1" dirty="0">
                <a:solidFill>
                  <a:schemeClr val="tx1"/>
                </a:solidFill>
                <a:latin typeface="Footlight MT Light" panose="0204060206030A020304" pitchFamily="18" charset="0"/>
              </a:endParaRPr>
            </a:p>
          </p:txBody>
        </p:sp>
        <p:sp>
          <p:nvSpPr>
            <p:cNvPr id="17" name="Rectangle 21">
              <a:extLst>
                <a:ext uri="{FF2B5EF4-FFF2-40B4-BE49-F238E27FC236}">
                  <a16:creationId xmlns:a16="http://schemas.microsoft.com/office/drawing/2014/main" id="{B85CBE46-C6B7-44F2-97C6-AE21156F1ED2}"/>
                </a:ext>
              </a:extLst>
            </p:cNvPr>
            <p:cNvSpPr/>
            <p:nvPr/>
          </p:nvSpPr>
          <p:spPr>
            <a:xfrm>
              <a:off x="0" y="5752425"/>
              <a:ext cx="12192000" cy="1102313"/>
            </a:xfrm>
            <a:custGeom>
              <a:avLst/>
              <a:gdLst>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169097 h 814210"/>
                <a:gd name="connsiteX1" fmla="*/ 12192000 w 12192000"/>
                <a:gd name="connsiteY1" fmla="*/ 169097 h 814210"/>
                <a:gd name="connsiteX2" fmla="*/ 12192000 w 12192000"/>
                <a:gd name="connsiteY2" fmla="*/ 814210 h 814210"/>
                <a:gd name="connsiteX3" fmla="*/ 0 w 12192000"/>
                <a:gd name="connsiteY3" fmla="*/ 814210 h 814210"/>
                <a:gd name="connsiteX4" fmla="*/ 0 w 12192000"/>
                <a:gd name="connsiteY4" fmla="*/ 169097 h 814210"/>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1102313">
                  <a:moveTo>
                    <a:pt x="0" y="457200"/>
                  </a:moveTo>
                  <a:cubicBezTo>
                    <a:pt x="4424948" y="-192505"/>
                    <a:pt x="7502358" y="1876926"/>
                    <a:pt x="12192000" y="0"/>
                  </a:cubicBezTo>
                  <a:lnTo>
                    <a:pt x="12192000" y="1102313"/>
                  </a:lnTo>
                  <a:lnTo>
                    <a:pt x="0" y="1102313"/>
                  </a:lnTo>
                  <a:lnTo>
                    <a:pt x="0" y="457200"/>
                  </a:lnTo>
                  <a:close/>
                </a:path>
              </a:pathLst>
            </a:custGeom>
            <a:solidFill>
              <a:schemeClr val="accent6">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endParaRPr lang="en-US" sz="2800" b="1" dirty="0">
                <a:solidFill>
                  <a:schemeClr val="tx1"/>
                </a:solidFill>
                <a:latin typeface="Footlight MT Light" panose="0204060206030A020304" pitchFamily="18" charset="0"/>
              </a:endParaRPr>
            </a:p>
          </p:txBody>
        </p:sp>
      </p:grpSp>
      <p:sp>
        <p:nvSpPr>
          <p:cNvPr id="21" name="TextBox 20"/>
          <p:cNvSpPr txBox="1"/>
          <p:nvPr/>
        </p:nvSpPr>
        <p:spPr>
          <a:xfrm>
            <a:off x="9421586" y="2984875"/>
            <a:ext cx="2512626" cy="1261884"/>
          </a:xfrm>
          <a:prstGeom prst="rect">
            <a:avLst/>
          </a:prstGeom>
          <a:noFill/>
        </p:spPr>
        <p:txBody>
          <a:bodyPr wrap="square" rtlCol="0">
            <a:spAutoFit/>
          </a:bodyPr>
          <a:lstStyle/>
          <a:p>
            <a:r>
              <a:rPr lang="en-GB" sz="2800" b="1" dirty="0">
                <a:solidFill>
                  <a:schemeClr val="accent6">
                    <a:lumMod val="50000"/>
                  </a:schemeClr>
                </a:solidFill>
                <a:latin typeface="Footlight MT Light" panose="0204060206030A020304" pitchFamily="18" charset="0"/>
              </a:rPr>
              <a:t>PROJECT</a:t>
            </a:r>
            <a:br>
              <a:rPr lang="en-GB" sz="2800" b="1" dirty="0">
                <a:solidFill>
                  <a:schemeClr val="accent6">
                    <a:lumMod val="50000"/>
                  </a:schemeClr>
                </a:solidFill>
                <a:latin typeface="Footlight MT Light" panose="0204060206030A020304" pitchFamily="18" charset="0"/>
              </a:rPr>
            </a:br>
            <a:r>
              <a:rPr lang="en-GB" sz="2800" b="1" dirty="0">
                <a:latin typeface="Footlight MT Light" panose="0204060206030A020304" pitchFamily="18" charset="0"/>
              </a:rPr>
              <a:t>BISON </a:t>
            </a:r>
            <a:r>
              <a:rPr lang="en-GB" sz="2000" b="1" dirty="0">
                <a:latin typeface="Footlight MT Light" panose="0204060206030A020304" pitchFamily="18" charset="0"/>
              </a:rPr>
              <a:t>(Equity in Dangote Refinery)</a:t>
            </a:r>
          </a:p>
        </p:txBody>
      </p:sp>
      <p:sp>
        <p:nvSpPr>
          <p:cNvPr id="22" name="TextBox 21"/>
          <p:cNvSpPr txBox="1"/>
          <p:nvPr/>
        </p:nvSpPr>
        <p:spPr>
          <a:xfrm>
            <a:off x="9313295" y="4367723"/>
            <a:ext cx="2729209" cy="830997"/>
          </a:xfrm>
          <a:prstGeom prst="rect">
            <a:avLst/>
          </a:prstGeom>
          <a:noFill/>
        </p:spPr>
        <p:txBody>
          <a:bodyPr wrap="none" rtlCol="0">
            <a:spAutoFit/>
          </a:bodyPr>
          <a:lstStyle/>
          <a:p>
            <a:pPr marL="285750" indent="-285750">
              <a:buFont typeface="Arial" panose="020B0604020202020204" pitchFamily="34" charset="0"/>
              <a:buChar char="•"/>
            </a:pPr>
            <a:r>
              <a:rPr lang="en-GB" sz="2400" dirty="0"/>
              <a:t>Transaction value:</a:t>
            </a:r>
            <a:br>
              <a:rPr lang="en-GB" sz="2400" dirty="0"/>
            </a:br>
            <a:r>
              <a:rPr lang="en-GB" sz="2400" b="1" dirty="0"/>
              <a:t>US$1.036 Billion</a:t>
            </a:r>
          </a:p>
        </p:txBody>
      </p:sp>
      <p:sp>
        <p:nvSpPr>
          <p:cNvPr id="23" name="TextBox 22"/>
          <p:cNvSpPr txBox="1"/>
          <p:nvPr/>
        </p:nvSpPr>
        <p:spPr>
          <a:xfrm>
            <a:off x="9314154" y="5048649"/>
            <a:ext cx="2483372" cy="830997"/>
          </a:xfrm>
          <a:prstGeom prst="rect">
            <a:avLst/>
          </a:prstGeom>
          <a:noFill/>
        </p:spPr>
        <p:txBody>
          <a:bodyPr wrap="none" rtlCol="0">
            <a:spAutoFit/>
          </a:bodyPr>
          <a:lstStyle/>
          <a:p>
            <a:pPr marL="285750" indent="-285750">
              <a:buFont typeface="Arial" panose="020B0604020202020204" pitchFamily="34" charset="0"/>
              <a:buChar char="•"/>
            </a:pPr>
            <a:r>
              <a:rPr lang="en-GB" sz="2400" dirty="0"/>
              <a:t>Balance:</a:t>
            </a:r>
            <a:br>
              <a:rPr lang="en-GB" sz="2400" dirty="0"/>
            </a:br>
            <a:r>
              <a:rPr lang="en-GB" sz="2400" b="1" dirty="0"/>
              <a:t>US$1.036Billion</a:t>
            </a:r>
          </a:p>
        </p:txBody>
      </p:sp>
      <p:sp>
        <p:nvSpPr>
          <p:cNvPr id="24" name="TextBox 23"/>
          <p:cNvSpPr txBox="1"/>
          <p:nvPr/>
        </p:nvSpPr>
        <p:spPr>
          <a:xfrm>
            <a:off x="227764" y="1338973"/>
            <a:ext cx="11721533" cy="461665"/>
          </a:xfrm>
          <a:prstGeom prst="rect">
            <a:avLst/>
          </a:prstGeom>
          <a:noFill/>
        </p:spPr>
        <p:txBody>
          <a:bodyPr wrap="square" rtlCol="0">
            <a:spAutoFit/>
          </a:bodyPr>
          <a:lstStyle/>
          <a:p>
            <a:pPr algn="just"/>
            <a:r>
              <a:rPr lang="en-US" sz="2400" b="1" dirty="0">
                <a:latin typeface="Footlight MT Light" panose="0204060206030A020304" pitchFamily="18" charset="0"/>
              </a:rPr>
              <a:t>In 2021, Barter agreements were reported in the 2021 NNPC Group AFS. </a:t>
            </a:r>
          </a:p>
        </p:txBody>
      </p:sp>
      <p:pic>
        <p:nvPicPr>
          <p:cNvPr id="25" name="Picture 4" descr="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875" y="1"/>
            <a:ext cx="1299174" cy="389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21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par>
                                <p:cTn id="8" presetID="21" presetClass="entr" presetSubtype="1" fill="hold" grpId="0" nodeType="withEffect" nodePh="1">
                                  <p:stCondLst>
                                    <p:cond delay="0"/>
                                  </p:stCondLst>
                                  <p:endCondLst>
                                    <p:cond evt="begin" delay="0">
                                      <p:tn val="8"/>
                                    </p:cond>
                                  </p:endCondLst>
                                  <p:childTnLst>
                                    <p:set>
                                      <p:cBhvr>
                                        <p:cTn id="9" dur="1" fill="hold">
                                          <p:stCondLst>
                                            <p:cond delay="0"/>
                                          </p:stCondLst>
                                        </p:cTn>
                                        <p:tgtEl>
                                          <p:spTgt spid="12"/>
                                        </p:tgtEl>
                                        <p:attrNameLst>
                                          <p:attrName>style.visibility</p:attrName>
                                        </p:attrNameLst>
                                      </p:cBhvr>
                                      <p:to>
                                        <p:strVal val="visible"/>
                                      </p:to>
                                    </p:set>
                                    <p:animEffect transition="in" filter="wheel(1)">
                                      <p:cBhvr>
                                        <p:cTn id="10" dur="2000"/>
                                        <p:tgtEl>
                                          <p:spTgt spid="12"/>
                                        </p:tgtEl>
                                      </p:cBhvr>
                                    </p:animEffect>
                                  </p:childTnLst>
                                </p:cTn>
                              </p:par>
                              <p:par>
                                <p:cTn id="11" presetID="21" presetClass="entr" presetSubtype="1" fill="hold" grpId="0" nodeType="withEffect" nodePh="1">
                                  <p:stCondLst>
                                    <p:cond delay="0"/>
                                  </p:stCondLst>
                                  <p:endCondLst>
                                    <p:cond evt="begin" delay="0">
                                      <p:tn val="11"/>
                                    </p:cond>
                                  </p:endCondLst>
                                  <p:childTnLst>
                                    <p:set>
                                      <p:cBhvr>
                                        <p:cTn id="12" dur="1" fill="hold">
                                          <p:stCondLst>
                                            <p:cond delay="0"/>
                                          </p:stCondLst>
                                        </p:cTn>
                                        <p:tgtEl>
                                          <p:spTgt spid="9"/>
                                        </p:tgtEl>
                                        <p:attrNameLst>
                                          <p:attrName>style.visibility</p:attrName>
                                        </p:attrNameLst>
                                      </p:cBhvr>
                                      <p:to>
                                        <p:strVal val="visible"/>
                                      </p:to>
                                    </p:set>
                                    <p:animEffect transition="in" filter="wheel(1)">
                                      <p:cBhvr>
                                        <p:cTn id="13" dur="2000"/>
                                        <p:tgtEl>
                                          <p:spTgt spid="9"/>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heel(1)">
                                      <p:cBhvr>
                                        <p:cTn id="16" dur="2000"/>
                                        <p:tgtEl>
                                          <p:spTgt spid="11"/>
                                        </p:tgtEl>
                                      </p:cBhvr>
                                    </p:animEffect>
                                  </p:childTnLst>
                                </p:cTn>
                              </p:par>
                              <p:par>
                                <p:cTn id="17" presetID="21" presetClass="entr" presetSubtype="1"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heel(1)">
                                      <p:cBhvr>
                                        <p:cTn id="19" dur="2000"/>
                                        <p:tgtEl>
                                          <p:spTgt spid="2"/>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heel(1)">
                                      <p:cBhvr>
                                        <p:cTn id="25" dur="2000"/>
                                        <p:tgtEl>
                                          <p:spTgt spid="8"/>
                                        </p:tgtEl>
                                      </p:cBhvr>
                                    </p:animEffect>
                                  </p:childTnLst>
                                </p:cTn>
                              </p:par>
                              <p:par>
                                <p:cTn id="26" presetID="21" presetClass="entr" presetSubtype="1"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heel(1)">
                                      <p:cBhvr>
                                        <p:cTn id="28" dur="2000"/>
                                        <p:tgtEl>
                                          <p:spTgt spid="15"/>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heel(1)">
                                      <p:cBhvr>
                                        <p:cTn id="31" dur="2000"/>
                                        <p:tgtEl>
                                          <p:spTgt spid="21"/>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heel(1)">
                                      <p:cBhvr>
                                        <p:cTn id="34" dur="2000"/>
                                        <p:tgtEl>
                                          <p:spTgt spid="22"/>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heel(1)">
                                      <p:cBhvr>
                                        <p:cTn id="37" dur="2000"/>
                                        <p:tgtEl>
                                          <p:spTgt spid="23"/>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heel(1)">
                                      <p:cBhvr>
                                        <p:cTn id="40"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2" grpId="0"/>
      <p:bldP spid="9" grpId="0"/>
      <p:bldP spid="11" grpId="0"/>
      <p:bldP spid="6" grpId="0" animBg="1"/>
      <p:bldGraphic spid="8" grpId="0">
        <p:bldAsOne/>
      </p:bldGraphic>
      <p:bldP spid="21" grpId="0"/>
      <p:bldP spid="22" grpId="0"/>
      <p:bldP spid="23"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08939" y="2913964"/>
            <a:ext cx="2151522" cy="2151522"/>
          </a:xfrm>
          <a:prstGeom prst="rect">
            <a:avLst/>
          </a:prstGeom>
        </p:spPr>
      </p:pic>
      <p:sp>
        <p:nvSpPr>
          <p:cNvPr id="18" name="TextBox 17"/>
          <p:cNvSpPr txBox="1"/>
          <p:nvPr/>
        </p:nvSpPr>
        <p:spPr>
          <a:xfrm>
            <a:off x="1935095" y="4806720"/>
            <a:ext cx="8419520" cy="400110"/>
          </a:xfrm>
          <a:prstGeom prst="rect">
            <a:avLst/>
          </a:prstGeom>
          <a:noFill/>
        </p:spPr>
        <p:txBody>
          <a:bodyPr wrap="square" rtlCol="0">
            <a:spAutoFit/>
          </a:bodyPr>
          <a:lstStyle/>
          <a:p>
            <a:pPr algn="just"/>
            <a:endParaRPr lang="en-GB" sz="2000" dirty="0">
              <a:latin typeface="Footlight MT Light" panose="0204060206030A020304" pitchFamily="18" charset="0"/>
            </a:endParaRPr>
          </a:p>
        </p:txBody>
      </p:sp>
      <p:sp>
        <p:nvSpPr>
          <p:cNvPr id="12" name="TextBox 11"/>
          <p:cNvSpPr txBox="1"/>
          <p:nvPr/>
        </p:nvSpPr>
        <p:spPr>
          <a:xfrm>
            <a:off x="2494702" y="2396597"/>
            <a:ext cx="8036417" cy="446276"/>
          </a:xfrm>
          <a:prstGeom prst="rect">
            <a:avLst/>
          </a:prstGeom>
          <a:noFill/>
        </p:spPr>
        <p:txBody>
          <a:bodyPr wrap="square" rtlCol="0">
            <a:spAutoFit/>
          </a:bodyPr>
          <a:lstStyle/>
          <a:p>
            <a:pPr algn="just"/>
            <a:endParaRPr lang="en-US" sz="2300" b="1" dirty="0">
              <a:latin typeface="Footlight MT Light" panose="0204060206030A020304" pitchFamily="18" charset="0"/>
              <a:cs typeface="Arial" panose="020B0604020202020204" pitchFamily="34" charset="0"/>
            </a:endParaRPr>
          </a:p>
        </p:txBody>
      </p:sp>
      <p:pic>
        <p:nvPicPr>
          <p:cNvPr id="20" name="Picture 19">
            <a:extLst>
              <a:ext uri="{FF2B5EF4-FFF2-40B4-BE49-F238E27FC236}">
                <a16:creationId xmlns:a16="http://schemas.microsoft.com/office/drawing/2014/main" id="{DD7229A2-8221-4692-A9BC-200280D43649}"/>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a:off x="17666" y="715959"/>
            <a:ext cx="12192000" cy="5978702"/>
          </a:xfrm>
          <a:prstGeom prst="rect">
            <a:avLst/>
          </a:prstGeom>
          <a:noFill/>
        </p:spPr>
      </p:pic>
      <p:sp>
        <p:nvSpPr>
          <p:cNvPr id="9" name="Rectangle 8">
            <a:extLst>
              <a:ext uri="{FF2B5EF4-FFF2-40B4-BE49-F238E27FC236}">
                <a16:creationId xmlns:a16="http://schemas.microsoft.com/office/drawing/2014/main" id="{229C1E96-4DA7-4FBD-A9D4-538B1CD12CED}"/>
              </a:ext>
            </a:extLst>
          </p:cNvPr>
          <p:cNvSpPr/>
          <p:nvPr/>
        </p:nvSpPr>
        <p:spPr>
          <a:xfrm>
            <a:off x="-859684" y="5787361"/>
            <a:ext cx="5594457" cy="11182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endParaRPr lang="en-GB" sz="2400" dirty="0">
              <a:solidFill>
                <a:schemeClr val="tx1"/>
              </a:solidFill>
              <a:latin typeface="Footlight MT Light" panose="0204060206030A020304" pitchFamily="18" charset="0"/>
            </a:endParaRPr>
          </a:p>
        </p:txBody>
      </p:sp>
      <p:sp>
        <p:nvSpPr>
          <p:cNvPr id="11" name="Rectangle 10">
            <a:extLst>
              <a:ext uri="{FF2B5EF4-FFF2-40B4-BE49-F238E27FC236}">
                <a16:creationId xmlns:a16="http://schemas.microsoft.com/office/drawing/2014/main" id="{63B0E614-4F67-446B-AA56-AD1F5A6155E9}"/>
              </a:ext>
            </a:extLst>
          </p:cNvPr>
          <p:cNvSpPr/>
          <p:nvPr/>
        </p:nvSpPr>
        <p:spPr>
          <a:xfrm>
            <a:off x="1114204" y="6463175"/>
            <a:ext cx="2448578" cy="3805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r>
              <a:rPr lang="en-US" sz="2000" b="1" dirty="0">
                <a:solidFill>
                  <a:schemeClr val="bg1"/>
                </a:solidFill>
                <a:latin typeface="Footlight MT Light" panose="0204060206030A020304" pitchFamily="18" charset="0"/>
              </a:rPr>
              <a:t>@</a:t>
            </a:r>
            <a:r>
              <a:rPr lang="en-US" sz="2000" b="1" dirty="0" err="1">
                <a:solidFill>
                  <a:schemeClr val="bg1"/>
                </a:solidFill>
                <a:latin typeface="Footlight MT Light" panose="0204060206030A020304" pitchFamily="18" charset="0"/>
              </a:rPr>
              <a:t>NigeriaEITI</a:t>
            </a:r>
            <a:endParaRPr lang="en-US" sz="2000" b="1" dirty="0">
              <a:solidFill>
                <a:schemeClr val="bg1"/>
              </a:solidFill>
              <a:latin typeface="Footlight MT Light" panose="0204060206030A020304" pitchFamily="18" charset="0"/>
            </a:endParaRPr>
          </a:p>
        </p:txBody>
      </p:sp>
      <p:grpSp>
        <p:nvGrpSpPr>
          <p:cNvPr id="2" name="Group 1">
            <a:extLst>
              <a:ext uri="{FF2B5EF4-FFF2-40B4-BE49-F238E27FC236}">
                <a16:creationId xmlns:a16="http://schemas.microsoft.com/office/drawing/2014/main" id="{343AE7BA-CEEE-4A13-BFF5-6A99660BC00C}"/>
              </a:ext>
            </a:extLst>
          </p:cNvPr>
          <p:cNvGrpSpPr/>
          <p:nvPr/>
        </p:nvGrpSpPr>
        <p:grpSpPr>
          <a:xfrm>
            <a:off x="2942097" y="6401774"/>
            <a:ext cx="2448578" cy="465455"/>
            <a:chOff x="2880199" y="6391564"/>
            <a:chExt cx="2448578" cy="465455"/>
          </a:xfrm>
        </p:grpSpPr>
        <p:sp>
          <p:nvSpPr>
            <p:cNvPr id="13" name="Rectangle 12">
              <a:extLst>
                <a:ext uri="{FF2B5EF4-FFF2-40B4-BE49-F238E27FC236}">
                  <a16:creationId xmlns:a16="http://schemas.microsoft.com/office/drawing/2014/main" id="{B2F2BDAD-0CA9-43A9-88B1-5967300C07D5}"/>
                </a:ext>
              </a:extLst>
            </p:cNvPr>
            <p:cNvSpPr/>
            <p:nvPr/>
          </p:nvSpPr>
          <p:spPr>
            <a:xfrm>
              <a:off x="2880199" y="6391564"/>
              <a:ext cx="2448578" cy="4654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r>
                <a:rPr lang="en-US" sz="2000" b="1" dirty="0">
                  <a:solidFill>
                    <a:schemeClr val="bg1"/>
                  </a:solidFill>
                  <a:latin typeface="Footlight MT Light" panose="0204060206030A020304" pitchFamily="18" charset="0"/>
                </a:rPr>
                <a:t>www.neiti.gov.ng</a:t>
              </a:r>
            </a:p>
          </p:txBody>
        </p:sp>
        <p:sp>
          <p:nvSpPr>
            <p:cNvPr id="14" name="Rectangle 13">
              <a:extLst>
                <a:ext uri="{FF2B5EF4-FFF2-40B4-BE49-F238E27FC236}">
                  <a16:creationId xmlns:a16="http://schemas.microsoft.com/office/drawing/2014/main" id="{C60F91D8-79EA-45D2-9CE2-1320AD88B87F}"/>
                </a:ext>
              </a:extLst>
            </p:cNvPr>
            <p:cNvSpPr/>
            <p:nvPr/>
          </p:nvSpPr>
          <p:spPr>
            <a:xfrm>
              <a:off x="3106659" y="6398896"/>
              <a:ext cx="45719" cy="452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endParaRPr lang="en-US" sz="2000" b="1" dirty="0">
                <a:solidFill>
                  <a:schemeClr val="tx1"/>
                </a:solidFill>
                <a:latin typeface="Footlight MT Light" panose="0204060206030A020304" pitchFamily="18" charset="0"/>
              </a:endParaRPr>
            </a:p>
          </p:txBody>
        </p:sp>
      </p:grpSp>
      <p:sp>
        <p:nvSpPr>
          <p:cNvPr id="6" name="Title 5"/>
          <p:cNvSpPr>
            <a:spLocks noGrp="1"/>
          </p:cNvSpPr>
          <p:nvPr>
            <p:ph type="title" idx="4294967295"/>
          </p:nvPr>
        </p:nvSpPr>
        <p:spPr>
          <a:xfrm>
            <a:off x="26499" y="507257"/>
            <a:ext cx="12192000" cy="1017133"/>
          </a:xfrm>
          <a:solidFill>
            <a:schemeClr val="accent6">
              <a:lumMod val="75000"/>
            </a:schemeClr>
          </a:solidFill>
        </p:spPr>
        <p:txBody>
          <a:bodyPr>
            <a:normAutofit fontScale="90000"/>
          </a:bodyPr>
          <a:lstStyle/>
          <a:p>
            <a:pPr algn="ctr"/>
            <a:r>
              <a:rPr lang="en-US" b="1" dirty="0">
                <a:solidFill>
                  <a:schemeClr val="bg1"/>
                </a:solidFill>
                <a:latin typeface="Footlight MT Light" panose="0204060206030A020304" pitchFamily="18" charset="0"/>
              </a:rPr>
              <a:t>Observations/Findings and Recommendations of the 2021 Audit</a:t>
            </a:r>
            <a:endParaRPr lang="en-GB" b="1" dirty="0">
              <a:solidFill>
                <a:schemeClr val="bg1"/>
              </a:solidFill>
              <a:latin typeface="Footlight MT Light" panose="0204060206030A020304" pitchFamily="18" charset="0"/>
            </a:endParaRPr>
          </a:p>
        </p:txBody>
      </p:sp>
      <p:sp>
        <p:nvSpPr>
          <p:cNvPr id="4" name="TextBox 3"/>
          <p:cNvSpPr txBox="1"/>
          <p:nvPr/>
        </p:nvSpPr>
        <p:spPr>
          <a:xfrm>
            <a:off x="17666" y="1501251"/>
            <a:ext cx="12174334" cy="830997"/>
          </a:xfrm>
          <a:prstGeom prst="rect">
            <a:avLst/>
          </a:prstGeom>
          <a:solidFill>
            <a:schemeClr val="bg2"/>
          </a:solidFill>
        </p:spPr>
        <p:txBody>
          <a:bodyPr wrap="square" rtlCol="0">
            <a:spAutoFit/>
          </a:bodyPr>
          <a:lstStyle/>
          <a:p>
            <a:r>
              <a:rPr lang="en-US" sz="2400" b="1" kern="100" dirty="0">
                <a:latin typeface="Footlight MT Light" panose="0204060206030A020304" pitchFamily="18" charset="0"/>
                <a:ea typeface="Gentium Basic"/>
                <a:cs typeface="Gentium Basic"/>
              </a:rPr>
              <a:t>29</a:t>
            </a:r>
            <a:r>
              <a:rPr lang="en-US" sz="2400" kern="100" dirty="0">
                <a:latin typeface="Footlight MT Light" panose="0204060206030A020304" pitchFamily="18" charset="0"/>
                <a:ea typeface="Gentium Basic"/>
                <a:cs typeface="Gentium Basic"/>
              </a:rPr>
              <a:t> Findings &amp; Recommendations from Page 156 -166 of the report covering the following areas:</a:t>
            </a:r>
          </a:p>
        </p:txBody>
      </p:sp>
      <p:pic>
        <p:nvPicPr>
          <p:cNvPr id="21" name="Picture 4" descr="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75" y="0"/>
            <a:ext cx="1299174" cy="46445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val="3846418350"/>
              </p:ext>
            </p:extLst>
          </p:nvPr>
        </p:nvGraphicFramePr>
        <p:xfrm>
          <a:off x="275771" y="2316235"/>
          <a:ext cx="8128000" cy="4023360"/>
        </p:xfrm>
        <a:graphic>
          <a:graphicData uri="http://schemas.openxmlformats.org/drawingml/2006/table">
            <a:tbl>
              <a:tblPr firstRow="1" bandRow="1">
                <a:tableStyleId>{93296810-A885-4BE3-A3E7-6D5BEEA58F35}</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5285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dirty="0">
                          <a:latin typeface="Footlight MT Light" panose="0204060206030A020304" pitchFamily="18" charset="0"/>
                        </a:rPr>
                        <a:t>Observation/findings</a:t>
                      </a:r>
                    </a:p>
                  </a:txBody>
                  <a:tcP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dirty="0">
                          <a:latin typeface="Footlight MT Light" panose="0204060206030A020304" pitchFamily="18" charset="0"/>
                        </a:rPr>
                        <a:t>Recommendations</a:t>
                      </a:r>
                      <a:endParaRPr lang="en-GB" sz="3200" dirty="0"/>
                    </a:p>
                  </a:txBody>
                  <a:tcPr>
                    <a:solidFill>
                      <a:schemeClr val="accent6">
                        <a:lumMod val="60000"/>
                        <a:lumOff val="40000"/>
                      </a:schemeClr>
                    </a:solidFill>
                  </a:tcPr>
                </a:tc>
                <a:extLst>
                  <a:ext uri="{0D108BD9-81ED-4DB2-BD59-A6C34878D82A}">
                    <a16:rowId xmlns:a16="http://schemas.microsoft.com/office/drawing/2014/main" val="10000"/>
                  </a:ext>
                </a:extLst>
              </a:tr>
              <a:tr h="2928382">
                <a:tc>
                  <a:txBody>
                    <a:bodyPr/>
                    <a:lstStyle/>
                    <a:p>
                      <a:pPr lvl="0" algn="just"/>
                      <a:r>
                        <a:rPr lang="en-US" sz="2200" b="1" dirty="0">
                          <a:solidFill>
                            <a:schemeClr val="tx1"/>
                          </a:solidFill>
                          <a:effectLst/>
                          <a:latin typeface="Footlight MT Light" panose="0204060206030A020304" pitchFamily="18" charset="0"/>
                          <a:ea typeface="Arial" panose="020B0604020202020204" pitchFamily="34" charset="0"/>
                          <a:cs typeface="Times New Roman" panose="02020603050405020304" pitchFamily="18" charset="0"/>
                        </a:rPr>
                        <a:t>Compliance with NEITI Audit</a:t>
                      </a:r>
                    </a:p>
                    <a:p>
                      <a:pPr lvl="0" algn="just"/>
                      <a:r>
                        <a:rPr lang="en-US" sz="2200" b="0" dirty="0">
                          <a:solidFill>
                            <a:srgbClr val="231F20"/>
                          </a:solidFill>
                          <a:effectLst/>
                          <a:latin typeface="Footlight MT Light" panose="0204060206030A020304" pitchFamily="18" charset="0"/>
                          <a:ea typeface="Times New Roman" panose="02020603050405020304" pitchFamily="18" charset="0"/>
                          <a:cs typeface="Times New Roman" panose="02020603050405020304" pitchFamily="18" charset="0"/>
                        </a:rPr>
                        <a:t>Out of the </a:t>
                      </a:r>
                      <a:r>
                        <a:rPr lang="en-US" sz="2200" b="1" dirty="0">
                          <a:solidFill>
                            <a:srgbClr val="231F20"/>
                          </a:solidFill>
                          <a:effectLst/>
                          <a:latin typeface="Footlight MT Light" panose="0204060206030A020304" pitchFamily="18" charset="0"/>
                          <a:ea typeface="Times New Roman" panose="02020603050405020304" pitchFamily="18" charset="0"/>
                          <a:cs typeface="Times New Roman" panose="02020603050405020304" pitchFamily="18" charset="0"/>
                        </a:rPr>
                        <a:t>69</a:t>
                      </a:r>
                      <a:r>
                        <a:rPr lang="en-US" sz="2200" b="0" dirty="0">
                          <a:solidFill>
                            <a:srgbClr val="231F20"/>
                          </a:solidFill>
                          <a:effectLst/>
                          <a:latin typeface="Footlight MT Light" panose="0204060206030A020304" pitchFamily="18" charset="0"/>
                          <a:ea typeface="Times New Roman" panose="02020603050405020304" pitchFamily="18" charset="0"/>
                          <a:cs typeface="Times New Roman" panose="02020603050405020304" pitchFamily="18" charset="0"/>
                        </a:rPr>
                        <a:t> companies selected, </a:t>
                      </a:r>
                      <a:r>
                        <a:rPr lang="en-US" sz="2200" b="0" dirty="0" err="1">
                          <a:solidFill>
                            <a:srgbClr val="231F20"/>
                          </a:solidFill>
                          <a:effectLst/>
                          <a:latin typeface="Footlight MT Light" panose="0204060206030A020304" pitchFamily="18" charset="0"/>
                          <a:ea typeface="Times New Roman" panose="02020603050405020304" pitchFamily="18" charset="0"/>
                          <a:cs typeface="Times New Roman" panose="02020603050405020304" pitchFamily="18" charset="0"/>
                        </a:rPr>
                        <a:t>Lekoil</a:t>
                      </a:r>
                      <a:r>
                        <a:rPr lang="en-US" sz="2200" b="0" dirty="0">
                          <a:solidFill>
                            <a:srgbClr val="231F20"/>
                          </a:solidFill>
                          <a:effectLst/>
                          <a:latin typeface="Footlight MT Light" panose="0204060206030A020304" pitchFamily="18" charset="0"/>
                          <a:ea typeface="Times New Roman" panose="02020603050405020304" pitchFamily="18" charset="0"/>
                          <a:cs typeface="Times New Roman" panose="02020603050405020304" pitchFamily="18" charset="0"/>
                        </a:rPr>
                        <a:t> Limited did not submit any information to IA for reconciliation but made payments. The total payments by </a:t>
                      </a:r>
                      <a:r>
                        <a:rPr lang="en-US" sz="2200" b="0" dirty="0" err="1">
                          <a:solidFill>
                            <a:srgbClr val="231F20"/>
                          </a:solidFill>
                          <a:effectLst/>
                          <a:latin typeface="Footlight MT Light" panose="0204060206030A020304" pitchFamily="18" charset="0"/>
                          <a:ea typeface="Times New Roman" panose="02020603050405020304" pitchFamily="18" charset="0"/>
                          <a:cs typeface="Times New Roman" panose="02020603050405020304" pitchFamily="18" charset="0"/>
                        </a:rPr>
                        <a:t>Lekoil</a:t>
                      </a:r>
                      <a:r>
                        <a:rPr lang="en-US" sz="2200" b="0" dirty="0">
                          <a:solidFill>
                            <a:srgbClr val="231F20"/>
                          </a:solidFill>
                          <a:effectLst/>
                          <a:latin typeface="Footlight MT Light" panose="0204060206030A020304" pitchFamily="18" charset="0"/>
                          <a:ea typeface="Times New Roman" panose="02020603050405020304" pitchFamily="18" charset="0"/>
                          <a:cs typeface="Times New Roman" panose="02020603050405020304" pitchFamily="18" charset="0"/>
                        </a:rPr>
                        <a:t> amounted to </a:t>
                      </a:r>
                      <a:r>
                        <a:rPr lang="en-US" sz="2200" b="1" dirty="0">
                          <a:solidFill>
                            <a:srgbClr val="231F20"/>
                          </a:solidFill>
                          <a:effectLst/>
                          <a:latin typeface="Footlight MT Light" panose="0204060206030A020304" pitchFamily="18" charset="0"/>
                          <a:ea typeface="Times New Roman" panose="02020603050405020304" pitchFamily="18" charset="0"/>
                          <a:cs typeface="Times New Roman" panose="02020603050405020304" pitchFamily="18" charset="0"/>
                        </a:rPr>
                        <a:t>US$7,756,000</a:t>
                      </a:r>
                      <a:r>
                        <a:rPr lang="en-US" sz="2200" b="0" dirty="0">
                          <a:solidFill>
                            <a:srgbClr val="231F20"/>
                          </a:solidFill>
                          <a:effectLst/>
                          <a:latin typeface="Footlight MT Light" panose="0204060206030A020304" pitchFamily="18" charset="0"/>
                          <a:ea typeface="Times New Roman" panose="02020603050405020304" pitchFamily="18" charset="0"/>
                          <a:cs typeface="Times New Roman" panose="02020603050405020304" pitchFamily="18" charset="0"/>
                        </a:rPr>
                        <a:t>, representing </a:t>
                      </a:r>
                      <a:r>
                        <a:rPr lang="en-US" sz="2200" b="1" dirty="0">
                          <a:solidFill>
                            <a:srgbClr val="231F20"/>
                          </a:solidFill>
                          <a:effectLst/>
                          <a:latin typeface="Footlight MT Light" panose="0204060206030A020304" pitchFamily="18" charset="0"/>
                          <a:ea typeface="Times New Roman" panose="02020603050405020304" pitchFamily="18" charset="0"/>
                          <a:cs typeface="Times New Roman" panose="02020603050405020304" pitchFamily="18" charset="0"/>
                        </a:rPr>
                        <a:t>0.03365% </a:t>
                      </a:r>
                      <a:r>
                        <a:rPr lang="en-US" sz="2200" b="0" dirty="0">
                          <a:solidFill>
                            <a:srgbClr val="231F20"/>
                          </a:solidFill>
                          <a:effectLst/>
                          <a:latin typeface="Footlight MT Light" panose="0204060206030A020304" pitchFamily="18" charset="0"/>
                          <a:ea typeface="Times New Roman" panose="02020603050405020304" pitchFamily="18" charset="0"/>
                          <a:cs typeface="Times New Roman" panose="02020603050405020304" pitchFamily="18" charset="0"/>
                        </a:rPr>
                        <a:t>of the total revenue.</a:t>
                      </a:r>
                      <a:r>
                        <a:rPr lang="en-US" sz="2200" b="0" dirty="0">
                          <a:effectLst/>
                          <a:latin typeface="Footlight MT Light" panose="0204060206030A020304" pitchFamily="18" charset="0"/>
                          <a:ea typeface="Times New Roman" panose="02020603050405020304" pitchFamily="18" charset="0"/>
                          <a:cs typeface="Times New Roman" panose="02020603050405020304" pitchFamily="18" charset="0"/>
                        </a:rPr>
                        <a:t> </a:t>
                      </a:r>
                      <a:endParaRPr lang="en-GB" sz="2200" dirty="0"/>
                    </a:p>
                    <a:p>
                      <a:pPr algn="just"/>
                      <a:endParaRPr lang="en-GB" sz="2200" dirty="0"/>
                    </a:p>
                  </a:txBody>
                  <a:tcP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200" b="1" dirty="0">
                          <a:latin typeface="Footlight MT Light" panose="0204060206030A020304" pitchFamily="18" charset="0"/>
                        </a:rPr>
                        <a:t>NEITI</a:t>
                      </a:r>
                      <a:r>
                        <a:rPr lang="en-US" sz="2200" dirty="0">
                          <a:latin typeface="Footlight MT Light" panose="0204060206030A020304" pitchFamily="18" charset="0"/>
                        </a:rPr>
                        <a:t> should take measures to ensure full compliance of covered entities with the annual audit process, in view of revenue implications to the Government. It may also be necessary for </a:t>
                      </a:r>
                      <a:r>
                        <a:rPr lang="en-US" sz="2200" b="1" dirty="0">
                          <a:latin typeface="Footlight MT Light" panose="0204060206030A020304" pitchFamily="18" charset="0"/>
                        </a:rPr>
                        <a:t>NEITI</a:t>
                      </a:r>
                      <a:r>
                        <a:rPr lang="en-US" sz="2200" dirty="0">
                          <a:latin typeface="Footlight MT Light" panose="0204060206030A020304" pitchFamily="18" charset="0"/>
                        </a:rPr>
                        <a:t> to activate its sanctions mechanisms</a:t>
                      </a:r>
                      <a:endParaRPr lang="en-GB" sz="2200" dirty="0"/>
                    </a:p>
                    <a:p>
                      <a:pPr algn="just"/>
                      <a:endParaRPr lang="en-GB" sz="2200" dirty="0"/>
                    </a:p>
                  </a:txBody>
                  <a:tcPr>
                    <a:noFill/>
                  </a:tcPr>
                </a:tc>
                <a:extLst>
                  <a:ext uri="{0D108BD9-81ED-4DB2-BD59-A6C34878D82A}">
                    <a16:rowId xmlns:a16="http://schemas.microsoft.com/office/drawing/2014/main" val="10001"/>
                  </a:ext>
                </a:extLst>
              </a:tr>
            </a:tbl>
          </a:graphicData>
        </a:graphic>
      </p:graphicFrame>
      <p:grpSp>
        <p:nvGrpSpPr>
          <p:cNvPr id="15" name="Group 14">
            <a:extLst>
              <a:ext uri="{FF2B5EF4-FFF2-40B4-BE49-F238E27FC236}">
                <a16:creationId xmlns:a16="http://schemas.microsoft.com/office/drawing/2014/main" id="{80B3D91A-BA7A-445F-8DFC-4F1860D040E5}"/>
              </a:ext>
            </a:extLst>
          </p:cNvPr>
          <p:cNvGrpSpPr/>
          <p:nvPr/>
        </p:nvGrpSpPr>
        <p:grpSpPr>
          <a:xfrm>
            <a:off x="-7469" y="5787361"/>
            <a:ext cx="12199469" cy="1217685"/>
            <a:chOff x="-7469" y="5637053"/>
            <a:chExt cx="12199469" cy="1217685"/>
          </a:xfrm>
        </p:grpSpPr>
        <p:sp>
          <p:nvSpPr>
            <p:cNvPr id="16" name="Rectangle 21">
              <a:extLst>
                <a:ext uri="{FF2B5EF4-FFF2-40B4-BE49-F238E27FC236}">
                  <a16:creationId xmlns:a16="http://schemas.microsoft.com/office/drawing/2014/main" id="{79A5CC32-97D6-4731-AEE4-606DA5BB96D1}"/>
                </a:ext>
              </a:extLst>
            </p:cNvPr>
            <p:cNvSpPr/>
            <p:nvPr/>
          </p:nvSpPr>
          <p:spPr>
            <a:xfrm>
              <a:off x="-7469" y="5637053"/>
              <a:ext cx="12192000" cy="1199227"/>
            </a:xfrm>
            <a:custGeom>
              <a:avLst/>
              <a:gdLst>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169097 h 814210"/>
                <a:gd name="connsiteX1" fmla="*/ 12192000 w 12192000"/>
                <a:gd name="connsiteY1" fmla="*/ 169097 h 814210"/>
                <a:gd name="connsiteX2" fmla="*/ 12192000 w 12192000"/>
                <a:gd name="connsiteY2" fmla="*/ 814210 h 814210"/>
                <a:gd name="connsiteX3" fmla="*/ 0 w 12192000"/>
                <a:gd name="connsiteY3" fmla="*/ 814210 h 814210"/>
                <a:gd name="connsiteX4" fmla="*/ 0 w 12192000"/>
                <a:gd name="connsiteY4" fmla="*/ 169097 h 814210"/>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1102313">
                  <a:moveTo>
                    <a:pt x="0" y="457200"/>
                  </a:moveTo>
                  <a:cubicBezTo>
                    <a:pt x="4424948" y="-192505"/>
                    <a:pt x="7502358" y="1876926"/>
                    <a:pt x="12192000" y="0"/>
                  </a:cubicBezTo>
                  <a:lnTo>
                    <a:pt x="12192000" y="1102313"/>
                  </a:lnTo>
                  <a:lnTo>
                    <a:pt x="0" y="1102313"/>
                  </a:lnTo>
                  <a:lnTo>
                    <a:pt x="0" y="457200"/>
                  </a:lnTo>
                  <a:close/>
                </a:path>
              </a:pathLst>
            </a:custGeom>
            <a:solidFill>
              <a:schemeClr val="accent4">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endParaRPr lang="en-US" sz="2800" b="1" dirty="0">
                <a:solidFill>
                  <a:schemeClr val="tx1"/>
                </a:solidFill>
                <a:latin typeface="Footlight MT Light" panose="0204060206030A020304" pitchFamily="18" charset="0"/>
              </a:endParaRPr>
            </a:p>
          </p:txBody>
        </p:sp>
        <p:sp>
          <p:nvSpPr>
            <p:cNvPr id="17" name="Rectangle 21">
              <a:extLst>
                <a:ext uri="{FF2B5EF4-FFF2-40B4-BE49-F238E27FC236}">
                  <a16:creationId xmlns:a16="http://schemas.microsoft.com/office/drawing/2014/main" id="{B85CBE46-C6B7-44F2-97C6-AE21156F1ED2}"/>
                </a:ext>
              </a:extLst>
            </p:cNvPr>
            <p:cNvSpPr/>
            <p:nvPr/>
          </p:nvSpPr>
          <p:spPr>
            <a:xfrm>
              <a:off x="0" y="5752425"/>
              <a:ext cx="12192000" cy="1102313"/>
            </a:xfrm>
            <a:custGeom>
              <a:avLst/>
              <a:gdLst>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169097 h 814210"/>
                <a:gd name="connsiteX1" fmla="*/ 12192000 w 12192000"/>
                <a:gd name="connsiteY1" fmla="*/ 169097 h 814210"/>
                <a:gd name="connsiteX2" fmla="*/ 12192000 w 12192000"/>
                <a:gd name="connsiteY2" fmla="*/ 814210 h 814210"/>
                <a:gd name="connsiteX3" fmla="*/ 0 w 12192000"/>
                <a:gd name="connsiteY3" fmla="*/ 814210 h 814210"/>
                <a:gd name="connsiteX4" fmla="*/ 0 w 12192000"/>
                <a:gd name="connsiteY4" fmla="*/ 169097 h 814210"/>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1102313">
                  <a:moveTo>
                    <a:pt x="0" y="457200"/>
                  </a:moveTo>
                  <a:cubicBezTo>
                    <a:pt x="4424948" y="-192505"/>
                    <a:pt x="7502358" y="1876926"/>
                    <a:pt x="12192000" y="0"/>
                  </a:cubicBezTo>
                  <a:lnTo>
                    <a:pt x="12192000" y="1102313"/>
                  </a:lnTo>
                  <a:lnTo>
                    <a:pt x="0" y="1102313"/>
                  </a:lnTo>
                  <a:lnTo>
                    <a:pt x="0" y="457200"/>
                  </a:lnTo>
                  <a:close/>
                </a:path>
              </a:pathLst>
            </a:custGeom>
            <a:solidFill>
              <a:schemeClr val="accent6">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endParaRPr lang="en-US" sz="2800" b="1" dirty="0">
                <a:solidFill>
                  <a:schemeClr val="tx1"/>
                </a:solidFill>
                <a:latin typeface="Footlight MT Light" panose="0204060206030A020304" pitchFamily="18" charset="0"/>
              </a:endParaRPr>
            </a:p>
          </p:txBody>
        </p:sp>
      </p:grpSp>
    </p:spTree>
    <p:extLst>
      <p:ext uri="{BB962C8B-B14F-4D97-AF65-F5344CB8AC3E}">
        <p14:creationId xmlns:p14="http://schemas.microsoft.com/office/powerpoint/2010/main" val="2746940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nodePh="1">
                                  <p:stCondLst>
                                    <p:cond delay="0"/>
                                  </p:stCondLst>
                                  <p:endCondLst>
                                    <p:cond evt="begin" delay="0">
                                      <p:tn val="5"/>
                                    </p:cond>
                                  </p:endCondLst>
                                  <p:childTnLst>
                                    <p:animEffect transition="out" filter="fade">
                                      <p:cBhvr>
                                        <p:cTn id="6" dur="2000"/>
                                        <p:tgtEl>
                                          <p:spTgt spid="18"/>
                                        </p:tgtEl>
                                      </p:cBhvr>
                                    </p:animEffect>
                                    <p:anim calcmode="lin" valueType="num">
                                      <p:cBhvr>
                                        <p:cTn id="7" dur="2000"/>
                                        <p:tgtEl>
                                          <p:spTgt spid="1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18"/>
                                        </p:tgtEl>
                                        <p:attrNameLst>
                                          <p:attrName>ppt_h</p:attrName>
                                        </p:attrNameLst>
                                      </p:cBhvr>
                                      <p:tavLst>
                                        <p:tav tm="0">
                                          <p:val>
                                            <p:strVal val="ppt_h"/>
                                          </p:val>
                                        </p:tav>
                                        <p:tav tm="100000">
                                          <p:val>
                                            <p:strVal val="ppt_h"/>
                                          </p:val>
                                        </p:tav>
                                      </p:tavLst>
                                    </p:anim>
                                    <p:set>
                                      <p:cBhvr>
                                        <p:cTn id="9" dur="1" fill="hold">
                                          <p:stCondLst>
                                            <p:cond delay="1999"/>
                                          </p:stCondLst>
                                        </p:cTn>
                                        <p:tgtEl>
                                          <p:spTgt spid="18"/>
                                        </p:tgtEl>
                                        <p:attrNameLst>
                                          <p:attrName>style.visibility</p:attrName>
                                        </p:attrNameLst>
                                      </p:cBhvr>
                                      <p:to>
                                        <p:strVal val="hidden"/>
                                      </p:to>
                                    </p:set>
                                  </p:childTnLst>
                                </p:cTn>
                              </p:par>
                              <p:par>
                                <p:cTn id="10" presetID="45" presetClass="exit" presetSubtype="0" fill="hold" grpId="0" nodeType="withEffect" nodePh="1">
                                  <p:stCondLst>
                                    <p:cond delay="0"/>
                                  </p:stCondLst>
                                  <p:endCondLst>
                                    <p:cond evt="begin" delay="0">
                                      <p:tn val="10"/>
                                    </p:cond>
                                  </p:endCondLst>
                                  <p:childTnLst>
                                    <p:animEffect transition="out" filter="fade">
                                      <p:cBhvr>
                                        <p:cTn id="11" dur="2000"/>
                                        <p:tgtEl>
                                          <p:spTgt spid="12"/>
                                        </p:tgtEl>
                                      </p:cBhvr>
                                    </p:animEffect>
                                    <p:anim calcmode="lin" valueType="num">
                                      <p:cBhvr>
                                        <p:cTn id="12" dur="2000"/>
                                        <p:tgtEl>
                                          <p:spTgt spid="1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 dur="2000"/>
                                        <p:tgtEl>
                                          <p:spTgt spid="12"/>
                                        </p:tgtEl>
                                        <p:attrNameLst>
                                          <p:attrName>ppt_h</p:attrName>
                                        </p:attrNameLst>
                                      </p:cBhvr>
                                      <p:tavLst>
                                        <p:tav tm="0">
                                          <p:val>
                                            <p:strVal val="ppt_h"/>
                                          </p:val>
                                        </p:tav>
                                        <p:tav tm="100000">
                                          <p:val>
                                            <p:strVal val="ppt_h"/>
                                          </p:val>
                                        </p:tav>
                                      </p:tavLst>
                                    </p:anim>
                                    <p:set>
                                      <p:cBhvr>
                                        <p:cTn id="14" dur="1" fill="hold">
                                          <p:stCondLst>
                                            <p:cond delay="1999"/>
                                          </p:stCondLst>
                                        </p:cTn>
                                        <p:tgtEl>
                                          <p:spTgt spid="12"/>
                                        </p:tgtEl>
                                        <p:attrNameLst>
                                          <p:attrName>style.visibility</p:attrName>
                                        </p:attrNameLst>
                                      </p:cBhvr>
                                      <p:to>
                                        <p:strVal val="hidden"/>
                                      </p:to>
                                    </p:set>
                                  </p:childTnLst>
                                </p:cTn>
                              </p:par>
                              <p:par>
                                <p:cTn id="15" presetID="45" presetClass="exit" presetSubtype="0" fill="hold" nodeType="withEffect">
                                  <p:stCondLst>
                                    <p:cond delay="0"/>
                                  </p:stCondLst>
                                  <p:childTnLst>
                                    <p:animEffect transition="out" filter="fade">
                                      <p:cBhvr>
                                        <p:cTn id="16" dur="2000"/>
                                        <p:tgtEl>
                                          <p:spTgt spid="20"/>
                                        </p:tgtEl>
                                      </p:cBhvr>
                                    </p:animEffect>
                                    <p:anim calcmode="lin" valueType="num">
                                      <p:cBhvr>
                                        <p:cTn id="17" dur="2000"/>
                                        <p:tgtEl>
                                          <p:spTgt spid="2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8" dur="2000"/>
                                        <p:tgtEl>
                                          <p:spTgt spid="20"/>
                                        </p:tgtEl>
                                        <p:attrNameLst>
                                          <p:attrName>ppt_h</p:attrName>
                                        </p:attrNameLst>
                                      </p:cBhvr>
                                      <p:tavLst>
                                        <p:tav tm="0">
                                          <p:val>
                                            <p:strVal val="ppt_h"/>
                                          </p:val>
                                        </p:tav>
                                        <p:tav tm="100000">
                                          <p:val>
                                            <p:strVal val="ppt_h"/>
                                          </p:val>
                                        </p:tav>
                                      </p:tavLst>
                                    </p:anim>
                                    <p:set>
                                      <p:cBhvr>
                                        <p:cTn id="19" dur="1" fill="hold">
                                          <p:stCondLst>
                                            <p:cond delay="1999"/>
                                          </p:stCondLst>
                                        </p:cTn>
                                        <p:tgtEl>
                                          <p:spTgt spid="20"/>
                                        </p:tgtEl>
                                        <p:attrNameLst>
                                          <p:attrName>style.visibility</p:attrName>
                                        </p:attrNameLst>
                                      </p:cBhvr>
                                      <p:to>
                                        <p:strVal val="hidden"/>
                                      </p:to>
                                    </p:set>
                                  </p:childTnLst>
                                </p:cTn>
                              </p:par>
                              <p:par>
                                <p:cTn id="20" presetID="45" presetClass="exit" presetSubtype="0" fill="hold" grpId="0" nodeType="withEffect">
                                  <p:stCondLst>
                                    <p:cond delay="0"/>
                                  </p:stCondLst>
                                  <p:childTnLst>
                                    <p:animEffect transition="out" filter="fade">
                                      <p:cBhvr>
                                        <p:cTn id="21" dur="2000"/>
                                        <p:tgtEl>
                                          <p:spTgt spid="11"/>
                                        </p:tgtEl>
                                      </p:cBhvr>
                                    </p:animEffect>
                                    <p:anim calcmode="lin" valueType="num">
                                      <p:cBhvr>
                                        <p:cTn id="22" dur="2000"/>
                                        <p:tgtEl>
                                          <p:spTgt spid="11"/>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3" dur="2000"/>
                                        <p:tgtEl>
                                          <p:spTgt spid="11"/>
                                        </p:tgtEl>
                                        <p:attrNameLst>
                                          <p:attrName>ppt_h</p:attrName>
                                        </p:attrNameLst>
                                      </p:cBhvr>
                                      <p:tavLst>
                                        <p:tav tm="0">
                                          <p:val>
                                            <p:strVal val="ppt_h"/>
                                          </p:val>
                                        </p:tav>
                                        <p:tav tm="100000">
                                          <p:val>
                                            <p:strVal val="ppt_h"/>
                                          </p:val>
                                        </p:tav>
                                      </p:tavLst>
                                    </p:anim>
                                    <p:set>
                                      <p:cBhvr>
                                        <p:cTn id="24" dur="1" fill="hold">
                                          <p:stCondLst>
                                            <p:cond delay="1999"/>
                                          </p:stCondLst>
                                        </p:cTn>
                                        <p:tgtEl>
                                          <p:spTgt spid="11"/>
                                        </p:tgtEl>
                                        <p:attrNameLst>
                                          <p:attrName>style.visibility</p:attrName>
                                        </p:attrNameLst>
                                      </p:cBhvr>
                                      <p:to>
                                        <p:strVal val="hidden"/>
                                      </p:to>
                                    </p:set>
                                  </p:childTnLst>
                                </p:cTn>
                              </p:par>
                              <p:par>
                                <p:cTn id="25" presetID="45" presetClass="exit" presetSubtype="0" fill="hold" nodeType="withEffect">
                                  <p:stCondLst>
                                    <p:cond delay="0"/>
                                  </p:stCondLst>
                                  <p:childTnLst>
                                    <p:animEffect transition="out" filter="fade">
                                      <p:cBhvr>
                                        <p:cTn id="26" dur="2000"/>
                                        <p:tgtEl>
                                          <p:spTgt spid="2"/>
                                        </p:tgtEl>
                                      </p:cBhvr>
                                    </p:animEffect>
                                    <p:anim calcmode="lin" valueType="num">
                                      <p:cBhvr>
                                        <p:cTn id="27" dur="2000"/>
                                        <p:tgtEl>
                                          <p:spTgt spid="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8" dur="2000"/>
                                        <p:tgtEl>
                                          <p:spTgt spid="2"/>
                                        </p:tgtEl>
                                        <p:attrNameLst>
                                          <p:attrName>ppt_h</p:attrName>
                                        </p:attrNameLst>
                                      </p:cBhvr>
                                      <p:tavLst>
                                        <p:tav tm="0">
                                          <p:val>
                                            <p:strVal val="ppt_h"/>
                                          </p:val>
                                        </p:tav>
                                        <p:tav tm="100000">
                                          <p:val>
                                            <p:strVal val="ppt_h"/>
                                          </p:val>
                                        </p:tav>
                                      </p:tavLst>
                                    </p:anim>
                                    <p:set>
                                      <p:cBhvr>
                                        <p:cTn id="29" dur="1" fill="hold">
                                          <p:stCondLst>
                                            <p:cond delay="1999"/>
                                          </p:stCondLst>
                                        </p:cTn>
                                        <p:tgtEl>
                                          <p:spTgt spid="2"/>
                                        </p:tgtEl>
                                        <p:attrNameLst>
                                          <p:attrName>style.visibility</p:attrName>
                                        </p:attrNameLst>
                                      </p:cBhvr>
                                      <p:to>
                                        <p:strVal val="hidden"/>
                                      </p:to>
                                    </p:set>
                                  </p:childTnLst>
                                </p:cTn>
                              </p:par>
                              <p:par>
                                <p:cTn id="30" presetID="45" presetClass="exit" presetSubtype="0" fill="hold" grpId="0" nodeType="withEffect">
                                  <p:stCondLst>
                                    <p:cond delay="0"/>
                                  </p:stCondLst>
                                  <p:childTnLst>
                                    <p:animEffect transition="out" filter="fade">
                                      <p:cBhvr>
                                        <p:cTn id="31" dur="2000"/>
                                        <p:tgtEl>
                                          <p:spTgt spid="6"/>
                                        </p:tgtEl>
                                      </p:cBhvr>
                                    </p:animEffect>
                                    <p:anim calcmode="lin" valueType="num">
                                      <p:cBhvr>
                                        <p:cTn id="32" dur="2000"/>
                                        <p:tgtEl>
                                          <p:spTgt spid="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3" dur="2000"/>
                                        <p:tgtEl>
                                          <p:spTgt spid="6"/>
                                        </p:tgtEl>
                                        <p:attrNameLst>
                                          <p:attrName>ppt_h</p:attrName>
                                        </p:attrNameLst>
                                      </p:cBhvr>
                                      <p:tavLst>
                                        <p:tav tm="0">
                                          <p:val>
                                            <p:strVal val="ppt_h"/>
                                          </p:val>
                                        </p:tav>
                                        <p:tav tm="100000">
                                          <p:val>
                                            <p:strVal val="ppt_h"/>
                                          </p:val>
                                        </p:tav>
                                      </p:tavLst>
                                    </p:anim>
                                    <p:set>
                                      <p:cBhvr>
                                        <p:cTn id="34" dur="1" fill="hold">
                                          <p:stCondLst>
                                            <p:cond delay="1999"/>
                                          </p:stCondLst>
                                        </p:cTn>
                                        <p:tgtEl>
                                          <p:spTgt spid="6"/>
                                        </p:tgtEl>
                                        <p:attrNameLst>
                                          <p:attrName>style.visibility</p:attrName>
                                        </p:attrNameLst>
                                      </p:cBhvr>
                                      <p:to>
                                        <p:strVal val="hidden"/>
                                      </p:to>
                                    </p:set>
                                  </p:childTnLst>
                                </p:cTn>
                              </p:par>
                              <p:par>
                                <p:cTn id="35" presetID="45" presetClass="exit" presetSubtype="0" fill="hold" grpId="0" nodeType="withEffect">
                                  <p:stCondLst>
                                    <p:cond delay="0"/>
                                  </p:stCondLst>
                                  <p:childTnLst>
                                    <p:animEffect transition="out" filter="fade">
                                      <p:cBhvr>
                                        <p:cTn id="36" dur="2000"/>
                                        <p:tgtEl>
                                          <p:spTgt spid="4"/>
                                        </p:tgtEl>
                                      </p:cBhvr>
                                    </p:animEffect>
                                    <p:anim calcmode="lin" valueType="num">
                                      <p:cBhvr>
                                        <p:cTn id="37" dur="2000"/>
                                        <p:tgtEl>
                                          <p:spTgt spid="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8" dur="2000"/>
                                        <p:tgtEl>
                                          <p:spTgt spid="4"/>
                                        </p:tgtEl>
                                        <p:attrNameLst>
                                          <p:attrName>ppt_h</p:attrName>
                                        </p:attrNameLst>
                                      </p:cBhvr>
                                      <p:tavLst>
                                        <p:tav tm="0">
                                          <p:val>
                                            <p:strVal val="ppt_h"/>
                                          </p:val>
                                        </p:tav>
                                        <p:tav tm="100000">
                                          <p:val>
                                            <p:strVal val="ppt_h"/>
                                          </p:val>
                                        </p:tav>
                                      </p:tavLst>
                                    </p:anim>
                                    <p:set>
                                      <p:cBhvr>
                                        <p:cTn id="39" dur="1" fill="hold">
                                          <p:stCondLst>
                                            <p:cond delay="1999"/>
                                          </p:stCondLst>
                                        </p:cTn>
                                        <p:tgtEl>
                                          <p:spTgt spid="4"/>
                                        </p:tgtEl>
                                        <p:attrNameLst>
                                          <p:attrName>style.visibility</p:attrName>
                                        </p:attrNameLst>
                                      </p:cBhvr>
                                      <p:to>
                                        <p:strVal val="hidden"/>
                                      </p:to>
                                    </p:set>
                                  </p:childTnLst>
                                </p:cTn>
                              </p:par>
                              <p:par>
                                <p:cTn id="40" presetID="45" presetClass="exit" presetSubtype="0" fill="hold" nodeType="withEffect">
                                  <p:stCondLst>
                                    <p:cond delay="0"/>
                                  </p:stCondLst>
                                  <p:childTnLst>
                                    <p:animEffect transition="out" filter="fade">
                                      <p:cBhvr>
                                        <p:cTn id="41" dur="2000"/>
                                        <p:tgtEl>
                                          <p:spTgt spid="32"/>
                                        </p:tgtEl>
                                      </p:cBhvr>
                                    </p:animEffect>
                                    <p:anim calcmode="lin" valueType="num">
                                      <p:cBhvr>
                                        <p:cTn id="42" dur="2000"/>
                                        <p:tgtEl>
                                          <p:spTgt spid="3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3" dur="2000"/>
                                        <p:tgtEl>
                                          <p:spTgt spid="32"/>
                                        </p:tgtEl>
                                        <p:attrNameLst>
                                          <p:attrName>ppt_h</p:attrName>
                                        </p:attrNameLst>
                                      </p:cBhvr>
                                      <p:tavLst>
                                        <p:tav tm="0">
                                          <p:val>
                                            <p:strVal val="ppt_h"/>
                                          </p:val>
                                        </p:tav>
                                        <p:tav tm="100000">
                                          <p:val>
                                            <p:strVal val="ppt_h"/>
                                          </p:val>
                                        </p:tav>
                                      </p:tavLst>
                                    </p:anim>
                                    <p:set>
                                      <p:cBhvr>
                                        <p:cTn id="44" dur="1" fill="hold">
                                          <p:stCondLst>
                                            <p:cond delay="19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2" grpId="0"/>
      <p:bldP spid="11" grpId="0"/>
      <p:bldP spid="6"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9657" y="3073621"/>
            <a:ext cx="1748804" cy="1748804"/>
          </a:xfrm>
          <a:prstGeom prst="rect">
            <a:avLst/>
          </a:prstGeom>
        </p:spPr>
      </p:pic>
      <p:sp>
        <p:nvSpPr>
          <p:cNvPr id="18" name="TextBox 17"/>
          <p:cNvSpPr txBox="1"/>
          <p:nvPr/>
        </p:nvSpPr>
        <p:spPr>
          <a:xfrm>
            <a:off x="1935095" y="4806720"/>
            <a:ext cx="8419520" cy="400110"/>
          </a:xfrm>
          <a:prstGeom prst="rect">
            <a:avLst/>
          </a:prstGeom>
          <a:noFill/>
        </p:spPr>
        <p:txBody>
          <a:bodyPr wrap="square" rtlCol="0">
            <a:spAutoFit/>
          </a:bodyPr>
          <a:lstStyle/>
          <a:p>
            <a:pPr algn="just"/>
            <a:endParaRPr lang="en-GB" sz="2000" dirty="0">
              <a:latin typeface="Footlight MT Light" panose="0204060206030A020304" pitchFamily="18" charset="0"/>
            </a:endParaRPr>
          </a:p>
        </p:txBody>
      </p:sp>
      <p:sp>
        <p:nvSpPr>
          <p:cNvPr id="12" name="TextBox 11"/>
          <p:cNvSpPr txBox="1"/>
          <p:nvPr/>
        </p:nvSpPr>
        <p:spPr>
          <a:xfrm>
            <a:off x="2494702" y="2396597"/>
            <a:ext cx="8036417" cy="446276"/>
          </a:xfrm>
          <a:prstGeom prst="rect">
            <a:avLst/>
          </a:prstGeom>
          <a:noFill/>
        </p:spPr>
        <p:txBody>
          <a:bodyPr wrap="square" rtlCol="0">
            <a:spAutoFit/>
          </a:bodyPr>
          <a:lstStyle/>
          <a:p>
            <a:pPr algn="just"/>
            <a:endParaRPr lang="en-US" sz="2300" b="1" dirty="0">
              <a:latin typeface="Footlight MT Light" panose="0204060206030A020304" pitchFamily="18" charset="0"/>
              <a:cs typeface="Arial" panose="020B0604020202020204" pitchFamily="34" charset="0"/>
            </a:endParaRPr>
          </a:p>
        </p:txBody>
      </p:sp>
      <p:pic>
        <p:nvPicPr>
          <p:cNvPr id="20" name="Picture 19">
            <a:extLst>
              <a:ext uri="{FF2B5EF4-FFF2-40B4-BE49-F238E27FC236}">
                <a16:creationId xmlns:a16="http://schemas.microsoft.com/office/drawing/2014/main" id="{DD7229A2-8221-4692-A9BC-200280D43649}"/>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a:off x="0" y="396644"/>
            <a:ext cx="12192000" cy="5978702"/>
          </a:xfrm>
          <a:prstGeom prst="rect">
            <a:avLst/>
          </a:prstGeom>
          <a:noFill/>
        </p:spPr>
      </p:pic>
      <p:sp>
        <p:nvSpPr>
          <p:cNvPr id="9" name="Rectangle 8">
            <a:extLst>
              <a:ext uri="{FF2B5EF4-FFF2-40B4-BE49-F238E27FC236}">
                <a16:creationId xmlns:a16="http://schemas.microsoft.com/office/drawing/2014/main" id="{229C1E96-4DA7-4FBD-A9D4-538B1CD12CED}"/>
              </a:ext>
            </a:extLst>
          </p:cNvPr>
          <p:cNvSpPr/>
          <p:nvPr/>
        </p:nvSpPr>
        <p:spPr>
          <a:xfrm>
            <a:off x="-859684" y="5787361"/>
            <a:ext cx="5594457" cy="11182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endParaRPr lang="en-GB" sz="2400" dirty="0">
              <a:solidFill>
                <a:schemeClr val="tx1"/>
              </a:solidFill>
              <a:latin typeface="Footlight MT Light" panose="0204060206030A020304" pitchFamily="18" charset="0"/>
            </a:endParaRPr>
          </a:p>
        </p:txBody>
      </p:sp>
      <p:sp>
        <p:nvSpPr>
          <p:cNvPr id="11" name="Rectangle 10">
            <a:extLst>
              <a:ext uri="{FF2B5EF4-FFF2-40B4-BE49-F238E27FC236}">
                <a16:creationId xmlns:a16="http://schemas.microsoft.com/office/drawing/2014/main" id="{63B0E614-4F67-446B-AA56-AD1F5A6155E9}"/>
              </a:ext>
            </a:extLst>
          </p:cNvPr>
          <p:cNvSpPr/>
          <p:nvPr/>
        </p:nvSpPr>
        <p:spPr>
          <a:xfrm>
            <a:off x="1114204" y="6463175"/>
            <a:ext cx="2448578" cy="3805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r>
              <a:rPr lang="en-US" sz="2000" b="1" dirty="0">
                <a:solidFill>
                  <a:schemeClr val="bg1"/>
                </a:solidFill>
                <a:latin typeface="Footlight MT Light" panose="0204060206030A020304" pitchFamily="18" charset="0"/>
              </a:rPr>
              <a:t>@</a:t>
            </a:r>
            <a:r>
              <a:rPr lang="en-US" sz="2000" b="1" dirty="0" err="1">
                <a:solidFill>
                  <a:schemeClr val="bg1"/>
                </a:solidFill>
                <a:latin typeface="Footlight MT Light" panose="0204060206030A020304" pitchFamily="18" charset="0"/>
              </a:rPr>
              <a:t>NigeriaEITI</a:t>
            </a:r>
            <a:endParaRPr lang="en-US" sz="2000" b="1" dirty="0">
              <a:solidFill>
                <a:schemeClr val="bg1"/>
              </a:solidFill>
              <a:latin typeface="Footlight MT Light" panose="0204060206030A020304" pitchFamily="18" charset="0"/>
            </a:endParaRPr>
          </a:p>
        </p:txBody>
      </p:sp>
      <p:grpSp>
        <p:nvGrpSpPr>
          <p:cNvPr id="2" name="Group 1">
            <a:extLst>
              <a:ext uri="{FF2B5EF4-FFF2-40B4-BE49-F238E27FC236}">
                <a16:creationId xmlns:a16="http://schemas.microsoft.com/office/drawing/2014/main" id="{343AE7BA-CEEE-4A13-BFF5-6A99660BC00C}"/>
              </a:ext>
            </a:extLst>
          </p:cNvPr>
          <p:cNvGrpSpPr/>
          <p:nvPr/>
        </p:nvGrpSpPr>
        <p:grpSpPr>
          <a:xfrm>
            <a:off x="2942097" y="6401774"/>
            <a:ext cx="2448578" cy="465455"/>
            <a:chOff x="2880199" y="6391564"/>
            <a:chExt cx="2448578" cy="465455"/>
          </a:xfrm>
        </p:grpSpPr>
        <p:sp>
          <p:nvSpPr>
            <p:cNvPr id="13" name="Rectangle 12">
              <a:extLst>
                <a:ext uri="{FF2B5EF4-FFF2-40B4-BE49-F238E27FC236}">
                  <a16:creationId xmlns:a16="http://schemas.microsoft.com/office/drawing/2014/main" id="{B2F2BDAD-0CA9-43A9-88B1-5967300C07D5}"/>
                </a:ext>
              </a:extLst>
            </p:cNvPr>
            <p:cNvSpPr/>
            <p:nvPr/>
          </p:nvSpPr>
          <p:spPr>
            <a:xfrm>
              <a:off x="2880199" y="6391564"/>
              <a:ext cx="2448578" cy="4654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r>
                <a:rPr lang="en-US" sz="2000" b="1" dirty="0">
                  <a:solidFill>
                    <a:schemeClr val="bg1"/>
                  </a:solidFill>
                  <a:latin typeface="Footlight MT Light" panose="0204060206030A020304" pitchFamily="18" charset="0"/>
                </a:rPr>
                <a:t>www.neiti.gov.ng</a:t>
              </a:r>
            </a:p>
          </p:txBody>
        </p:sp>
        <p:sp>
          <p:nvSpPr>
            <p:cNvPr id="14" name="Rectangle 13">
              <a:extLst>
                <a:ext uri="{FF2B5EF4-FFF2-40B4-BE49-F238E27FC236}">
                  <a16:creationId xmlns:a16="http://schemas.microsoft.com/office/drawing/2014/main" id="{C60F91D8-79EA-45D2-9CE2-1320AD88B87F}"/>
                </a:ext>
              </a:extLst>
            </p:cNvPr>
            <p:cNvSpPr/>
            <p:nvPr/>
          </p:nvSpPr>
          <p:spPr>
            <a:xfrm>
              <a:off x="3106659" y="6398896"/>
              <a:ext cx="45719" cy="452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endParaRPr lang="en-US" sz="2000" b="1" dirty="0">
                <a:solidFill>
                  <a:schemeClr val="tx1"/>
                </a:solidFill>
                <a:latin typeface="Footlight MT Light" panose="0204060206030A020304" pitchFamily="18" charset="0"/>
              </a:endParaRPr>
            </a:p>
          </p:txBody>
        </p:sp>
      </p:grpSp>
      <p:sp>
        <p:nvSpPr>
          <p:cNvPr id="6" name="Title 5"/>
          <p:cNvSpPr>
            <a:spLocks noGrp="1"/>
          </p:cNvSpPr>
          <p:nvPr>
            <p:ph type="title" idx="4294967295"/>
          </p:nvPr>
        </p:nvSpPr>
        <p:spPr>
          <a:xfrm>
            <a:off x="26499" y="507257"/>
            <a:ext cx="12192000" cy="1017133"/>
          </a:xfrm>
          <a:solidFill>
            <a:schemeClr val="accent6">
              <a:lumMod val="75000"/>
            </a:schemeClr>
          </a:solidFill>
        </p:spPr>
        <p:txBody>
          <a:bodyPr>
            <a:normAutofit fontScale="90000"/>
          </a:bodyPr>
          <a:lstStyle/>
          <a:p>
            <a:pPr algn="ctr"/>
            <a:r>
              <a:rPr lang="en-US" b="1" dirty="0">
                <a:solidFill>
                  <a:schemeClr val="bg1"/>
                </a:solidFill>
                <a:latin typeface="Footlight MT Light" panose="0204060206030A020304" pitchFamily="18" charset="0"/>
              </a:rPr>
              <a:t>Observations/Findings and Recommendations of the 2021 Audit</a:t>
            </a:r>
            <a:endParaRPr lang="en-GB" b="1" dirty="0">
              <a:solidFill>
                <a:schemeClr val="bg1"/>
              </a:solidFill>
              <a:latin typeface="Footlight MT Light" panose="0204060206030A020304" pitchFamily="18" charset="0"/>
            </a:endParaRPr>
          </a:p>
        </p:txBody>
      </p:sp>
      <p:sp>
        <p:nvSpPr>
          <p:cNvPr id="4" name="TextBox 3"/>
          <p:cNvSpPr txBox="1"/>
          <p:nvPr/>
        </p:nvSpPr>
        <p:spPr>
          <a:xfrm>
            <a:off x="17666" y="1501251"/>
            <a:ext cx="12174334" cy="830997"/>
          </a:xfrm>
          <a:prstGeom prst="rect">
            <a:avLst/>
          </a:prstGeom>
          <a:solidFill>
            <a:schemeClr val="bg2"/>
          </a:solidFill>
        </p:spPr>
        <p:txBody>
          <a:bodyPr wrap="square" rtlCol="0">
            <a:spAutoFit/>
          </a:bodyPr>
          <a:lstStyle/>
          <a:p>
            <a:r>
              <a:rPr lang="en-US" sz="2400" b="1" kern="100" dirty="0">
                <a:latin typeface="Footlight MT Light" panose="0204060206030A020304" pitchFamily="18" charset="0"/>
                <a:ea typeface="Gentium Basic"/>
                <a:cs typeface="Gentium Basic"/>
              </a:rPr>
              <a:t>29</a:t>
            </a:r>
            <a:r>
              <a:rPr lang="en-US" sz="2400" kern="100" dirty="0">
                <a:latin typeface="Footlight MT Light" panose="0204060206030A020304" pitchFamily="18" charset="0"/>
                <a:ea typeface="Gentium Basic"/>
                <a:cs typeface="Gentium Basic"/>
              </a:rPr>
              <a:t> Findings &amp; Recommendations from Page 156 -166 of the report covering the following areas:</a:t>
            </a:r>
          </a:p>
        </p:txBody>
      </p:sp>
      <p:pic>
        <p:nvPicPr>
          <p:cNvPr id="21" name="Picture 4" descr="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75" y="0"/>
            <a:ext cx="1299174" cy="46445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val="1760551447"/>
              </p:ext>
            </p:extLst>
          </p:nvPr>
        </p:nvGraphicFramePr>
        <p:xfrm>
          <a:off x="0" y="2225040"/>
          <a:ext cx="9855199" cy="4632960"/>
        </p:xfrm>
        <a:graphic>
          <a:graphicData uri="http://schemas.openxmlformats.org/drawingml/2006/table">
            <a:tbl>
              <a:tblPr firstRow="1" bandRow="1">
                <a:tableStyleId>{93296810-A885-4BE3-A3E7-6D5BEEA58F35}</a:tableStyleId>
              </a:tblPr>
              <a:tblGrid>
                <a:gridCol w="6110513">
                  <a:extLst>
                    <a:ext uri="{9D8B030D-6E8A-4147-A177-3AD203B41FA5}">
                      <a16:colId xmlns:a16="http://schemas.microsoft.com/office/drawing/2014/main" val="20000"/>
                    </a:ext>
                  </a:extLst>
                </a:gridCol>
                <a:gridCol w="3744686">
                  <a:extLst>
                    <a:ext uri="{9D8B030D-6E8A-4147-A177-3AD203B41FA5}">
                      <a16:colId xmlns:a16="http://schemas.microsoft.com/office/drawing/2014/main" val="20001"/>
                    </a:ext>
                  </a:extLst>
                </a:gridCol>
              </a:tblGrid>
              <a:tr h="5173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dirty="0">
                          <a:latin typeface="Footlight MT Light" panose="0204060206030A020304" pitchFamily="18" charset="0"/>
                        </a:rPr>
                        <a:t>Observation/findings</a:t>
                      </a:r>
                    </a:p>
                  </a:txBody>
                  <a:tcP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dirty="0">
                          <a:latin typeface="Footlight MT Light" panose="0204060206030A020304" pitchFamily="18" charset="0"/>
                        </a:rPr>
                        <a:t>Recommendations</a:t>
                      </a:r>
                      <a:endParaRPr lang="en-GB" sz="3200" dirty="0"/>
                    </a:p>
                  </a:txBody>
                  <a:tcPr>
                    <a:solidFill>
                      <a:schemeClr val="accent6">
                        <a:lumMod val="60000"/>
                        <a:lumOff val="40000"/>
                      </a:schemeClr>
                    </a:solidFill>
                  </a:tcPr>
                </a:tc>
                <a:extLst>
                  <a:ext uri="{0D108BD9-81ED-4DB2-BD59-A6C34878D82A}">
                    <a16:rowId xmlns:a16="http://schemas.microsoft.com/office/drawing/2014/main" val="10000"/>
                  </a:ext>
                </a:extLst>
              </a:tr>
              <a:tr h="3349453">
                <a:tc>
                  <a:txBody>
                    <a:bodyPr/>
                    <a:lstStyle/>
                    <a:p>
                      <a:pPr lvl="0" algn="just"/>
                      <a:r>
                        <a:rPr lang="en-US" sz="2000" b="1" dirty="0">
                          <a:solidFill>
                            <a:schemeClr val="tx1"/>
                          </a:solidFill>
                          <a:effectLst/>
                          <a:latin typeface="Footlight MT Light" panose="0204060206030A020304" pitchFamily="18" charset="0"/>
                          <a:ea typeface="Arial" panose="020B0604020202020204" pitchFamily="34" charset="0"/>
                          <a:cs typeface="Times New Roman" panose="02020603050405020304" pitchFamily="18" charset="0"/>
                        </a:rPr>
                        <a:t>Production from PSC Blocks</a:t>
                      </a:r>
                      <a:r>
                        <a:rPr lang="en-US" sz="2000" dirty="0">
                          <a:solidFill>
                            <a:srgbClr val="38B54A"/>
                          </a:solidFill>
                          <a:effectLst/>
                          <a:latin typeface="Footlight MT Light" panose="0204060206030A020304" pitchFamily="18" charset="0"/>
                          <a:ea typeface="Arial" panose="020B0604020202020204" pitchFamily="34" charset="0"/>
                          <a:cs typeface="Times New Roman" panose="02020603050405020304" pitchFamily="18" charset="0"/>
                        </a:rPr>
                        <a:t> </a:t>
                      </a:r>
                    </a:p>
                    <a:p>
                      <a:pPr lvl="0" algn="just"/>
                      <a:r>
                        <a:rPr lang="en-US" sz="2000" dirty="0">
                          <a:solidFill>
                            <a:srgbClr val="38B54A"/>
                          </a:solidFill>
                          <a:effectLst/>
                          <a:latin typeface="Footlight MT Light" panose="0204060206030A020304" pitchFamily="18" charset="0"/>
                          <a:ea typeface="Arial" panose="020B0604020202020204" pitchFamily="34" charset="0"/>
                          <a:cs typeface="Times New Roman" panose="02020603050405020304" pitchFamily="18" charset="0"/>
                        </a:rPr>
                        <a:t> </a:t>
                      </a:r>
                      <a:r>
                        <a:rPr lang="en-US" sz="2000" b="0" dirty="0">
                          <a:solidFill>
                            <a:srgbClr val="231F20"/>
                          </a:solidFill>
                          <a:effectLst/>
                          <a:latin typeface="Footlight MT Light" panose="0204060206030A020304" pitchFamily="18" charset="0"/>
                          <a:ea typeface="Times New Roman" panose="02020603050405020304" pitchFamily="18" charset="0"/>
                          <a:cs typeface="Times New Roman" panose="02020603050405020304" pitchFamily="18" charset="0"/>
                        </a:rPr>
                        <a:t>In 2021, the following were the observations. Only </a:t>
                      </a:r>
                      <a:r>
                        <a:rPr lang="en-US" sz="2000" b="1" dirty="0">
                          <a:solidFill>
                            <a:srgbClr val="231F20"/>
                          </a:solidFill>
                          <a:effectLst/>
                          <a:latin typeface="Footlight MT Light" panose="0204060206030A020304" pitchFamily="18" charset="0"/>
                          <a:ea typeface="Times New Roman" panose="02020603050405020304" pitchFamily="18" charset="0"/>
                          <a:cs typeface="Times New Roman" panose="02020603050405020304" pitchFamily="18" charset="0"/>
                        </a:rPr>
                        <a:t>12 (34%) </a:t>
                      </a:r>
                      <a:r>
                        <a:rPr lang="en-US" sz="2000" b="0" dirty="0">
                          <a:solidFill>
                            <a:srgbClr val="231F20"/>
                          </a:solidFill>
                          <a:effectLst/>
                          <a:latin typeface="Footlight MT Light" panose="0204060206030A020304" pitchFamily="18" charset="0"/>
                          <a:ea typeface="Times New Roman" panose="02020603050405020304" pitchFamily="18" charset="0"/>
                          <a:cs typeface="Times New Roman" panose="02020603050405020304" pitchFamily="18" charset="0"/>
                        </a:rPr>
                        <a:t>of the PSC blocks recorded production while </a:t>
                      </a:r>
                      <a:r>
                        <a:rPr lang="en-US" sz="2000" b="1" dirty="0">
                          <a:solidFill>
                            <a:srgbClr val="231F20"/>
                          </a:solidFill>
                          <a:effectLst/>
                          <a:latin typeface="Footlight MT Light" panose="0204060206030A020304" pitchFamily="18" charset="0"/>
                          <a:ea typeface="Times New Roman" panose="02020603050405020304" pitchFamily="18" charset="0"/>
                          <a:cs typeface="Times New Roman" panose="02020603050405020304" pitchFamily="18" charset="0"/>
                        </a:rPr>
                        <a:t>23</a:t>
                      </a:r>
                      <a:r>
                        <a:rPr lang="en-US" sz="2000" b="0" dirty="0">
                          <a:solidFill>
                            <a:srgbClr val="231F20"/>
                          </a:solidFill>
                          <a:effectLst/>
                          <a:latin typeface="Footlight MT Light" panose="0204060206030A020304" pitchFamily="18" charset="0"/>
                          <a:ea typeface="Times New Roman" panose="02020603050405020304" pitchFamily="18" charset="0"/>
                          <a:cs typeface="Times New Roman" panose="02020603050405020304" pitchFamily="18" charset="0"/>
                        </a:rPr>
                        <a:t> other blocks, representing </a:t>
                      </a:r>
                      <a:r>
                        <a:rPr lang="en-US" sz="2000" b="1" dirty="0">
                          <a:solidFill>
                            <a:srgbClr val="231F20"/>
                          </a:solidFill>
                          <a:effectLst/>
                          <a:latin typeface="Footlight MT Light" panose="0204060206030A020304" pitchFamily="18" charset="0"/>
                          <a:ea typeface="Times New Roman" panose="02020603050405020304" pitchFamily="18" charset="0"/>
                          <a:cs typeface="Times New Roman" panose="02020603050405020304" pitchFamily="18" charset="0"/>
                        </a:rPr>
                        <a:t>66%</a:t>
                      </a:r>
                      <a:r>
                        <a:rPr lang="en-US" sz="2000" b="0" dirty="0">
                          <a:solidFill>
                            <a:srgbClr val="231F20"/>
                          </a:solidFill>
                          <a:effectLst/>
                          <a:latin typeface="Footlight MT Light" panose="0204060206030A020304" pitchFamily="18" charset="0"/>
                          <a:ea typeface="Times New Roman" panose="02020603050405020304" pitchFamily="18" charset="0"/>
                          <a:cs typeface="Times New Roman" panose="02020603050405020304" pitchFamily="18" charset="0"/>
                        </a:rPr>
                        <a:t> of total numbers of PSC blocks did not produce. Total production from the PSCs, which was </a:t>
                      </a:r>
                      <a:r>
                        <a:rPr lang="en-US" sz="2000" b="1" dirty="0">
                          <a:solidFill>
                            <a:srgbClr val="231F20"/>
                          </a:solidFill>
                          <a:effectLst/>
                          <a:latin typeface="Footlight MT Light" panose="0204060206030A020304" pitchFamily="18" charset="0"/>
                          <a:ea typeface="Times New Roman" panose="02020603050405020304" pitchFamily="18" charset="0"/>
                          <a:cs typeface="Times New Roman" panose="02020603050405020304" pitchFamily="18" charset="0"/>
                        </a:rPr>
                        <a:t>242.96 </a:t>
                      </a:r>
                      <a:r>
                        <a:rPr lang="en-US" sz="2000" b="1" dirty="0" err="1">
                          <a:solidFill>
                            <a:srgbClr val="231F20"/>
                          </a:solidFill>
                          <a:effectLst/>
                          <a:latin typeface="Footlight MT Light" panose="0204060206030A020304" pitchFamily="18" charset="0"/>
                          <a:ea typeface="Times New Roman" panose="02020603050405020304" pitchFamily="18" charset="0"/>
                          <a:cs typeface="Times New Roman" panose="02020603050405020304" pitchFamily="18" charset="0"/>
                        </a:rPr>
                        <a:t>mmbbls</a:t>
                      </a:r>
                      <a:r>
                        <a:rPr lang="en-US" sz="2000" b="1" dirty="0">
                          <a:solidFill>
                            <a:srgbClr val="231F20"/>
                          </a:solidFill>
                          <a:effectLst/>
                          <a:latin typeface="Footlight MT Light" panose="0204060206030A020304" pitchFamily="18" charset="0"/>
                          <a:ea typeface="Times New Roman" panose="02020603050405020304" pitchFamily="18" charset="0"/>
                          <a:cs typeface="Times New Roman" panose="02020603050405020304" pitchFamily="18" charset="0"/>
                        </a:rPr>
                        <a:t> </a:t>
                      </a:r>
                      <a:r>
                        <a:rPr lang="en-US" sz="2000" b="0" dirty="0">
                          <a:solidFill>
                            <a:srgbClr val="231F20"/>
                          </a:solidFill>
                          <a:effectLst/>
                          <a:latin typeface="Footlight MT Light" panose="0204060206030A020304" pitchFamily="18" charset="0"/>
                          <a:ea typeface="Times New Roman" panose="02020603050405020304" pitchFamily="18" charset="0"/>
                          <a:cs typeface="Times New Roman" panose="02020603050405020304" pitchFamily="18" charset="0"/>
                        </a:rPr>
                        <a:t>represents </a:t>
                      </a:r>
                      <a:r>
                        <a:rPr lang="en-US" sz="2000" b="1" dirty="0">
                          <a:solidFill>
                            <a:srgbClr val="231F20"/>
                          </a:solidFill>
                          <a:effectLst/>
                          <a:latin typeface="Footlight MT Light" panose="0204060206030A020304" pitchFamily="18" charset="0"/>
                          <a:ea typeface="Times New Roman" panose="02020603050405020304" pitchFamily="18" charset="0"/>
                          <a:cs typeface="Times New Roman" panose="02020603050405020304" pitchFamily="18" charset="0"/>
                        </a:rPr>
                        <a:t>42.92% </a:t>
                      </a:r>
                      <a:r>
                        <a:rPr lang="en-US" sz="2000" b="0" dirty="0">
                          <a:solidFill>
                            <a:srgbClr val="231F20"/>
                          </a:solidFill>
                          <a:effectLst/>
                          <a:latin typeface="Footlight MT Light" panose="0204060206030A020304" pitchFamily="18" charset="0"/>
                          <a:ea typeface="Times New Roman" panose="02020603050405020304" pitchFamily="18" charset="0"/>
                          <a:cs typeface="Times New Roman" panose="02020603050405020304" pitchFamily="18" charset="0"/>
                        </a:rPr>
                        <a:t>of total production of the </a:t>
                      </a:r>
                      <a:r>
                        <a:rPr lang="en-US" sz="2000" b="1" dirty="0">
                          <a:solidFill>
                            <a:srgbClr val="231F20"/>
                          </a:solidFill>
                          <a:effectLst/>
                          <a:latin typeface="Footlight MT Light" panose="0204060206030A020304" pitchFamily="18" charset="0"/>
                          <a:ea typeface="Times New Roman" panose="02020603050405020304" pitchFamily="18" charset="0"/>
                          <a:cs typeface="Times New Roman" panose="02020603050405020304" pitchFamily="18" charset="0"/>
                        </a:rPr>
                        <a:t>566.13mmbbls</a:t>
                      </a:r>
                      <a:r>
                        <a:rPr lang="en-US" sz="2000" b="0" dirty="0">
                          <a:solidFill>
                            <a:srgbClr val="231F20"/>
                          </a:solidFill>
                          <a:effectLst/>
                          <a:latin typeface="Footlight MT Light" panose="0204060206030A020304" pitchFamily="18" charset="0"/>
                          <a:ea typeface="Times New Roman" panose="02020603050405020304" pitchFamily="18" charset="0"/>
                          <a:cs typeface="Times New Roman" panose="02020603050405020304" pitchFamily="18" charset="0"/>
                        </a:rPr>
                        <a:t>.</a:t>
                      </a:r>
                    </a:p>
                    <a:p>
                      <a:pPr lvl="0" algn="just"/>
                      <a:r>
                        <a:rPr lang="en-US" sz="2000" b="0" dirty="0">
                          <a:solidFill>
                            <a:srgbClr val="231F20"/>
                          </a:solidFill>
                          <a:effectLst/>
                          <a:latin typeface="Footlight MT Light" panose="0204060206030A020304" pitchFamily="18" charset="0"/>
                          <a:ea typeface="Times New Roman" panose="02020603050405020304" pitchFamily="18" charset="0"/>
                          <a:cs typeface="Times New Roman" panose="02020603050405020304" pitchFamily="18" charset="0"/>
                        </a:rPr>
                        <a:t>The PSC arrangements, which contributed highest to the total production volumes operated only </a:t>
                      </a:r>
                      <a:r>
                        <a:rPr lang="en-US" sz="2000" b="1" dirty="0">
                          <a:solidFill>
                            <a:srgbClr val="231F20"/>
                          </a:solidFill>
                          <a:effectLst/>
                          <a:latin typeface="Footlight MT Light" panose="0204060206030A020304" pitchFamily="18" charset="0"/>
                          <a:ea typeface="Times New Roman" panose="02020603050405020304" pitchFamily="18" charset="0"/>
                          <a:cs typeface="Times New Roman" panose="02020603050405020304" pitchFamily="18" charset="0"/>
                        </a:rPr>
                        <a:t>34%</a:t>
                      </a:r>
                      <a:r>
                        <a:rPr lang="en-US" sz="2000" b="0" dirty="0">
                          <a:solidFill>
                            <a:srgbClr val="231F20"/>
                          </a:solidFill>
                          <a:effectLst/>
                          <a:latin typeface="Footlight MT Light" panose="0204060206030A020304" pitchFamily="18" charset="0"/>
                          <a:ea typeface="Times New Roman" panose="02020603050405020304" pitchFamily="18" charset="0"/>
                          <a:cs typeface="Times New Roman" panose="02020603050405020304" pitchFamily="18" charset="0"/>
                        </a:rPr>
                        <a:t> of the total allocated blocks.</a:t>
                      </a:r>
                      <a:endParaRPr lang="en-GB" sz="2000" dirty="0"/>
                    </a:p>
                    <a:p>
                      <a:pPr algn="just"/>
                      <a:endParaRPr lang="en-GB" sz="2000" dirty="0"/>
                    </a:p>
                  </a:txBody>
                  <a:tcPr>
                    <a:noFill/>
                  </a:tcPr>
                </a:tc>
                <a:tc>
                  <a:txBody>
                    <a:bodyPr/>
                    <a:lstStyle/>
                    <a:p>
                      <a:pPr lvl="0" algn="just"/>
                      <a:r>
                        <a:rPr lang="en-US" sz="2000" dirty="0">
                          <a:latin typeface="Footlight MT Light" panose="0204060206030A020304" pitchFamily="18" charset="0"/>
                        </a:rPr>
                        <a:t>We recommend that the </a:t>
                      </a:r>
                      <a:r>
                        <a:rPr lang="en-US" sz="2000" b="1" dirty="0">
                          <a:latin typeface="Footlight MT Light" panose="0204060206030A020304" pitchFamily="18" charset="0"/>
                        </a:rPr>
                        <a:t>NUPRC</a:t>
                      </a:r>
                      <a:r>
                        <a:rPr lang="en-US" sz="2000" dirty="0">
                          <a:latin typeface="Footlight MT Light" panose="0204060206030A020304" pitchFamily="18" charset="0"/>
                        </a:rPr>
                        <a:t> and </a:t>
                      </a:r>
                      <a:r>
                        <a:rPr lang="en-US" sz="2000" b="1" dirty="0">
                          <a:latin typeface="Footlight MT Light" panose="0204060206030A020304" pitchFamily="18" charset="0"/>
                        </a:rPr>
                        <a:t>NNPC Ltd. </a:t>
                      </a:r>
                      <a:r>
                        <a:rPr lang="en-US" sz="2000" dirty="0">
                          <a:latin typeface="Footlight MT Light" panose="0204060206030A020304" pitchFamily="18" charset="0"/>
                        </a:rPr>
                        <a:t>speedily review the technical, operational and other constraints limiting production from the idle PSC blocks with the view of optimizing production from the PSC arrangements. Where these issues cannot be resolved, consider revocation of licenses and subsequent allocation to other interested parties.</a:t>
                      </a:r>
                      <a:endParaRPr lang="en-GB" sz="2000" dirty="0">
                        <a:latin typeface="Footlight MT Light" panose="0204060206030A020304" pitchFamily="18" charset="0"/>
                      </a:endParaRPr>
                    </a:p>
                    <a:p>
                      <a:pPr algn="just"/>
                      <a:endParaRPr lang="en-GB" sz="2000" dirty="0"/>
                    </a:p>
                  </a:txBody>
                  <a:tcPr>
                    <a:noFill/>
                  </a:tcPr>
                </a:tc>
                <a:extLst>
                  <a:ext uri="{0D108BD9-81ED-4DB2-BD59-A6C34878D82A}">
                    <a16:rowId xmlns:a16="http://schemas.microsoft.com/office/drawing/2014/main" val="10001"/>
                  </a:ext>
                </a:extLst>
              </a:tr>
            </a:tbl>
          </a:graphicData>
        </a:graphic>
      </p:graphicFrame>
      <p:grpSp>
        <p:nvGrpSpPr>
          <p:cNvPr id="15" name="Group 14">
            <a:extLst>
              <a:ext uri="{FF2B5EF4-FFF2-40B4-BE49-F238E27FC236}">
                <a16:creationId xmlns:a16="http://schemas.microsoft.com/office/drawing/2014/main" id="{80B3D91A-BA7A-445F-8DFC-4F1860D040E5}"/>
              </a:ext>
            </a:extLst>
          </p:cNvPr>
          <p:cNvGrpSpPr/>
          <p:nvPr/>
        </p:nvGrpSpPr>
        <p:grpSpPr>
          <a:xfrm>
            <a:off x="-7469" y="5787361"/>
            <a:ext cx="12199469" cy="1217685"/>
            <a:chOff x="-7469" y="5637053"/>
            <a:chExt cx="12199469" cy="1217685"/>
          </a:xfrm>
        </p:grpSpPr>
        <p:sp>
          <p:nvSpPr>
            <p:cNvPr id="16" name="Rectangle 21">
              <a:extLst>
                <a:ext uri="{FF2B5EF4-FFF2-40B4-BE49-F238E27FC236}">
                  <a16:creationId xmlns:a16="http://schemas.microsoft.com/office/drawing/2014/main" id="{79A5CC32-97D6-4731-AEE4-606DA5BB96D1}"/>
                </a:ext>
              </a:extLst>
            </p:cNvPr>
            <p:cNvSpPr/>
            <p:nvPr/>
          </p:nvSpPr>
          <p:spPr>
            <a:xfrm>
              <a:off x="-7469" y="5637053"/>
              <a:ext cx="12192000" cy="1199227"/>
            </a:xfrm>
            <a:custGeom>
              <a:avLst/>
              <a:gdLst>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169097 h 814210"/>
                <a:gd name="connsiteX1" fmla="*/ 12192000 w 12192000"/>
                <a:gd name="connsiteY1" fmla="*/ 169097 h 814210"/>
                <a:gd name="connsiteX2" fmla="*/ 12192000 w 12192000"/>
                <a:gd name="connsiteY2" fmla="*/ 814210 h 814210"/>
                <a:gd name="connsiteX3" fmla="*/ 0 w 12192000"/>
                <a:gd name="connsiteY3" fmla="*/ 814210 h 814210"/>
                <a:gd name="connsiteX4" fmla="*/ 0 w 12192000"/>
                <a:gd name="connsiteY4" fmla="*/ 169097 h 814210"/>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1102313">
                  <a:moveTo>
                    <a:pt x="0" y="457200"/>
                  </a:moveTo>
                  <a:cubicBezTo>
                    <a:pt x="4424948" y="-192505"/>
                    <a:pt x="7502358" y="1876926"/>
                    <a:pt x="12192000" y="0"/>
                  </a:cubicBezTo>
                  <a:lnTo>
                    <a:pt x="12192000" y="1102313"/>
                  </a:lnTo>
                  <a:lnTo>
                    <a:pt x="0" y="1102313"/>
                  </a:lnTo>
                  <a:lnTo>
                    <a:pt x="0" y="457200"/>
                  </a:lnTo>
                  <a:close/>
                </a:path>
              </a:pathLst>
            </a:custGeom>
            <a:solidFill>
              <a:schemeClr val="accent4">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endParaRPr lang="en-US" sz="2800" b="1" dirty="0">
                <a:solidFill>
                  <a:schemeClr val="tx1"/>
                </a:solidFill>
                <a:latin typeface="Footlight MT Light" panose="0204060206030A020304" pitchFamily="18" charset="0"/>
              </a:endParaRPr>
            </a:p>
          </p:txBody>
        </p:sp>
        <p:sp>
          <p:nvSpPr>
            <p:cNvPr id="17" name="Rectangle 21">
              <a:extLst>
                <a:ext uri="{FF2B5EF4-FFF2-40B4-BE49-F238E27FC236}">
                  <a16:creationId xmlns:a16="http://schemas.microsoft.com/office/drawing/2014/main" id="{B85CBE46-C6B7-44F2-97C6-AE21156F1ED2}"/>
                </a:ext>
              </a:extLst>
            </p:cNvPr>
            <p:cNvSpPr/>
            <p:nvPr/>
          </p:nvSpPr>
          <p:spPr>
            <a:xfrm>
              <a:off x="0" y="5752425"/>
              <a:ext cx="12192000" cy="1102313"/>
            </a:xfrm>
            <a:custGeom>
              <a:avLst/>
              <a:gdLst>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169097 h 814210"/>
                <a:gd name="connsiteX1" fmla="*/ 12192000 w 12192000"/>
                <a:gd name="connsiteY1" fmla="*/ 169097 h 814210"/>
                <a:gd name="connsiteX2" fmla="*/ 12192000 w 12192000"/>
                <a:gd name="connsiteY2" fmla="*/ 814210 h 814210"/>
                <a:gd name="connsiteX3" fmla="*/ 0 w 12192000"/>
                <a:gd name="connsiteY3" fmla="*/ 814210 h 814210"/>
                <a:gd name="connsiteX4" fmla="*/ 0 w 12192000"/>
                <a:gd name="connsiteY4" fmla="*/ 169097 h 814210"/>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1102313">
                  <a:moveTo>
                    <a:pt x="0" y="457200"/>
                  </a:moveTo>
                  <a:cubicBezTo>
                    <a:pt x="4424948" y="-192505"/>
                    <a:pt x="7502358" y="1876926"/>
                    <a:pt x="12192000" y="0"/>
                  </a:cubicBezTo>
                  <a:lnTo>
                    <a:pt x="12192000" y="1102313"/>
                  </a:lnTo>
                  <a:lnTo>
                    <a:pt x="0" y="1102313"/>
                  </a:lnTo>
                  <a:lnTo>
                    <a:pt x="0" y="457200"/>
                  </a:lnTo>
                  <a:close/>
                </a:path>
              </a:pathLst>
            </a:custGeom>
            <a:solidFill>
              <a:schemeClr val="accent6">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endParaRPr lang="en-US" sz="2800" b="1" dirty="0">
                <a:solidFill>
                  <a:schemeClr val="tx1"/>
                </a:solidFill>
                <a:latin typeface="Footlight MT Light" panose="0204060206030A020304" pitchFamily="18" charset="0"/>
              </a:endParaRPr>
            </a:p>
          </p:txBody>
        </p:sp>
      </p:grpSp>
    </p:spTree>
    <p:extLst>
      <p:ext uri="{BB962C8B-B14F-4D97-AF65-F5344CB8AC3E}">
        <p14:creationId xmlns:p14="http://schemas.microsoft.com/office/powerpoint/2010/main" val="2742492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nodePh="1">
                                  <p:stCondLst>
                                    <p:cond delay="0"/>
                                  </p:stCondLst>
                                  <p:endCondLst>
                                    <p:cond evt="begin" delay="0">
                                      <p:tn val="5"/>
                                    </p:cond>
                                  </p:endCondLst>
                                  <p:childTnLst>
                                    <p:animEffect transition="out" filter="fade">
                                      <p:cBhvr>
                                        <p:cTn id="6" dur="2000"/>
                                        <p:tgtEl>
                                          <p:spTgt spid="18"/>
                                        </p:tgtEl>
                                      </p:cBhvr>
                                    </p:animEffect>
                                    <p:anim calcmode="lin" valueType="num">
                                      <p:cBhvr>
                                        <p:cTn id="7" dur="2000"/>
                                        <p:tgtEl>
                                          <p:spTgt spid="1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18"/>
                                        </p:tgtEl>
                                        <p:attrNameLst>
                                          <p:attrName>ppt_h</p:attrName>
                                        </p:attrNameLst>
                                      </p:cBhvr>
                                      <p:tavLst>
                                        <p:tav tm="0">
                                          <p:val>
                                            <p:strVal val="ppt_h"/>
                                          </p:val>
                                        </p:tav>
                                        <p:tav tm="100000">
                                          <p:val>
                                            <p:strVal val="ppt_h"/>
                                          </p:val>
                                        </p:tav>
                                      </p:tavLst>
                                    </p:anim>
                                    <p:set>
                                      <p:cBhvr>
                                        <p:cTn id="9" dur="1" fill="hold">
                                          <p:stCondLst>
                                            <p:cond delay="1999"/>
                                          </p:stCondLst>
                                        </p:cTn>
                                        <p:tgtEl>
                                          <p:spTgt spid="18"/>
                                        </p:tgtEl>
                                        <p:attrNameLst>
                                          <p:attrName>style.visibility</p:attrName>
                                        </p:attrNameLst>
                                      </p:cBhvr>
                                      <p:to>
                                        <p:strVal val="hidden"/>
                                      </p:to>
                                    </p:set>
                                  </p:childTnLst>
                                </p:cTn>
                              </p:par>
                              <p:par>
                                <p:cTn id="10" presetID="45" presetClass="exit" presetSubtype="0" fill="hold" grpId="0" nodeType="withEffect" nodePh="1">
                                  <p:stCondLst>
                                    <p:cond delay="0"/>
                                  </p:stCondLst>
                                  <p:endCondLst>
                                    <p:cond evt="begin" delay="0">
                                      <p:tn val="10"/>
                                    </p:cond>
                                  </p:endCondLst>
                                  <p:childTnLst>
                                    <p:animEffect transition="out" filter="fade">
                                      <p:cBhvr>
                                        <p:cTn id="11" dur="2000"/>
                                        <p:tgtEl>
                                          <p:spTgt spid="12"/>
                                        </p:tgtEl>
                                      </p:cBhvr>
                                    </p:animEffect>
                                    <p:anim calcmode="lin" valueType="num">
                                      <p:cBhvr>
                                        <p:cTn id="12" dur="2000"/>
                                        <p:tgtEl>
                                          <p:spTgt spid="1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 dur="2000"/>
                                        <p:tgtEl>
                                          <p:spTgt spid="12"/>
                                        </p:tgtEl>
                                        <p:attrNameLst>
                                          <p:attrName>ppt_h</p:attrName>
                                        </p:attrNameLst>
                                      </p:cBhvr>
                                      <p:tavLst>
                                        <p:tav tm="0">
                                          <p:val>
                                            <p:strVal val="ppt_h"/>
                                          </p:val>
                                        </p:tav>
                                        <p:tav tm="100000">
                                          <p:val>
                                            <p:strVal val="ppt_h"/>
                                          </p:val>
                                        </p:tav>
                                      </p:tavLst>
                                    </p:anim>
                                    <p:set>
                                      <p:cBhvr>
                                        <p:cTn id="14" dur="1" fill="hold">
                                          <p:stCondLst>
                                            <p:cond delay="1999"/>
                                          </p:stCondLst>
                                        </p:cTn>
                                        <p:tgtEl>
                                          <p:spTgt spid="12"/>
                                        </p:tgtEl>
                                        <p:attrNameLst>
                                          <p:attrName>style.visibility</p:attrName>
                                        </p:attrNameLst>
                                      </p:cBhvr>
                                      <p:to>
                                        <p:strVal val="hidden"/>
                                      </p:to>
                                    </p:set>
                                  </p:childTnLst>
                                </p:cTn>
                              </p:par>
                              <p:par>
                                <p:cTn id="15" presetID="45" presetClass="exit" presetSubtype="0" fill="hold" nodeType="withEffect">
                                  <p:stCondLst>
                                    <p:cond delay="0"/>
                                  </p:stCondLst>
                                  <p:childTnLst>
                                    <p:animEffect transition="out" filter="fade">
                                      <p:cBhvr>
                                        <p:cTn id="16" dur="2000"/>
                                        <p:tgtEl>
                                          <p:spTgt spid="20"/>
                                        </p:tgtEl>
                                      </p:cBhvr>
                                    </p:animEffect>
                                    <p:anim calcmode="lin" valueType="num">
                                      <p:cBhvr>
                                        <p:cTn id="17" dur="2000"/>
                                        <p:tgtEl>
                                          <p:spTgt spid="2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8" dur="2000"/>
                                        <p:tgtEl>
                                          <p:spTgt spid="20"/>
                                        </p:tgtEl>
                                        <p:attrNameLst>
                                          <p:attrName>ppt_h</p:attrName>
                                        </p:attrNameLst>
                                      </p:cBhvr>
                                      <p:tavLst>
                                        <p:tav tm="0">
                                          <p:val>
                                            <p:strVal val="ppt_h"/>
                                          </p:val>
                                        </p:tav>
                                        <p:tav tm="100000">
                                          <p:val>
                                            <p:strVal val="ppt_h"/>
                                          </p:val>
                                        </p:tav>
                                      </p:tavLst>
                                    </p:anim>
                                    <p:set>
                                      <p:cBhvr>
                                        <p:cTn id="19" dur="1" fill="hold">
                                          <p:stCondLst>
                                            <p:cond delay="1999"/>
                                          </p:stCondLst>
                                        </p:cTn>
                                        <p:tgtEl>
                                          <p:spTgt spid="20"/>
                                        </p:tgtEl>
                                        <p:attrNameLst>
                                          <p:attrName>style.visibility</p:attrName>
                                        </p:attrNameLst>
                                      </p:cBhvr>
                                      <p:to>
                                        <p:strVal val="hidden"/>
                                      </p:to>
                                    </p:set>
                                  </p:childTnLst>
                                </p:cTn>
                              </p:par>
                              <p:par>
                                <p:cTn id="20" presetID="45" presetClass="exit" presetSubtype="0" fill="hold" grpId="0" nodeType="withEffect">
                                  <p:stCondLst>
                                    <p:cond delay="0"/>
                                  </p:stCondLst>
                                  <p:childTnLst>
                                    <p:animEffect transition="out" filter="fade">
                                      <p:cBhvr>
                                        <p:cTn id="21" dur="2000"/>
                                        <p:tgtEl>
                                          <p:spTgt spid="11"/>
                                        </p:tgtEl>
                                      </p:cBhvr>
                                    </p:animEffect>
                                    <p:anim calcmode="lin" valueType="num">
                                      <p:cBhvr>
                                        <p:cTn id="22" dur="2000"/>
                                        <p:tgtEl>
                                          <p:spTgt spid="11"/>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3" dur="2000"/>
                                        <p:tgtEl>
                                          <p:spTgt spid="11"/>
                                        </p:tgtEl>
                                        <p:attrNameLst>
                                          <p:attrName>ppt_h</p:attrName>
                                        </p:attrNameLst>
                                      </p:cBhvr>
                                      <p:tavLst>
                                        <p:tav tm="0">
                                          <p:val>
                                            <p:strVal val="ppt_h"/>
                                          </p:val>
                                        </p:tav>
                                        <p:tav tm="100000">
                                          <p:val>
                                            <p:strVal val="ppt_h"/>
                                          </p:val>
                                        </p:tav>
                                      </p:tavLst>
                                    </p:anim>
                                    <p:set>
                                      <p:cBhvr>
                                        <p:cTn id="24" dur="1" fill="hold">
                                          <p:stCondLst>
                                            <p:cond delay="1999"/>
                                          </p:stCondLst>
                                        </p:cTn>
                                        <p:tgtEl>
                                          <p:spTgt spid="11"/>
                                        </p:tgtEl>
                                        <p:attrNameLst>
                                          <p:attrName>style.visibility</p:attrName>
                                        </p:attrNameLst>
                                      </p:cBhvr>
                                      <p:to>
                                        <p:strVal val="hidden"/>
                                      </p:to>
                                    </p:set>
                                  </p:childTnLst>
                                </p:cTn>
                              </p:par>
                              <p:par>
                                <p:cTn id="25" presetID="45" presetClass="exit" presetSubtype="0" fill="hold" nodeType="withEffect">
                                  <p:stCondLst>
                                    <p:cond delay="0"/>
                                  </p:stCondLst>
                                  <p:childTnLst>
                                    <p:animEffect transition="out" filter="fade">
                                      <p:cBhvr>
                                        <p:cTn id="26" dur="2000"/>
                                        <p:tgtEl>
                                          <p:spTgt spid="2"/>
                                        </p:tgtEl>
                                      </p:cBhvr>
                                    </p:animEffect>
                                    <p:anim calcmode="lin" valueType="num">
                                      <p:cBhvr>
                                        <p:cTn id="27" dur="2000"/>
                                        <p:tgtEl>
                                          <p:spTgt spid="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8" dur="2000"/>
                                        <p:tgtEl>
                                          <p:spTgt spid="2"/>
                                        </p:tgtEl>
                                        <p:attrNameLst>
                                          <p:attrName>ppt_h</p:attrName>
                                        </p:attrNameLst>
                                      </p:cBhvr>
                                      <p:tavLst>
                                        <p:tav tm="0">
                                          <p:val>
                                            <p:strVal val="ppt_h"/>
                                          </p:val>
                                        </p:tav>
                                        <p:tav tm="100000">
                                          <p:val>
                                            <p:strVal val="ppt_h"/>
                                          </p:val>
                                        </p:tav>
                                      </p:tavLst>
                                    </p:anim>
                                    <p:set>
                                      <p:cBhvr>
                                        <p:cTn id="29" dur="1" fill="hold">
                                          <p:stCondLst>
                                            <p:cond delay="1999"/>
                                          </p:stCondLst>
                                        </p:cTn>
                                        <p:tgtEl>
                                          <p:spTgt spid="2"/>
                                        </p:tgtEl>
                                        <p:attrNameLst>
                                          <p:attrName>style.visibility</p:attrName>
                                        </p:attrNameLst>
                                      </p:cBhvr>
                                      <p:to>
                                        <p:strVal val="hidden"/>
                                      </p:to>
                                    </p:set>
                                  </p:childTnLst>
                                </p:cTn>
                              </p:par>
                              <p:par>
                                <p:cTn id="30" presetID="45" presetClass="exit" presetSubtype="0" fill="hold" grpId="0" nodeType="withEffect">
                                  <p:stCondLst>
                                    <p:cond delay="0"/>
                                  </p:stCondLst>
                                  <p:childTnLst>
                                    <p:animEffect transition="out" filter="fade">
                                      <p:cBhvr>
                                        <p:cTn id="31" dur="2000"/>
                                        <p:tgtEl>
                                          <p:spTgt spid="6"/>
                                        </p:tgtEl>
                                      </p:cBhvr>
                                    </p:animEffect>
                                    <p:anim calcmode="lin" valueType="num">
                                      <p:cBhvr>
                                        <p:cTn id="32" dur="2000"/>
                                        <p:tgtEl>
                                          <p:spTgt spid="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3" dur="2000"/>
                                        <p:tgtEl>
                                          <p:spTgt spid="6"/>
                                        </p:tgtEl>
                                        <p:attrNameLst>
                                          <p:attrName>ppt_h</p:attrName>
                                        </p:attrNameLst>
                                      </p:cBhvr>
                                      <p:tavLst>
                                        <p:tav tm="0">
                                          <p:val>
                                            <p:strVal val="ppt_h"/>
                                          </p:val>
                                        </p:tav>
                                        <p:tav tm="100000">
                                          <p:val>
                                            <p:strVal val="ppt_h"/>
                                          </p:val>
                                        </p:tav>
                                      </p:tavLst>
                                    </p:anim>
                                    <p:set>
                                      <p:cBhvr>
                                        <p:cTn id="34" dur="1" fill="hold">
                                          <p:stCondLst>
                                            <p:cond delay="1999"/>
                                          </p:stCondLst>
                                        </p:cTn>
                                        <p:tgtEl>
                                          <p:spTgt spid="6"/>
                                        </p:tgtEl>
                                        <p:attrNameLst>
                                          <p:attrName>style.visibility</p:attrName>
                                        </p:attrNameLst>
                                      </p:cBhvr>
                                      <p:to>
                                        <p:strVal val="hidden"/>
                                      </p:to>
                                    </p:set>
                                  </p:childTnLst>
                                </p:cTn>
                              </p:par>
                              <p:par>
                                <p:cTn id="35" presetID="45" presetClass="exit" presetSubtype="0" fill="hold" grpId="0" nodeType="withEffect">
                                  <p:stCondLst>
                                    <p:cond delay="0"/>
                                  </p:stCondLst>
                                  <p:childTnLst>
                                    <p:animEffect transition="out" filter="fade">
                                      <p:cBhvr>
                                        <p:cTn id="36" dur="2000"/>
                                        <p:tgtEl>
                                          <p:spTgt spid="4"/>
                                        </p:tgtEl>
                                      </p:cBhvr>
                                    </p:animEffect>
                                    <p:anim calcmode="lin" valueType="num">
                                      <p:cBhvr>
                                        <p:cTn id="37" dur="2000"/>
                                        <p:tgtEl>
                                          <p:spTgt spid="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8" dur="2000"/>
                                        <p:tgtEl>
                                          <p:spTgt spid="4"/>
                                        </p:tgtEl>
                                        <p:attrNameLst>
                                          <p:attrName>ppt_h</p:attrName>
                                        </p:attrNameLst>
                                      </p:cBhvr>
                                      <p:tavLst>
                                        <p:tav tm="0">
                                          <p:val>
                                            <p:strVal val="ppt_h"/>
                                          </p:val>
                                        </p:tav>
                                        <p:tav tm="100000">
                                          <p:val>
                                            <p:strVal val="ppt_h"/>
                                          </p:val>
                                        </p:tav>
                                      </p:tavLst>
                                    </p:anim>
                                    <p:set>
                                      <p:cBhvr>
                                        <p:cTn id="39" dur="1" fill="hold">
                                          <p:stCondLst>
                                            <p:cond delay="1999"/>
                                          </p:stCondLst>
                                        </p:cTn>
                                        <p:tgtEl>
                                          <p:spTgt spid="4"/>
                                        </p:tgtEl>
                                        <p:attrNameLst>
                                          <p:attrName>style.visibility</p:attrName>
                                        </p:attrNameLst>
                                      </p:cBhvr>
                                      <p:to>
                                        <p:strVal val="hidden"/>
                                      </p:to>
                                    </p:set>
                                  </p:childTnLst>
                                </p:cTn>
                              </p:par>
                              <p:par>
                                <p:cTn id="40" presetID="45" presetClass="exit" presetSubtype="0" fill="hold" nodeType="withEffect">
                                  <p:stCondLst>
                                    <p:cond delay="0"/>
                                  </p:stCondLst>
                                  <p:childTnLst>
                                    <p:animEffect transition="out" filter="fade">
                                      <p:cBhvr>
                                        <p:cTn id="41" dur="2000"/>
                                        <p:tgtEl>
                                          <p:spTgt spid="32"/>
                                        </p:tgtEl>
                                      </p:cBhvr>
                                    </p:animEffect>
                                    <p:anim calcmode="lin" valueType="num">
                                      <p:cBhvr>
                                        <p:cTn id="42" dur="2000"/>
                                        <p:tgtEl>
                                          <p:spTgt spid="3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3" dur="2000"/>
                                        <p:tgtEl>
                                          <p:spTgt spid="32"/>
                                        </p:tgtEl>
                                        <p:attrNameLst>
                                          <p:attrName>ppt_h</p:attrName>
                                        </p:attrNameLst>
                                      </p:cBhvr>
                                      <p:tavLst>
                                        <p:tav tm="0">
                                          <p:val>
                                            <p:strVal val="ppt_h"/>
                                          </p:val>
                                        </p:tav>
                                        <p:tav tm="100000">
                                          <p:val>
                                            <p:strVal val="ppt_h"/>
                                          </p:val>
                                        </p:tav>
                                      </p:tavLst>
                                    </p:anim>
                                    <p:set>
                                      <p:cBhvr>
                                        <p:cTn id="44" dur="1" fill="hold">
                                          <p:stCondLst>
                                            <p:cond delay="19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2" grpId="0"/>
      <p:bldP spid="11" grpId="0"/>
      <p:bldP spid="6" grpId="0" animBg="1"/>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9657" y="3073621"/>
            <a:ext cx="1748804" cy="1748804"/>
          </a:xfrm>
          <a:prstGeom prst="rect">
            <a:avLst/>
          </a:prstGeom>
        </p:spPr>
      </p:pic>
      <p:sp>
        <p:nvSpPr>
          <p:cNvPr id="18" name="TextBox 17"/>
          <p:cNvSpPr txBox="1"/>
          <p:nvPr/>
        </p:nvSpPr>
        <p:spPr>
          <a:xfrm>
            <a:off x="1935095" y="4806720"/>
            <a:ext cx="8419520" cy="400110"/>
          </a:xfrm>
          <a:prstGeom prst="rect">
            <a:avLst/>
          </a:prstGeom>
          <a:noFill/>
        </p:spPr>
        <p:txBody>
          <a:bodyPr wrap="square" rtlCol="0">
            <a:spAutoFit/>
          </a:bodyPr>
          <a:lstStyle/>
          <a:p>
            <a:pPr algn="just"/>
            <a:endParaRPr lang="en-GB" sz="2000" dirty="0">
              <a:latin typeface="Footlight MT Light" panose="0204060206030A020304" pitchFamily="18" charset="0"/>
            </a:endParaRPr>
          </a:p>
        </p:txBody>
      </p:sp>
      <p:sp>
        <p:nvSpPr>
          <p:cNvPr id="12" name="TextBox 11"/>
          <p:cNvSpPr txBox="1"/>
          <p:nvPr/>
        </p:nvSpPr>
        <p:spPr>
          <a:xfrm>
            <a:off x="2494702" y="2396597"/>
            <a:ext cx="8036417" cy="446276"/>
          </a:xfrm>
          <a:prstGeom prst="rect">
            <a:avLst/>
          </a:prstGeom>
          <a:noFill/>
        </p:spPr>
        <p:txBody>
          <a:bodyPr wrap="square" rtlCol="0">
            <a:spAutoFit/>
          </a:bodyPr>
          <a:lstStyle/>
          <a:p>
            <a:pPr algn="just"/>
            <a:endParaRPr lang="en-US" sz="2300" b="1" dirty="0">
              <a:latin typeface="Footlight MT Light" panose="0204060206030A020304" pitchFamily="18" charset="0"/>
              <a:cs typeface="Arial" panose="020B0604020202020204" pitchFamily="34" charset="0"/>
            </a:endParaRPr>
          </a:p>
        </p:txBody>
      </p:sp>
      <p:pic>
        <p:nvPicPr>
          <p:cNvPr id="20" name="Picture 19">
            <a:extLst>
              <a:ext uri="{FF2B5EF4-FFF2-40B4-BE49-F238E27FC236}">
                <a16:creationId xmlns:a16="http://schemas.microsoft.com/office/drawing/2014/main" id="{DD7229A2-8221-4692-A9BC-200280D43649}"/>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a:off x="0" y="396644"/>
            <a:ext cx="12192000" cy="5978702"/>
          </a:xfrm>
          <a:prstGeom prst="rect">
            <a:avLst/>
          </a:prstGeom>
          <a:noFill/>
        </p:spPr>
      </p:pic>
      <p:sp>
        <p:nvSpPr>
          <p:cNvPr id="9" name="Rectangle 8">
            <a:extLst>
              <a:ext uri="{FF2B5EF4-FFF2-40B4-BE49-F238E27FC236}">
                <a16:creationId xmlns:a16="http://schemas.microsoft.com/office/drawing/2014/main" id="{229C1E96-4DA7-4FBD-A9D4-538B1CD12CED}"/>
              </a:ext>
            </a:extLst>
          </p:cNvPr>
          <p:cNvSpPr/>
          <p:nvPr/>
        </p:nvSpPr>
        <p:spPr>
          <a:xfrm>
            <a:off x="-859684" y="5787361"/>
            <a:ext cx="5594457" cy="11182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endParaRPr lang="en-GB" sz="2400" dirty="0">
              <a:solidFill>
                <a:schemeClr val="tx1"/>
              </a:solidFill>
              <a:latin typeface="Footlight MT Light" panose="0204060206030A020304" pitchFamily="18" charset="0"/>
            </a:endParaRPr>
          </a:p>
        </p:txBody>
      </p:sp>
      <p:sp>
        <p:nvSpPr>
          <p:cNvPr id="11" name="Rectangle 10">
            <a:extLst>
              <a:ext uri="{FF2B5EF4-FFF2-40B4-BE49-F238E27FC236}">
                <a16:creationId xmlns:a16="http://schemas.microsoft.com/office/drawing/2014/main" id="{63B0E614-4F67-446B-AA56-AD1F5A6155E9}"/>
              </a:ext>
            </a:extLst>
          </p:cNvPr>
          <p:cNvSpPr/>
          <p:nvPr/>
        </p:nvSpPr>
        <p:spPr>
          <a:xfrm>
            <a:off x="1114204" y="6463175"/>
            <a:ext cx="2448578" cy="3805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r>
              <a:rPr lang="en-US" sz="2000" b="1" dirty="0">
                <a:solidFill>
                  <a:schemeClr val="bg1"/>
                </a:solidFill>
                <a:latin typeface="Footlight MT Light" panose="0204060206030A020304" pitchFamily="18" charset="0"/>
              </a:rPr>
              <a:t>@</a:t>
            </a:r>
            <a:r>
              <a:rPr lang="en-US" sz="2000" b="1" dirty="0" err="1">
                <a:solidFill>
                  <a:schemeClr val="bg1"/>
                </a:solidFill>
                <a:latin typeface="Footlight MT Light" panose="0204060206030A020304" pitchFamily="18" charset="0"/>
              </a:rPr>
              <a:t>NigeriaEITI</a:t>
            </a:r>
            <a:endParaRPr lang="en-US" sz="2000" b="1" dirty="0">
              <a:solidFill>
                <a:schemeClr val="bg1"/>
              </a:solidFill>
              <a:latin typeface="Footlight MT Light" panose="0204060206030A020304" pitchFamily="18" charset="0"/>
            </a:endParaRPr>
          </a:p>
        </p:txBody>
      </p:sp>
      <p:grpSp>
        <p:nvGrpSpPr>
          <p:cNvPr id="2" name="Group 1">
            <a:extLst>
              <a:ext uri="{FF2B5EF4-FFF2-40B4-BE49-F238E27FC236}">
                <a16:creationId xmlns:a16="http://schemas.microsoft.com/office/drawing/2014/main" id="{343AE7BA-CEEE-4A13-BFF5-6A99660BC00C}"/>
              </a:ext>
            </a:extLst>
          </p:cNvPr>
          <p:cNvGrpSpPr/>
          <p:nvPr/>
        </p:nvGrpSpPr>
        <p:grpSpPr>
          <a:xfrm>
            <a:off x="2942097" y="6401774"/>
            <a:ext cx="2448578" cy="465455"/>
            <a:chOff x="2880199" y="6391564"/>
            <a:chExt cx="2448578" cy="465455"/>
          </a:xfrm>
        </p:grpSpPr>
        <p:sp>
          <p:nvSpPr>
            <p:cNvPr id="13" name="Rectangle 12">
              <a:extLst>
                <a:ext uri="{FF2B5EF4-FFF2-40B4-BE49-F238E27FC236}">
                  <a16:creationId xmlns:a16="http://schemas.microsoft.com/office/drawing/2014/main" id="{B2F2BDAD-0CA9-43A9-88B1-5967300C07D5}"/>
                </a:ext>
              </a:extLst>
            </p:cNvPr>
            <p:cNvSpPr/>
            <p:nvPr/>
          </p:nvSpPr>
          <p:spPr>
            <a:xfrm>
              <a:off x="2880199" y="6391564"/>
              <a:ext cx="2448578" cy="4654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r>
                <a:rPr lang="en-US" sz="2000" b="1" dirty="0">
                  <a:solidFill>
                    <a:schemeClr val="bg1"/>
                  </a:solidFill>
                  <a:latin typeface="Footlight MT Light" panose="0204060206030A020304" pitchFamily="18" charset="0"/>
                </a:rPr>
                <a:t>www.neiti.gov.ng</a:t>
              </a:r>
            </a:p>
          </p:txBody>
        </p:sp>
        <p:sp>
          <p:nvSpPr>
            <p:cNvPr id="14" name="Rectangle 13">
              <a:extLst>
                <a:ext uri="{FF2B5EF4-FFF2-40B4-BE49-F238E27FC236}">
                  <a16:creationId xmlns:a16="http://schemas.microsoft.com/office/drawing/2014/main" id="{C60F91D8-79EA-45D2-9CE2-1320AD88B87F}"/>
                </a:ext>
              </a:extLst>
            </p:cNvPr>
            <p:cNvSpPr/>
            <p:nvPr/>
          </p:nvSpPr>
          <p:spPr>
            <a:xfrm>
              <a:off x="3106659" y="6398896"/>
              <a:ext cx="45719" cy="452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endParaRPr lang="en-US" sz="2000" b="1" dirty="0">
                <a:solidFill>
                  <a:schemeClr val="tx1"/>
                </a:solidFill>
                <a:latin typeface="Footlight MT Light" panose="0204060206030A020304" pitchFamily="18" charset="0"/>
              </a:endParaRPr>
            </a:p>
          </p:txBody>
        </p:sp>
      </p:grpSp>
      <p:sp>
        <p:nvSpPr>
          <p:cNvPr id="6" name="Title 5"/>
          <p:cNvSpPr>
            <a:spLocks noGrp="1"/>
          </p:cNvSpPr>
          <p:nvPr>
            <p:ph type="title" idx="4294967295"/>
          </p:nvPr>
        </p:nvSpPr>
        <p:spPr>
          <a:xfrm>
            <a:off x="26499" y="507257"/>
            <a:ext cx="12192000" cy="1017133"/>
          </a:xfrm>
          <a:solidFill>
            <a:schemeClr val="accent6">
              <a:lumMod val="75000"/>
            </a:schemeClr>
          </a:solidFill>
        </p:spPr>
        <p:txBody>
          <a:bodyPr>
            <a:normAutofit fontScale="90000"/>
          </a:bodyPr>
          <a:lstStyle/>
          <a:p>
            <a:pPr algn="ctr"/>
            <a:r>
              <a:rPr lang="en-US" b="1" dirty="0">
                <a:solidFill>
                  <a:schemeClr val="bg1"/>
                </a:solidFill>
                <a:latin typeface="Footlight MT Light" panose="0204060206030A020304" pitchFamily="18" charset="0"/>
              </a:rPr>
              <a:t>Observations/Findings and Recommendations of the 2021 Audit</a:t>
            </a:r>
            <a:endParaRPr lang="en-GB" b="1" dirty="0">
              <a:solidFill>
                <a:schemeClr val="bg1"/>
              </a:solidFill>
              <a:latin typeface="Footlight MT Light" panose="0204060206030A020304" pitchFamily="18" charset="0"/>
            </a:endParaRPr>
          </a:p>
        </p:txBody>
      </p:sp>
      <p:sp>
        <p:nvSpPr>
          <p:cNvPr id="4" name="TextBox 3"/>
          <p:cNvSpPr txBox="1"/>
          <p:nvPr/>
        </p:nvSpPr>
        <p:spPr>
          <a:xfrm>
            <a:off x="17666" y="1501251"/>
            <a:ext cx="12174334" cy="830997"/>
          </a:xfrm>
          <a:prstGeom prst="rect">
            <a:avLst/>
          </a:prstGeom>
          <a:solidFill>
            <a:schemeClr val="bg2"/>
          </a:solidFill>
        </p:spPr>
        <p:txBody>
          <a:bodyPr wrap="square" rtlCol="0">
            <a:spAutoFit/>
          </a:bodyPr>
          <a:lstStyle/>
          <a:p>
            <a:r>
              <a:rPr lang="en-US" sz="2400" b="1" kern="100" dirty="0">
                <a:latin typeface="Footlight MT Light" panose="0204060206030A020304" pitchFamily="18" charset="0"/>
                <a:ea typeface="Gentium Basic"/>
                <a:cs typeface="Gentium Basic"/>
              </a:rPr>
              <a:t>29</a:t>
            </a:r>
            <a:r>
              <a:rPr lang="en-US" sz="2400" kern="100" dirty="0">
                <a:latin typeface="Footlight MT Light" panose="0204060206030A020304" pitchFamily="18" charset="0"/>
                <a:ea typeface="Gentium Basic"/>
                <a:cs typeface="Gentium Basic"/>
              </a:rPr>
              <a:t> Findings &amp; Recommendations from Page 156 -166 of the report covering the following areas:</a:t>
            </a:r>
          </a:p>
        </p:txBody>
      </p:sp>
      <p:pic>
        <p:nvPicPr>
          <p:cNvPr id="21" name="Picture 4" descr="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75" y="0"/>
            <a:ext cx="1299174" cy="46445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val="2325739960"/>
              </p:ext>
            </p:extLst>
          </p:nvPr>
        </p:nvGraphicFramePr>
        <p:xfrm>
          <a:off x="0" y="2225040"/>
          <a:ext cx="9855199" cy="4693920"/>
        </p:xfrm>
        <a:graphic>
          <a:graphicData uri="http://schemas.openxmlformats.org/drawingml/2006/table">
            <a:tbl>
              <a:tblPr firstRow="1" bandRow="1">
                <a:tableStyleId>{93296810-A885-4BE3-A3E7-6D5BEEA58F35}</a:tableStyleId>
              </a:tblPr>
              <a:tblGrid>
                <a:gridCol w="6110513">
                  <a:extLst>
                    <a:ext uri="{9D8B030D-6E8A-4147-A177-3AD203B41FA5}">
                      <a16:colId xmlns:a16="http://schemas.microsoft.com/office/drawing/2014/main" val="20000"/>
                    </a:ext>
                  </a:extLst>
                </a:gridCol>
                <a:gridCol w="3744686">
                  <a:extLst>
                    <a:ext uri="{9D8B030D-6E8A-4147-A177-3AD203B41FA5}">
                      <a16:colId xmlns:a16="http://schemas.microsoft.com/office/drawing/2014/main" val="20001"/>
                    </a:ext>
                  </a:extLst>
                </a:gridCol>
              </a:tblGrid>
              <a:tr h="5173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dirty="0">
                          <a:latin typeface="Footlight MT Light" panose="0204060206030A020304" pitchFamily="18" charset="0"/>
                        </a:rPr>
                        <a:t>Observation/findings</a:t>
                      </a:r>
                    </a:p>
                  </a:txBody>
                  <a:tcP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dirty="0">
                          <a:latin typeface="Footlight MT Light" panose="0204060206030A020304" pitchFamily="18" charset="0"/>
                        </a:rPr>
                        <a:t>Recommendations</a:t>
                      </a:r>
                      <a:endParaRPr lang="en-GB" sz="3200" dirty="0"/>
                    </a:p>
                  </a:txBody>
                  <a:tcPr>
                    <a:solidFill>
                      <a:schemeClr val="accent6">
                        <a:lumMod val="60000"/>
                        <a:lumOff val="40000"/>
                      </a:schemeClr>
                    </a:solidFill>
                  </a:tcPr>
                </a:tc>
                <a:extLst>
                  <a:ext uri="{0D108BD9-81ED-4DB2-BD59-A6C34878D82A}">
                    <a16:rowId xmlns:a16="http://schemas.microsoft.com/office/drawing/2014/main" val="10000"/>
                  </a:ext>
                </a:extLst>
              </a:tr>
              <a:tr h="3349453">
                <a:tc>
                  <a:txBody>
                    <a:bodyPr/>
                    <a:lstStyle/>
                    <a:p>
                      <a:pPr lvl="0" algn="just"/>
                      <a:r>
                        <a:rPr lang="en-US" sz="2200" b="1" dirty="0">
                          <a:solidFill>
                            <a:schemeClr val="tx1"/>
                          </a:solidFill>
                          <a:effectLst/>
                          <a:latin typeface="Footlight MT Light" panose="0204060206030A020304" pitchFamily="18" charset="0"/>
                          <a:cs typeface="Times New Roman" panose="02020603050405020304" pitchFamily="18" charset="0"/>
                        </a:rPr>
                        <a:t>Outstanding Liabilities payable to FIRS and NUPRC </a:t>
                      </a:r>
                    </a:p>
                    <a:p>
                      <a:pPr lvl="0" algn="just"/>
                      <a:r>
                        <a:rPr lang="en-US" sz="2200" b="0" dirty="0">
                          <a:solidFill>
                            <a:schemeClr val="tx1"/>
                          </a:solidFill>
                          <a:effectLst/>
                          <a:latin typeface="Footlight MT Light" panose="0204060206030A020304" pitchFamily="18" charset="0"/>
                          <a:cs typeface="Times New Roman" panose="02020603050405020304" pitchFamily="18" charset="0"/>
                        </a:rPr>
                        <a:t>The total outstanding taxes payable to FIRS as at 31st July, 2023 was </a:t>
                      </a:r>
                      <a:r>
                        <a:rPr lang="en-US" sz="2200" b="1" dirty="0">
                          <a:solidFill>
                            <a:schemeClr val="tx1"/>
                          </a:solidFill>
                          <a:effectLst/>
                          <a:latin typeface="Footlight MT Light" panose="0204060206030A020304" pitchFamily="18" charset="0"/>
                          <a:cs typeface="Times New Roman" panose="02020603050405020304" pitchFamily="18" charset="0"/>
                        </a:rPr>
                        <a:t>$13.591million </a:t>
                      </a:r>
                      <a:r>
                        <a:rPr lang="en-US" sz="2200" b="0" dirty="0">
                          <a:solidFill>
                            <a:schemeClr val="tx1"/>
                          </a:solidFill>
                          <a:effectLst/>
                          <a:latin typeface="Footlight MT Light" panose="0204060206030A020304" pitchFamily="18" charset="0"/>
                          <a:cs typeface="Times New Roman" panose="02020603050405020304" pitchFamily="18" charset="0"/>
                        </a:rPr>
                        <a:t>while the total amount of outstanding Federation revenue payable to NUPRC as at 31st December, 2022 was </a:t>
                      </a:r>
                      <a:r>
                        <a:rPr lang="en-US" sz="2200" b="1" dirty="0">
                          <a:solidFill>
                            <a:schemeClr val="tx1"/>
                          </a:solidFill>
                          <a:effectLst/>
                          <a:latin typeface="Footlight MT Light" panose="0204060206030A020304" pitchFamily="18" charset="0"/>
                          <a:cs typeface="Times New Roman" panose="02020603050405020304" pitchFamily="18" charset="0"/>
                        </a:rPr>
                        <a:t>$8.251billion</a:t>
                      </a:r>
                      <a:r>
                        <a:rPr lang="en-US" sz="2200" b="0" dirty="0">
                          <a:solidFill>
                            <a:schemeClr val="tx1"/>
                          </a:solidFill>
                          <a:effectLst/>
                          <a:latin typeface="Footlight MT Light" panose="0204060206030A020304" pitchFamily="18" charset="0"/>
                          <a:cs typeface="Times New Roman" panose="02020603050405020304" pitchFamily="18" charset="0"/>
                        </a:rPr>
                        <a:t>. NNPC and NPDC outstanding liabilities accounted for over </a:t>
                      </a:r>
                      <a:r>
                        <a:rPr lang="en-US" sz="2200" b="1" dirty="0">
                          <a:solidFill>
                            <a:schemeClr val="tx1"/>
                          </a:solidFill>
                          <a:effectLst/>
                          <a:latin typeface="Footlight MT Light" panose="0204060206030A020304" pitchFamily="18" charset="0"/>
                          <a:cs typeface="Times New Roman" panose="02020603050405020304" pitchFamily="18" charset="0"/>
                        </a:rPr>
                        <a:t>70% </a:t>
                      </a:r>
                      <a:r>
                        <a:rPr lang="en-US" sz="2200" b="0" dirty="0">
                          <a:solidFill>
                            <a:schemeClr val="tx1"/>
                          </a:solidFill>
                          <a:effectLst/>
                          <a:latin typeface="Footlight MT Light" panose="0204060206030A020304" pitchFamily="18" charset="0"/>
                          <a:cs typeface="Times New Roman" panose="02020603050405020304" pitchFamily="18" charset="0"/>
                        </a:rPr>
                        <a:t>of these liabilities. The non-payment of these funds as at when due is a constraint on revenue flow to the Federation. </a:t>
                      </a:r>
                      <a:r>
                        <a:rPr lang="en-US" sz="2200" b="1" dirty="0">
                          <a:solidFill>
                            <a:schemeClr val="tx1"/>
                          </a:solidFill>
                          <a:effectLst/>
                          <a:latin typeface="Footlight MT Light" panose="0204060206030A020304" pitchFamily="18" charset="0"/>
                          <a:cs typeface="Times New Roman" panose="02020603050405020304" pitchFamily="18" charset="0"/>
                        </a:rPr>
                        <a:t>See Appendix 17 </a:t>
                      </a:r>
                      <a:r>
                        <a:rPr lang="en-US" sz="2200" b="0" dirty="0">
                          <a:solidFill>
                            <a:schemeClr val="tx1"/>
                          </a:solidFill>
                          <a:effectLst/>
                          <a:latin typeface="Footlight MT Light" panose="0204060206030A020304" pitchFamily="18" charset="0"/>
                          <a:cs typeface="Times New Roman" panose="02020603050405020304" pitchFamily="18" charset="0"/>
                        </a:rPr>
                        <a:t>for more details.</a:t>
                      </a:r>
                      <a:endParaRPr lang="en-GB" sz="2200" b="0" dirty="0"/>
                    </a:p>
                    <a:p>
                      <a:pPr algn="just"/>
                      <a:endParaRPr lang="en-GB" sz="2200" dirty="0"/>
                    </a:p>
                  </a:txBody>
                  <a:tcPr>
                    <a:noFill/>
                  </a:tcPr>
                </a:tc>
                <a:tc>
                  <a:txBody>
                    <a:bodyPr/>
                    <a:lstStyle/>
                    <a:p>
                      <a:pPr lvl="0" algn="just"/>
                      <a:r>
                        <a:rPr lang="en-US" sz="2200" b="1" dirty="0">
                          <a:latin typeface="Footlight MT Light" panose="0204060206030A020304" pitchFamily="18" charset="0"/>
                        </a:rPr>
                        <a:t>NNPC</a:t>
                      </a:r>
                      <a:r>
                        <a:rPr lang="en-US" sz="2200" dirty="0">
                          <a:latin typeface="Footlight MT Light" panose="0204060206030A020304" pitchFamily="18" charset="0"/>
                        </a:rPr>
                        <a:t> and </a:t>
                      </a:r>
                      <a:r>
                        <a:rPr lang="en-US" sz="2200" b="1" dirty="0">
                          <a:latin typeface="Footlight MT Light" panose="0204060206030A020304" pitchFamily="18" charset="0"/>
                        </a:rPr>
                        <a:t>NPDC</a:t>
                      </a:r>
                      <a:r>
                        <a:rPr lang="en-US" sz="2200" dirty="0">
                          <a:latin typeface="Footlight MT Light" panose="0204060206030A020304" pitchFamily="18" charset="0"/>
                        </a:rPr>
                        <a:t> should be thoroughly investigated while other companies should promptly pay their outstanding liabilities and the respective government agencies are to intensify efforts to recover the debt.</a:t>
                      </a:r>
                      <a:endParaRPr lang="en-GB" sz="2200" dirty="0">
                        <a:latin typeface="Footlight MT Light" panose="0204060206030A020304" pitchFamily="18" charset="0"/>
                      </a:endParaRPr>
                    </a:p>
                    <a:p>
                      <a:pPr algn="just"/>
                      <a:endParaRPr lang="en-GB" sz="2200" dirty="0"/>
                    </a:p>
                  </a:txBody>
                  <a:tcPr>
                    <a:noFill/>
                  </a:tcPr>
                </a:tc>
                <a:extLst>
                  <a:ext uri="{0D108BD9-81ED-4DB2-BD59-A6C34878D82A}">
                    <a16:rowId xmlns:a16="http://schemas.microsoft.com/office/drawing/2014/main" val="10001"/>
                  </a:ext>
                </a:extLst>
              </a:tr>
            </a:tbl>
          </a:graphicData>
        </a:graphic>
      </p:graphicFrame>
      <p:grpSp>
        <p:nvGrpSpPr>
          <p:cNvPr id="15" name="Group 14">
            <a:extLst>
              <a:ext uri="{FF2B5EF4-FFF2-40B4-BE49-F238E27FC236}">
                <a16:creationId xmlns:a16="http://schemas.microsoft.com/office/drawing/2014/main" id="{80B3D91A-BA7A-445F-8DFC-4F1860D040E5}"/>
              </a:ext>
            </a:extLst>
          </p:cNvPr>
          <p:cNvGrpSpPr/>
          <p:nvPr/>
        </p:nvGrpSpPr>
        <p:grpSpPr>
          <a:xfrm>
            <a:off x="-7469" y="5787361"/>
            <a:ext cx="12199469" cy="1217685"/>
            <a:chOff x="-7469" y="5637053"/>
            <a:chExt cx="12199469" cy="1217685"/>
          </a:xfrm>
        </p:grpSpPr>
        <p:sp>
          <p:nvSpPr>
            <p:cNvPr id="16" name="Rectangle 21">
              <a:extLst>
                <a:ext uri="{FF2B5EF4-FFF2-40B4-BE49-F238E27FC236}">
                  <a16:creationId xmlns:a16="http://schemas.microsoft.com/office/drawing/2014/main" id="{79A5CC32-97D6-4731-AEE4-606DA5BB96D1}"/>
                </a:ext>
              </a:extLst>
            </p:cNvPr>
            <p:cNvSpPr/>
            <p:nvPr/>
          </p:nvSpPr>
          <p:spPr>
            <a:xfrm>
              <a:off x="-7469" y="5637053"/>
              <a:ext cx="12192000" cy="1199227"/>
            </a:xfrm>
            <a:custGeom>
              <a:avLst/>
              <a:gdLst>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169097 h 814210"/>
                <a:gd name="connsiteX1" fmla="*/ 12192000 w 12192000"/>
                <a:gd name="connsiteY1" fmla="*/ 169097 h 814210"/>
                <a:gd name="connsiteX2" fmla="*/ 12192000 w 12192000"/>
                <a:gd name="connsiteY2" fmla="*/ 814210 h 814210"/>
                <a:gd name="connsiteX3" fmla="*/ 0 w 12192000"/>
                <a:gd name="connsiteY3" fmla="*/ 814210 h 814210"/>
                <a:gd name="connsiteX4" fmla="*/ 0 w 12192000"/>
                <a:gd name="connsiteY4" fmla="*/ 169097 h 814210"/>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1102313">
                  <a:moveTo>
                    <a:pt x="0" y="457200"/>
                  </a:moveTo>
                  <a:cubicBezTo>
                    <a:pt x="4424948" y="-192505"/>
                    <a:pt x="7502358" y="1876926"/>
                    <a:pt x="12192000" y="0"/>
                  </a:cubicBezTo>
                  <a:lnTo>
                    <a:pt x="12192000" y="1102313"/>
                  </a:lnTo>
                  <a:lnTo>
                    <a:pt x="0" y="1102313"/>
                  </a:lnTo>
                  <a:lnTo>
                    <a:pt x="0" y="457200"/>
                  </a:lnTo>
                  <a:close/>
                </a:path>
              </a:pathLst>
            </a:custGeom>
            <a:solidFill>
              <a:schemeClr val="accent4">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endParaRPr lang="en-US" sz="2800" b="1" dirty="0">
                <a:solidFill>
                  <a:schemeClr val="tx1"/>
                </a:solidFill>
                <a:latin typeface="Footlight MT Light" panose="0204060206030A020304" pitchFamily="18" charset="0"/>
              </a:endParaRPr>
            </a:p>
          </p:txBody>
        </p:sp>
        <p:sp>
          <p:nvSpPr>
            <p:cNvPr id="17" name="Rectangle 21">
              <a:extLst>
                <a:ext uri="{FF2B5EF4-FFF2-40B4-BE49-F238E27FC236}">
                  <a16:creationId xmlns:a16="http://schemas.microsoft.com/office/drawing/2014/main" id="{B85CBE46-C6B7-44F2-97C6-AE21156F1ED2}"/>
                </a:ext>
              </a:extLst>
            </p:cNvPr>
            <p:cNvSpPr/>
            <p:nvPr/>
          </p:nvSpPr>
          <p:spPr>
            <a:xfrm>
              <a:off x="0" y="5752425"/>
              <a:ext cx="12192000" cy="1102313"/>
            </a:xfrm>
            <a:custGeom>
              <a:avLst/>
              <a:gdLst>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169097 h 814210"/>
                <a:gd name="connsiteX1" fmla="*/ 12192000 w 12192000"/>
                <a:gd name="connsiteY1" fmla="*/ 169097 h 814210"/>
                <a:gd name="connsiteX2" fmla="*/ 12192000 w 12192000"/>
                <a:gd name="connsiteY2" fmla="*/ 814210 h 814210"/>
                <a:gd name="connsiteX3" fmla="*/ 0 w 12192000"/>
                <a:gd name="connsiteY3" fmla="*/ 814210 h 814210"/>
                <a:gd name="connsiteX4" fmla="*/ 0 w 12192000"/>
                <a:gd name="connsiteY4" fmla="*/ 169097 h 814210"/>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1102313">
                  <a:moveTo>
                    <a:pt x="0" y="457200"/>
                  </a:moveTo>
                  <a:cubicBezTo>
                    <a:pt x="4424948" y="-192505"/>
                    <a:pt x="7502358" y="1876926"/>
                    <a:pt x="12192000" y="0"/>
                  </a:cubicBezTo>
                  <a:lnTo>
                    <a:pt x="12192000" y="1102313"/>
                  </a:lnTo>
                  <a:lnTo>
                    <a:pt x="0" y="1102313"/>
                  </a:lnTo>
                  <a:lnTo>
                    <a:pt x="0" y="457200"/>
                  </a:lnTo>
                  <a:close/>
                </a:path>
              </a:pathLst>
            </a:custGeom>
            <a:solidFill>
              <a:schemeClr val="accent6">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endParaRPr lang="en-US" sz="2800" b="1" dirty="0">
                <a:solidFill>
                  <a:schemeClr val="tx1"/>
                </a:solidFill>
                <a:latin typeface="Footlight MT Light" panose="0204060206030A020304" pitchFamily="18" charset="0"/>
              </a:endParaRPr>
            </a:p>
          </p:txBody>
        </p:sp>
      </p:grpSp>
    </p:spTree>
    <p:extLst>
      <p:ext uri="{BB962C8B-B14F-4D97-AF65-F5344CB8AC3E}">
        <p14:creationId xmlns:p14="http://schemas.microsoft.com/office/powerpoint/2010/main" val="863197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nodePh="1">
                                  <p:stCondLst>
                                    <p:cond delay="0"/>
                                  </p:stCondLst>
                                  <p:endCondLst>
                                    <p:cond evt="begin" delay="0">
                                      <p:tn val="5"/>
                                    </p:cond>
                                  </p:endCondLst>
                                  <p:childTnLst>
                                    <p:animEffect transition="out" filter="fade">
                                      <p:cBhvr>
                                        <p:cTn id="6" dur="2000"/>
                                        <p:tgtEl>
                                          <p:spTgt spid="18"/>
                                        </p:tgtEl>
                                      </p:cBhvr>
                                    </p:animEffect>
                                    <p:anim calcmode="lin" valueType="num">
                                      <p:cBhvr>
                                        <p:cTn id="7" dur="2000"/>
                                        <p:tgtEl>
                                          <p:spTgt spid="1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18"/>
                                        </p:tgtEl>
                                        <p:attrNameLst>
                                          <p:attrName>ppt_h</p:attrName>
                                        </p:attrNameLst>
                                      </p:cBhvr>
                                      <p:tavLst>
                                        <p:tav tm="0">
                                          <p:val>
                                            <p:strVal val="ppt_h"/>
                                          </p:val>
                                        </p:tav>
                                        <p:tav tm="100000">
                                          <p:val>
                                            <p:strVal val="ppt_h"/>
                                          </p:val>
                                        </p:tav>
                                      </p:tavLst>
                                    </p:anim>
                                    <p:set>
                                      <p:cBhvr>
                                        <p:cTn id="9" dur="1" fill="hold">
                                          <p:stCondLst>
                                            <p:cond delay="1999"/>
                                          </p:stCondLst>
                                        </p:cTn>
                                        <p:tgtEl>
                                          <p:spTgt spid="18"/>
                                        </p:tgtEl>
                                        <p:attrNameLst>
                                          <p:attrName>style.visibility</p:attrName>
                                        </p:attrNameLst>
                                      </p:cBhvr>
                                      <p:to>
                                        <p:strVal val="hidden"/>
                                      </p:to>
                                    </p:set>
                                  </p:childTnLst>
                                </p:cTn>
                              </p:par>
                              <p:par>
                                <p:cTn id="10" presetID="45" presetClass="exit" presetSubtype="0" fill="hold" grpId="0" nodeType="withEffect" nodePh="1">
                                  <p:stCondLst>
                                    <p:cond delay="0"/>
                                  </p:stCondLst>
                                  <p:endCondLst>
                                    <p:cond evt="begin" delay="0">
                                      <p:tn val="10"/>
                                    </p:cond>
                                  </p:endCondLst>
                                  <p:childTnLst>
                                    <p:animEffect transition="out" filter="fade">
                                      <p:cBhvr>
                                        <p:cTn id="11" dur="2000"/>
                                        <p:tgtEl>
                                          <p:spTgt spid="12"/>
                                        </p:tgtEl>
                                      </p:cBhvr>
                                    </p:animEffect>
                                    <p:anim calcmode="lin" valueType="num">
                                      <p:cBhvr>
                                        <p:cTn id="12" dur="2000"/>
                                        <p:tgtEl>
                                          <p:spTgt spid="1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 dur="2000"/>
                                        <p:tgtEl>
                                          <p:spTgt spid="12"/>
                                        </p:tgtEl>
                                        <p:attrNameLst>
                                          <p:attrName>ppt_h</p:attrName>
                                        </p:attrNameLst>
                                      </p:cBhvr>
                                      <p:tavLst>
                                        <p:tav tm="0">
                                          <p:val>
                                            <p:strVal val="ppt_h"/>
                                          </p:val>
                                        </p:tav>
                                        <p:tav tm="100000">
                                          <p:val>
                                            <p:strVal val="ppt_h"/>
                                          </p:val>
                                        </p:tav>
                                      </p:tavLst>
                                    </p:anim>
                                    <p:set>
                                      <p:cBhvr>
                                        <p:cTn id="14" dur="1" fill="hold">
                                          <p:stCondLst>
                                            <p:cond delay="1999"/>
                                          </p:stCondLst>
                                        </p:cTn>
                                        <p:tgtEl>
                                          <p:spTgt spid="12"/>
                                        </p:tgtEl>
                                        <p:attrNameLst>
                                          <p:attrName>style.visibility</p:attrName>
                                        </p:attrNameLst>
                                      </p:cBhvr>
                                      <p:to>
                                        <p:strVal val="hidden"/>
                                      </p:to>
                                    </p:set>
                                  </p:childTnLst>
                                </p:cTn>
                              </p:par>
                              <p:par>
                                <p:cTn id="15" presetID="45" presetClass="exit" presetSubtype="0" fill="hold" nodeType="withEffect">
                                  <p:stCondLst>
                                    <p:cond delay="0"/>
                                  </p:stCondLst>
                                  <p:childTnLst>
                                    <p:animEffect transition="out" filter="fade">
                                      <p:cBhvr>
                                        <p:cTn id="16" dur="2000"/>
                                        <p:tgtEl>
                                          <p:spTgt spid="20"/>
                                        </p:tgtEl>
                                      </p:cBhvr>
                                    </p:animEffect>
                                    <p:anim calcmode="lin" valueType="num">
                                      <p:cBhvr>
                                        <p:cTn id="17" dur="2000"/>
                                        <p:tgtEl>
                                          <p:spTgt spid="2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8" dur="2000"/>
                                        <p:tgtEl>
                                          <p:spTgt spid="20"/>
                                        </p:tgtEl>
                                        <p:attrNameLst>
                                          <p:attrName>ppt_h</p:attrName>
                                        </p:attrNameLst>
                                      </p:cBhvr>
                                      <p:tavLst>
                                        <p:tav tm="0">
                                          <p:val>
                                            <p:strVal val="ppt_h"/>
                                          </p:val>
                                        </p:tav>
                                        <p:tav tm="100000">
                                          <p:val>
                                            <p:strVal val="ppt_h"/>
                                          </p:val>
                                        </p:tav>
                                      </p:tavLst>
                                    </p:anim>
                                    <p:set>
                                      <p:cBhvr>
                                        <p:cTn id="19" dur="1" fill="hold">
                                          <p:stCondLst>
                                            <p:cond delay="1999"/>
                                          </p:stCondLst>
                                        </p:cTn>
                                        <p:tgtEl>
                                          <p:spTgt spid="20"/>
                                        </p:tgtEl>
                                        <p:attrNameLst>
                                          <p:attrName>style.visibility</p:attrName>
                                        </p:attrNameLst>
                                      </p:cBhvr>
                                      <p:to>
                                        <p:strVal val="hidden"/>
                                      </p:to>
                                    </p:set>
                                  </p:childTnLst>
                                </p:cTn>
                              </p:par>
                              <p:par>
                                <p:cTn id="20" presetID="45" presetClass="exit" presetSubtype="0" fill="hold" grpId="0" nodeType="withEffect">
                                  <p:stCondLst>
                                    <p:cond delay="0"/>
                                  </p:stCondLst>
                                  <p:childTnLst>
                                    <p:animEffect transition="out" filter="fade">
                                      <p:cBhvr>
                                        <p:cTn id="21" dur="2000"/>
                                        <p:tgtEl>
                                          <p:spTgt spid="11"/>
                                        </p:tgtEl>
                                      </p:cBhvr>
                                    </p:animEffect>
                                    <p:anim calcmode="lin" valueType="num">
                                      <p:cBhvr>
                                        <p:cTn id="22" dur="2000"/>
                                        <p:tgtEl>
                                          <p:spTgt spid="11"/>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3" dur="2000"/>
                                        <p:tgtEl>
                                          <p:spTgt spid="11"/>
                                        </p:tgtEl>
                                        <p:attrNameLst>
                                          <p:attrName>ppt_h</p:attrName>
                                        </p:attrNameLst>
                                      </p:cBhvr>
                                      <p:tavLst>
                                        <p:tav tm="0">
                                          <p:val>
                                            <p:strVal val="ppt_h"/>
                                          </p:val>
                                        </p:tav>
                                        <p:tav tm="100000">
                                          <p:val>
                                            <p:strVal val="ppt_h"/>
                                          </p:val>
                                        </p:tav>
                                      </p:tavLst>
                                    </p:anim>
                                    <p:set>
                                      <p:cBhvr>
                                        <p:cTn id="24" dur="1" fill="hold">
                                          <p:stCondLst>
                                            <p:cond delay="1999"/>
                                          </p:stCondLst>
                                        </p:cTn>
                                        <p:tgtEl>
                                          <p:spTgt spid="11"/>
                                        </p:tgtEl>
                                        <p:attrNameLst>
                                          <p:attrName>style.visibility</p:attrName>
                                        </p:attrNameLst>
                                      </p:cBhvr>
                                      <p:to>
                                        <p:strVal val="hidden"/>
                                      </p:to>
                                    </p:set>
                                  </p:childTnLst>
                                </p:cTn>
                              </p:par>
                              <p:par>
                                <p:cTn id="25" presetID="45" presetClass="exit" presetSubtype="0" fill="hold" nodeType="withEffect">
                                  <p:stCondLst>
                                    <p:cond delay="0"/>
                                  </p:stCondLst>
                                  <p:childTnLst>
                                    <p:animEffect transition="out" filter="fade">
                                      <p:cBhvr>
                                        <p:cTn id="26" dur="2000"/>
                                        <p:tgtEl>
                                          <p:spTgt spid="2"/>
                                        </p:tgtEl>
                                      </p:cBhvr>
                                    </p:animEffect>
                                    <p:anim calcmode="lin" valueType="num">
                                      <p:cBhvr>
                                        <p:cTn id="27" dur="2000"/>
                                        <p:tgtEl>
                                          <p:spTgt spid="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8" dur="2000"/>
                                        <p:tgtEl>
                                          <p:spTgt spid="2"/>
                                        </p:tgtEl>
                                        <p:attrNameLst>
                                          <p:attrName>ppt_h</p:attrName>
                                        </p:attrNameLst>
                                      </p:cBhvr>
                                      <p:tavLst>
                                        <p:tav tm="0">
                                          <p:val>
                                            <p:strVal val="ppt_h"/>
                                          </p:val>
                                        </p:tav>
                                        <p:tav tm="100000">
                                          <p:val>
                                            <p:strVal val="ppt_h"/>
                                          </p:val>
                                        </p:tav>
                                      </p:tavLst>
                                    </p:anim>
                                    <p:set>
                                      <p:cBhvr>
                                        <p:cTn id="29" dur="1" fill="hold">
                                          <p:stCondLst>
                                            <p:cond delay="1999"/>
                                          </p:stCondLst>
                                        </p:cTn>
                                        <p:tgtEl>
                                          <p:spTgt spid="2"/>
                                        </p:tgtEl>
                                        <p:attrNameLst>
                                          <p:attrName>style.visibility</p:attrName>
                                        </p:attrNameLst>
                                      </p:cBhvr>
                                      <p:to>
                                        <p:strVal val="hidden"/>
                                      </p:to>
                                    </p:set>
                                  </p:childTnLst>
                                </p:cTn>
                              </p:par>
                              <p:par>
                                <p:cTn id="30" presetID="45" presetClass="exit" presetSubtype="0" fill="hold" grpId="0" nodeType="withEffect">
                                  <p:stCondLst>
                                    <p:cond delay="0"/>
                                  </p:stCondLst>
                                  <p:childTnLst>
                                    <p:animEffect transition="out" filter="fade">
                                      <p:cBhvr>
                                        <p:cTn id="31" dur="2000"/>
                                        <p:tgtEl>
                                          <p:spTgt spid="6"/>
                                        </p:tgtEl>
                                      </p:cBhvr>
                                    </p:animEffect>
                                    <p:anim calcmode="lin" valueType="num">
                                      <p:cBhvr>
                                        <p:cTn id="32" dur="2000"/>
                                        <p:tgtEl>
                                          <p:spTgt spid="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3" dur="2000"/>
                                        <p:tgtEl>
                                          <p:spTgt spid="6"/>
                                        </p:tgtEl>
                                        <p:attrNameLst>
                                          <p:attrName>ppt_h</p:attrName>
                                        </p:attrNameLst>
                                      </p:cBhvr>
                                      <p:tavLst>
                                        <p:tav tm="0">
                                          <p:val>
                                            <p:strVal val="ppt_h"/>
                                          </p:val>
                                        </p:tav>
                                        <p:tav tm="100000">
                                          <p:val>
                                            <p:strVal val="ppt_h"/>
                                          </p:val>
                                        </p:tav>
                                      </p:tavLst>
                                    </p:anim>
                                    <p:set>
                                      <p:cBhvr>
                                        <p:cTn id="34" dur="1" fill="hold">
                                          <p:stCondLst>
                                            <p:cond delay="1999"/>
                                          </p:stCondLst>
                                        </p:cTn>
                                        <p:tgtEl>
                                          <p:spTgt spid="6"/>
                                        </p:tgtEl>
                                        <p:attrNameLst>
                                          <p:attrName>style.visibility</p:attrName>
                                        </p:attrNameLst>
                                      </p:cBhvr>
                                      <p:to>
                                        <p:strVal val="hidden"/>
                                      </p:to>
                                    </p:set>
                                  </p:childTnLst>
                                </p:cTn>
                              </p:par>
                              <p:par>
                                <p:cTn id="35" presetID="45" presetClass="exit" presetSubtype="0" fill="hold" grpId="0" nodeType="withEffect">
                                  <p:stCondLst>
                                    <p:cond delay="0"/>
                                  </p:stCondLst>
                                  <p:childTnLst>
                                    <p:animEffect transition="out" filter="fade">
                                      <p:cBhvr>
                                        <p:cTn id="36" dur="2000"/>
                                        <p:tgtEl>
                                          <p:spTgt spid="4"/>
                                        </p:tgtEl>
                                      </p:cBhvr>
                                    </p:animEffect>
                                    <p:anim calcmode="lin" valueType="num">
                                      <p:cBhvr>
                                        <p:cTn id="37" dur="2000"/>
                                        <p:tgtEl>
                                          <p:spTgt spid="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8" dur="2000"/>
                                        <p:tgtEl>
                                          <p:spTgt spid="4"/>
                                        </p:tgtEl>
                                        <p:attrNameLst>
                                          <p:attrName>ppt_h</p:attrName>
                                        </p:attrNameLst>
                                      </p:cBhvr>
                                      <p:tavLst>
                                        <p:tav tm="0">
                                          <p:val>
                                            <p:strVal val="ppt_h"/>
                                          </p:val>
                                        </p:tav>
                                        <p:tav tm="100000">
                                          <p:val>
                                            <p:strVal val="ppt_h"/>
                                          </p:val>
                                        </p:tav>
                                      </p:tavLst>
                                    </p:anim>
                                    <p:set>
                                      <p:cBhvr>
                                        <p:cTn id="39" dur="1" fill="hold">
                                          <p:stCondLst>
                                            <p:cond delay="1999"/>
                                          </p:stCondLst>
                                        </p:cTn>
                                        <p:tgtEl>
                                          <p:spTgt spid="4"/>
                                        </p:tgtEl>
                                        <p:attrNameLst>
                                          <p:attrName>style.visibility</p:attrName>
                                        </p:attrNameLst>
                                      </p:cBhvr>
                                      <p:to>
                                        <p:strVal val="hidden"/>
                                      </p:to>
                                    </p:set>
                                  </p:childTnLst>
                                </p:cTn>
                              </p:par>
                              <p:par>
                                <p:cTn id="40" presetID="45" presetClass="exit" presetSubtype="0" fill="hold" nodeType="withEffect">
                                  <p:stCondLst>
                                    <p:cond delay="0"/>
                                  </p:stCondLst>
                                  <p:childTnLst>
                                    <p:animEffect transition="out" filter="fade">
                                      <p:cBhvr>
                                        <p:cTn id="41" dur="2000"/>
                                        <p:tgtEl>
                                          <p:spTgt spid="32"/>
                                        </p:tgtEl>
                                      </p:cBhvr>
                                    </p:animEffect>
                                    <p:anim calcmode="lin" valueType="num">
                                      <p:cBhvr>
                                        <p:cTn id="42" dur="2000"/>
                                        <p:tgtEl>
                                          <p:spTgt spid="3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3" dur="2000"/>
                                        <p:tgtEl>
                                          <p:spTgt spid="32"/>
                                        </p:tgtEl>
                                        <p:attrNameLst>
                                          <p:attrName>ppt_h</p:attrName>
                                        </p:attrNameLst>
                                      </p:cBhvr>
                                      <p:tavLst>
                                        <p:tav tm="0">
                                          <p:val>
                                            <p:strVal val="ppt_h"/>
                                          </p:val>
                                        </p:tav>
                                        <p:tav tm="100000">
                                          <p:val>
                                            <p:strVal val="ppt_h"/>
                                          </p:val>
                                        </p:tav>
                                      </p:tavLst>
                                    </p:anim>
                                    <p:set>
                                      <p:cBhvr>
                                        <p:cTn id="44" dur="1" fill="hold">
                                          <p:stCondLst>
                                            <p:cond delay="19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2" grpId="0"/>
      <p:bldP spid="11" grpId="0"/>
      <p:bldP spid="6" grpId="0" animBg="1"/>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9657" y="3073621"/>
            <a:ext cx="1748804" cy="1748804"/>
          </a:xfrm>
          <a:prstGeom prst="rect">
            <a:avLst/>
          </a:prstGeom>
        </p:spPr>
      </p:pic>
      <p:sp>
        <p:nvSpPr>
          <p:cNvPr id="18" name="TextBox 17"/>
          <p:cNvSpPr txBox="1"/>
          <p:nvPr/>
        </p:nvSpPr>
        <p:spPr>
          <a:xfrm>
            <a:off x="1935095" y="4806720"/>
            <a:ext cx="8419520" cy="400110"/>
          </a:xfrm>
          <a:prstGeom prst="rect">
            <a:avLst/>
          </a:prstGeom>
          <a:noFill/>
        </p:spPr>
        <p:txBody>
          <a:bodyPr wrap="square" rtlCol="0">
            <a:spAutoFit/>
          </a:bodyPr>
          <a:lstStyle/>
          <a:p>
            <a:pPr algn="just"/>
            <a:endParaRPr lang="en-GB" sz="2000" dirty="0">
              <a:latin typeface="Footlight MT Light" panose="0204060206030A020304" pitchFamily="18" charset="0"/>
            </a:endParaRPr>
          </a:p>
        </p:txBody>
      </p:sp>
      <p:sp>
        <p:nvSpPr>
          <p:cNvPr id="12" name="TextBox 11"/>
          <p:cNvSpPr txBox="1"/>
          <p:nvPr/>
        </p:nvSpPr>
        <p:spPr>
          <a:xfrm>
            <a:off x="2494702" y="2396597"/>
            <a:ext cx="8036417" cy="446276"/>
          </a:xfrm>
          <a:prstGeom prst="rect">
            <a:avLst/>
          </a:prstGeom>
          <a:noFill/>
        </p:spPr>
        <p:txBody>
          <a:bodyPr wrap="square" rtlCol="0">
            <a:spAutoFit/>
          </a:bodyPr>
          <a:lstStyle/>
          <a:p>
            <a:pPr algn="just"/>
            <a:endParaRPr lang="en-US" sz="2300" b="1" dirty="0">
              <a:latin typeface="Footlight MT Light" panose="0204060206030A020304" pitchFamily="18" charset="0"/>
              <a:cs typeface="Arial" panose="020B0604020202020204" pitchFamily="34" charset="0"/>
            </a:endParaRPr>
          </a:p>
        </p:txBody>
      </p:sp>
      <p:pic>
        <p:nvPicPr>
          <p:cNvPr id="20" name="Picture 19">
            <a:extLst>
              <a:ext uri="{FF2B5EF4-FFF2-40B4-BE49-F238E27FC236}">
                <a16:creationId xmlns:a16="http://schemas.microsoft.com/office/drawing/2014/main" id="{DD7229A2-8221-4692-A9BC-200280D43649}"/>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a:off x="0" y="396644"/>
            <a:ext cx="12192000" cy="5978702"/>
          </a:xfrm>
          <a:prstGeom prst="rect">
            <a:avLst/>
          </a:prstGeom>
          <a:noFill/>
        </p:spPr>
      </p:pic>
      <p:sp>
        <p:nvSpPr>
          <p:cNvPr id="9" name="Rectangle 8">
            <a:extLst>
              <a:ext uri="{FF2B5EF4-FFF2-40B4-BE49-F238E27FC236}">
                <a16:creationId xmlns:a16="http://schemas.microsoft.com/office/drawing/2014/main" id="{229C1E96-4DA7-4FBD-A9D4-538B1CD12CED}"/>
              </a:ext>
            </a:extLst>
          </p:cNvPr>
          <p:cNvSpPr/>
          <p:nvPr/>
        </p:nvSpPr>
        <p:spPr>
          <a:xfrm>
            <a:off x="-859684" y="5787361"/>
            <a:ext cx="5594457" cy="11182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endParaRPr lang="en-GB" sz="2400" dirty="0">
              <a:solidFill>
                <a:schemeClr val="tx1"/>
              </a:solidFill>
              <a:latin typeface="Footlight MT Light" panose="0204060206030A020304" pitchFamily="18" charset="0"/>
            </a:endParaRPr>
          </a:p>
        </p:txBody>
      </p:sp>
      <p:sp>
        <p:nvSpPr>
          <p:cNvPr id="11" name="Rectangle 10">
            <a:extLst>
              <a:ext uri="{FF2B5EF4-FFF2-40B4-BE49-F238E27FC236}">
                <a16:creationId xmlns:a16="http://schemas.microsoft.com/office/drawing/2014/main" id="{63B0E614-4F67-446B-AA56-AD1F5A6155E9}"/>
              </a:ext>
            </a:extLst>
          </p:cNvPr>
          <p:cNvSpPr/>
          <p:nvPr/>
        </p:nvSpPr>
        <p:spPr>
          <a:xfrm>
            <a:off x="1114204" y="6463175"/>
            <a:ext cx="2448578" cy="3805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r>
              <a:rPr lang="en-US" sz="2000" b="1" dirty="0">
                <a:solidFill>
                  <a:schemeClr val="bg1"/>
                </a:solidFill>
                <a:latin typeface="Footlight MT Light" panose="0204060206030A020304" pitchFamily="18" charset="0"/>
              </a:rPr>
              <a:t>@</a:t>
            </a:r>
            <a:r>
              <a:rPr lang="en-US" sz="2000" b="1" dirty="0" err="1">
                <a:solidFill>
                  <a:schemeClr val="bg1"/>
                </a:solidFill>
                <a:latin typeface="Footlight MT Light" panose="0204060206030A020304" pitchFamily="18" charset="0"/>
              </a:rPr>
              <a:t>NigeriaEITI</a:t>
            </a:r>
            <a:endParaRPr lang="en-US" sz="2000" b="1" dirty="0">
              <a:solidFill>
                <a:schemeClr val="bg1"/>
              </a:solidFill>
              <a:latin typeface="Footlight MT Light" panose="0204060206030A020304" pitchFamily="18" charset="0"/>
            </a:endParaRPr>
          </a:p>
        </p:txBody>
      </p:sp>
      <p:grpSp>
        <p:nvGrpSpPr>
          <p:cNvPr id="2" name="Group 1">
            <a:extLst>
              <a:ext uri="{FF2B5EF4-FFF2-40B4-BE49-F238E27FC236}">
                <a16:creationId xmlns:a16="http://schemas.microsoft.com/office/drawing/2014/main" id="{343AE7BA-CEEE-4A13-BFF5-6A99660BC00C}"/>
              </a:ext>
            </a:extLst>
          </p:cNvPr>
          <p:cNvGrpSpPr/>
          <p:nvPr/>
        </p:nvGrpSpPr>
        <p:grpSpPr>
          <a:xfrm>
            <a:off x="2942097" y="6401774"/>
            <a:ext cx="2448578" cy="465455"/>
            <a:chOff x="2880199" y="6391564"/>
            <a:chExt cx="2448578" cy="465455"/>
          </a:xfrm>
        </p:grpSpPr>
        <p:sp>
          <p:nvSpPr>
            <p:cNvPr id="13" name="Rectangle 12">
              <a:extLst>
                <a:ext uri="{FF2B5EF4-FFF2-40B4-BE49-F238E27FC236}">
                  <a16:creationId xmlns:a16="http://schemas.microsoft.com/office/drawing/2014/main" id="{B2F2BDAD-0CA9-43A9-88B1-5967300C07D5}"/>
                </a:ext>
              </a:extLst>
            </p:cNvPr>
            <p:cNvSpPr/>
            <p:nvPr/>
          </p:nvSpPr>
          <p:spPr>
            <a:xfrm>
              <a:off x="2880199" y="6391564"/>
              <a:ext cx="2448578" cy="4654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r>
                <a:rPr lang="en-US" sz="2000" b="1" dirty="0">
                  <a:solidFill>
                    <a:schemeClr val="bg1"/>
                  </a:solidFill>
                  <a:latin typeface="Footlight MT Light" panose="0204060206030A020304" pitchFamily="18" charset="0"/>
                </a:rPr>
                <a:t>www.neiti.gov.ng</a:t>
              </a:r>
            </a:p>
          </p:txBody>
        </p:sp>
        <p:sp>
          <p:nvSpPr>
            <p:cNvPr id="14" name="Rectangle 13">
              <a:extLst>
                <a:ext uri="{FF2B5EF4-FFF2-40B4-BE49-F238E27FC236}">
                  <a16:creationId xmlns:a16="http://schemas.microsoft.com/office/drawing/2014/main" id="{C60F91D8-79EA-45D2-9CE2-1320AD88B87F}"/>
                </a:ext>
              </a:extLst>
            </p:cNvPr>
            <p:cNvSpPr/>
            <p:nvPr/>
          </p:nvSpPr>
          <p:spPr>
            <a:xfrm>
              <a:off x="3106659" y="6398896"/>
              <a:ext cx="45719" cy="452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endParaRPr lang="en-US" sz="2000" b="1" dirty="0">
                <a:solidFill>
                  <a:schemeClr val="tx1"/>
                </a:solidFill>
                <a:latin typeface="Footlight MT Light" panose="0204060206030A020304" pitchFamily="18" charset="0"/>
              </a:endParaRPr>
            </a:p>
          </p:txBody>
        </p:sp>
      </p:grpSp>
      <p:sp>
        <p:nvSpPr>
          <p:cNvPr id="6" name="Title 5"/>
          <p:cNvSpPr>
            <a:spLocks noGrp="1"/>
          </p:cNvSpPr>
          <p:nvPr>
            <p:ph type="title" idx="4294967295"/>
          </p:nvPr>
        </p:nvSpPr>
        <p:spPr>
          <a:xfrm>
            <a:off x="26499" y="507257"/>
            <a:ext cx="12192000" cy="1017133"/>
          </a:xfrm>
          <a:solidFill>
            <a:schemeClr val="accent6">
              <a:lumMod val="75000"/>
            </a:schemeClr>
          </a:solidFill>
        </p:spPr>
        <p:txBody>
          <a:bodyPr>
            <a:normAutofit fontScale="90000"/>
          </a:bodyPr>
          <a:lstStyle/>
          <a:p>
            <a:pPr algn="ctr"/>
            <a:r>
              <a:rPr lang="en-US" b="1" dirty="0">
                <a:solidFill>
                  <a:schemeClr val="bg1"/>
                </a:solidFill>
                <a:latin typeface="Footlight MT Light" panose="0204060206030A020304" pitchFamily="18" charset="0"/>
              </a:rPr>
              <a:t>Observations/Findings and Recommendations of the 2021 Audit</a:t>
            </a:r>
            <a:endParaRPr lang="en-GB" b="1" dirty="0">
              <a:solidFill>
                <a:schemeClr val="bg1"/>
              </a:solidFill>
              <a:latin typeface="Footlight MT Light" panose="0204060206030A020304" pitchFamily="18" charset="0"/>
            </a:endParaRPr>
          </a:p>
        </p:txBody>
      </p:sp>
      <p:sp>
        <p:nvSpPr>
          <p:cNvPr id="4" name="TextBox 3"/>
          <p:cNvSpPr txBox="1"/>
          <p:nvPr/>
        </p:nvSpPr>
        <p:spPr>
          <a:xfrm>
            <a:off x="17666" y="1501251"/>
            <a:ext cx="12174334" cy="830997"/>
          </a:xfrm>
          <a:prstGeom prst="rect">
            <a:avLst/>
          </a:prstGeom>
          <a:solidFill>
            <a:schemeClr val="bg2"/>
          </a:solidFill>
        </p:spPr>
        <p:txBody>
          <a:bodyPr wrap="square" rtlCol="0">
            <a:spAutoFit/>
          </a:bodyPr>
          <a:lstStyle/>
          <a:p>
            <a:r>
              <a:rPr lang="en-US" sz="2400" b="1" kern="100" dirty="0">
                <a:latin typeface="Footlight MT Light" panose="0204060206030A020304" pitchFamily="18" charset="0"/>
                <a:ea typeface="Gentium Basic"/>
                <a:cs typeface="Gentium Basic"/>
              </a:rPr>
              <a:t>29</a:t>
            </a:r>
            <a:r>
              <a:rPr lang="en-US" sz="2400" kern="100" dirty="0">
                <a:latin typeface="Footlight MT Light" panose="0204060206030A020304" pitchFamily="18" charset="0"/>
                <a:ea typeface="Gentium Basic"/>
                <a:cs typeface="Gentium Basic"/>
              </a:rPr>
              <a:t> Findings &amp; Recommendations from Page 156 -166 of the report covering the following areas:</a:t>
            </a:r>
          </a:p>
        </p:txBody>
      </p:sp>
      <p:pic>
        <p:nvPicPr>
          <p:cNvPr id="21" name="Picture 4" descr="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75" y="0"/>
            <a:ext cx="1299174" cy="46445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val="87908497"/>
              </p:ext>
            </p:extLst>
          </p:nvPr>
        </p:nvGraphicFramePr>
        <p:xfrm>
          <a:off x="0" y="2225040"/>
          <a:ext cx="9855199" cy="3928573"/>
        </p:xfrm>
        <a:graphic>
          <a:graphicData uri="http://schemas.openxmlformats.org/drawingml/2006/table">
            <a:tbl>
              <a:tblPr firstRow="1" bandRow="1">
                <a:tableStyleId>{93296810-A885-4BE3-A3E7-6D5BEEA58F35}</a:tableStyleId>
              </a:tblPr>
              <a:tblGrid>
                <a:gridCol w="6110513">
                  <a:extLst>
                    <a:ext uri="{9D8B030D-6E8A-4147-A177-3AD203B41FA5}">
                      <a16:colId xmlns:a16="http://schemas.microsoft.com/office/drawing/2014/main" val="20000"/>
                    </a:ext>
                  </a:extLst>
                </a:gridCol>
                <a:gridCol w="3744686">
                  <a:extLst>
                    <a:ext uri="{9D8B030D-6E8A-4147-A177-3AD203B41FA5}">
                      <a16:colId xmlns:a16="http://schemas.microsoft.com/office/drawing/2014/main" val="20001"/>
                    </a:ext>
                  </a:extLst>
                </a:gridCol>
              </a:tblGrid>
              <a:tr h="5173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dirty="0">
                          <a:latin typeface="Footlight MT Light" panose="0204060206030A020304" pitchFamily="18" charset="0"/>
                        </a:rPr>
                        <a:t>Observation/findings</a:t>
                      </a:r>
                    </a:p>
                  </a:txBody>
                  <a:tcP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dirty="0">
                          <a:latin typeface="Footlight MT Light" panose="0204060206030A020304" pitchFamily="18" charset="0"/>
                        </a:rPr>
                        <a:t>Recommendations</a:t>
                      </a:r>
                      <a:endParaRPr lang="en-GB" sz="3200" dirty="0"/>
                    </a:p>
                  </a:txBody>
                  <a:tcPr>
                    <a:solidFill>
                      <a:schemeClr val="accent6">
                        <a:lumMod val="60000"/>
                        <a:lumOff val="40000"/>
                      </a:schemeClr>
                    </a:solidFill>
                  </a:tcPr>
                </a:tc>
                <a:extLst>
                  <a:ext uri="{0D108BD9-81ED-4DB2-BD59-A6C34878D82A}">
                    <a16:rowId xmlns:a16="http://schemas.microsoft.com/office/drawing/2014/main" val="10000"/>
                  </a:ext>
                </a:extLst>
              </a:tr>
              <a:tr h="3349453">
                <a:tc>
                  <a:txBody>
                    <a:bodyPr/>
                    <a:lstStyle/>
                    <a:p>
                      <a:pPr lvl="0" algn="just"/>
                      <a:r>
                        <a:rPr lang="en-GB" sz="2200" b="1" dirty="0">
                          <a:solidFill>
                            <a:schemeClr val="tx1"/>
                          </a:solidFill>
                          <a:effectLst/>
                          <a:latin typeface="Footlight MT Light" panose="0204060206030A020304" pitchFamily="18" charset="0"/>
                          <a:cs typeface="Times New Roman" panose="02020603050405020304" pitchFamily="18" charset="0"/>
                        </a:rPr>
                        <a:t>Update on Refineries Activities</a:t>
                      </a:r>
                    </a:p>
                    <a:p>
                      <a:pPr lvl="0" algn="just"/>
                      <a:r>
                        <a:rPr lang="en-US" sz="2200" b="0" dirty="0">
                          <a:solidFill>
                            <a:schemeClr val="tx1"/>
                          </a:solidFill>
                          <a:effectLst/>
                          <a:latin typeface="Footlight MT Light" panose="0204060206030A020304" pitchFamily="18" charset="0"/>
                          <a:cs typeface="Times New Roman" panose="02020603050405020304" pitchFamily="18" charset="0"/>
                        </a:rPr>
                        <a:t>The audit observed that none of the refineries was operational in 2021 despite spending about </a:t>
                      </a:r>
                      <a:r>
                        <a:rPr lang="en-US" sz="2200" b="1" dirty="0">
                          <a:solidFill>
                            <a:schemeClr val="tx1"/>
                          </a:solidFill>
                          <a:effectLst/>
                          <a:latin typeface="Footlight MT Light" panose="0204060206030A020304" pitchFamily="18" charset="0"/>
                          <a:cs typeface="Times New Roman" panose="02020603050405020304" pitchFamily="18" charset="0"/>
                        </a:rPr>
                        <a:t>N200billion</a:t>
                      </a:r>
                      <a:r>
                        <a:rPr lang="en-US" sz="2200" b="0" dirty="0">
                          <a:solidFill>
                            <a:schemeClr val="tx1"/>
                          </a:solidFill>
                          <a:effectLst/>
                          <a:latin typeface="Footlight MT Light" panose="0204060206030A020304" pitchFamily="18" charset="0"/>
                          <a:cs typeface="Times New Roman" panose="02020603050405020304" pitchFamily="18" charset="0"/>
                        </a:rPr>
                        <a:t> within 2020 and 2021 on refinery rehabilitation. This amount was deducted from the Federation sales proceeds. NNPC to provide clarifications on the status of the refineries.</a:t>
                      </a:r>
                      <a:endParaRPr lang="en-GB" sz="2200" b="0" dirty="0"/>
                    </a:p>
                    <a:p>
                      <a:pPr algn="just"/>
                      <a:endParaRPr lang="en-GB" sz="2200" dirty="0"/>
                    </a:p>
                  </a:txBody>
                  <a:tcPr>
                    <a:noFill/>
                  </a:tcPr>
                </a:tc>
                <a:tc>
                  <a:txBody>
                    <a:bodyPr/>
                    <a:lstStyle/>
                    <a:p>
                      <a:pPr lvl="0" algn="just"/>
                      <a:r>
                        <a:rPr lang="en-US" sz="2200" b="1" dirty="0">
                          <a:latin typeface="Footlight MT Light" panose="0204060206030A020304" pitchFamily="18" charset="0"/>
                        </a:rPr>
                        <a:t>Special investigation </a:t>
                      </a:r>
                      <a:r>
                        <a:rPr lang="en-US" sz="2200" b="0" dirty="0">
                          <a:latin typeface="Footlight MT Light" panose="0204060206030A020304" pitchFamily="18" charset="0"/>
                        </a:rPr>
                        <a:t>should be instituted to establish the status of the refineries and carry out value for money assessment on the refineries</a:t>
                      </a:r>
                      <a:endParaRPr lang="en-GB" sz="2200" b="0" dirty="0">
                        <a:latin typeface="Footlight MT Light" panose="0204060206030A020304" pitchFamily="18" charset="0"/>
                      </a:endParaRPr>
                    </a:p>
                    <a:p>
                      <a:pPr algn="just"/>
                      <a:endParaRPr lang="en-GB" sz="2200" dirty="0"/>
                    </a:p>
                  </a:txBody>
                  <a:tcPr>
                    <a:noFill/>
                  </a:tcPr>
                </a:tc>
                <a:extLst>
                  <a:ext uri="{0D108BD9-81ED-4DB2-BD59-A6C34878D82A}">
                    <a16:rowId xmlns:a16="http://schemas.microsoft.com/office/drawing/2014/main" val="10001"/>
                  </a:ext>
                </a:extLst>
              </a:tr>
            </a:tbl>
          </a:graphicData>
        </a:graphic>
      </p:graphicFrame>
      <p:grpSp>
        <p:nvGrpSpPr>
          <p:cNvPr id="15" name="Group 14">
            <a:extLst>
              <a:ext uri="{FF2B5EF4-FFF2-40B4-BE49-F238E27FC236}">
                <a16:creationId xmlns:a16="http://schemas.microsoft.com/office/drawing/2014/main" id="{80B3D91A-BA7A-445F-8DFC-4F1860D040E5}"/>
              </a:ext>
            </a:extLst>
          </p:cNvPr>
          <p:cNvGrpSpPr/>
          <p:nvPr/>
        </p:nvGrpSpPr>
        <p:grpSpPr>
          <a:xfrm>
            <a:off x="-7469" y="5787361"/>
            <a:ext cx="12199469" cy="1217685"/>
            <a:chOff x="-7469" y="5637053"/>
            <a:chExt cx="12199469" cy="1217685"/>
          </a:xfrm>
        </p:grpSpPr>
        <p:sp>
          <p:nvSpPr>
            <p:cNvPr id="16" name="Rectangle 21">
              <a:extLst>
                <a:ext uri="{FF2B5EF4-FFF2-40B4-BE49-F238E27FC236}">
                  <a16:creationId xmlns:a16="http://schemas.microsoft.com/office/drawing/2014/main" id="{79A5CC32-97D6-4731-AEE4-606DA5BB96D1}"/>
                </a:ext>
              </a:extLst>
            </p:cNvPr>
            <p:cNvSpPr/>
            <p:nvPr/>
          </p:nvSpPr>
          <p:spPr>
            <a:xfrm>
              <a:off x="-7469" y="5637053"/>
              <a:ext cx="12192000" cy="1199227"/>
            </a:xfrm>
            <a:custGeom>
              <a:avLst/>
              <a:gdLst>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169097 h 814210"/>
                <a:gd name="connsiteX1" fmla="*/ 12192000 w 12192000"/>
                <a:gd name="connsiteY1" fmla="*/ 169097 h 814210"/>
                <a:gd name="connsiteX2" fmla="*/ 12192000 w 12192000"/>
                <a:gd name="connsiteY2" fmla="*/ 814210 h 814210"/>
                <a:gd name="connsiteX3" fmla="*/ 0 w 12192000"/>
                <a:gd name="connsiteY3" fmla="*/ 814210 h 814210"/>
                <a:gd name="connsiteX4" fmla="*/ 0 w 12192000"/>
                <a:gd name="connsiteY4" fmla="*/ 169097 h 814210"/>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1102313">
                  <a:moveTo>
                    <a:pt x="0" y="457200"/>
                  </a:moveTo>
                  <a:cubicBezTo>
                    <a:pt x="4424948" y="-192505"/>
                    <a:pt x="7502358" y="1876926"/>
                    <a:pt x="12192000" y="0"/>
                  </a:cubicBezTo>
                  <a:lnTo>
                    <a:pt x="12192000" y="1102313"/>
                  </a:lnTo>
                  <a:lnTo>
                    <a:pt x="0" y="1102313"/>
                  </a:lnTo>
                  <a:lnTo>
                    <a:pt x="0" y="457200"/>
                  </a:lnTo>
                  <a:close/>
                </a:path>
              </a:pathLst>
            </a:custGeom>
            <a:solidFill>
              <a:schemeClr val="accent4">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endParaRPr lang="en-US" sz="2800" b="1" dirty="0">
                <a:solidFill>
                  <a:schemeClr val="tx1"/>
                </a:solidFill>
                <a:latin typeface="Footlight MT Light" panose="0204060206030A020304" pitchFamily="18" charset="0"/>
              </a:endParaRPr>
            </a:p>
          </p:txBody>
        </p:sp>
        <p:sp>
          <p:nvSpPr>
            <p:cNvPr id="17" name="Rectangle 21">
              <a:extLst>
                <a:ext uri="{FF2B5EF4-FFF2-40B4-BE49-F238E27FC236}">
                  <a16:creationId xmlns:a16="http://schemas.microsoft.com/office/drawing/2014/main" id="{B85CBE46-C6B7-44F2-97C6-AE21156F1ED2}"/>
                </a:ext>
              </a:extLst>
            </p:cNvPr>
            <p:cNvSpPr/>
            <p:nvPr/>
          </p:nvSpPr>
          <p:spPr>
            <a:xfrm>
              <a:off x="0" y="5752425"/>
              <a:ext cx="12192000" cy="1102313"/>
            </a:xfrm>
            <a:custGeom>
              <a:avLst/>
              <a:gdLst>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169097 h 814210"/>
                <a:gd name="connsiteX1" fmla="*/ 12192000 w 12192000"/>
                <a:gd name="connsiteY1" fmla="*/ 169097 h 814210"/>
                <a:gd name="connsiteX2" fmla="*/ 12192000 w 12192000"/>
                <a:gd name="connsiteY2" fmla="*/ 814210 h 814210"/>
                <a:gd name="connsiteX3" fmla="*/ 0 w 12192000"/>
                <a:gd name="connsiteY3" fmla="*/ 814210 h 814210"/>
                <a:gd name="connsiteX4" fmla="*/ 0 w 12192000"/>
                <a:gd name="connsiteY4" fmla="*/ 169097 h 814210"/>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1102313">
                  <a:moveTo>
                    <a:pt x="0" y="457200"/>
                  </a:moveTo>
                  <a:cubicBezTo>
                    <a:pt x="4424948" y="-192505"/>
                    <a:pt x="7502358" y="1876926"/>
                    <a:pt x="12192000" y="0"/>
                  </a:cubicBezTo>
                  <a:lnTo>
                    <a:pt x="12192000" y="1102313"/>
                  </a:lnTo>
                  <a:lnTo>
                    <a:pt x="0" y="1102313"/>
                  </a:lnTo>
                  <a:lnTo>
                    <a:pt x="0" y="457200"/>
                  </a:lnTo>
                  <a:close/>
                </a:path>
              </a:pathLst>
            </a:custGeom>
            <a:solidFill>
              <a:schemeClr val="accent6">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endParaRPr lang="en-US" sz="2800" b="1" dirty="0">
                <a:solidFill>
                  <a:schemeClr val="tx1"/>
                </a:solidFill>
                <a:latin typeface="Footlight MT Light" panose="0204060206030A020304" pitchFamily="18" charset="0"/>
              </a:endParaRPr>
            </a:p>
          </p:txBody>
        </p:sp>
      </p:grpSp>
    </p:spTree>
    <p:extLst>
      <p:ext uri="{BB962C8B-B14F-4D97-AF65-F5344CB8AC3E}">
        <p14:creationId xmlns:p14="http://schemas.microsoft.com/office/powerpoint/2010/main" val="1026649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nodePh="1">
                                  <p:stCondLst>
                                    <p:cond delay="0"/>
                                  </p:stCondLst>
                                  <p:endCondLst>
                                    <p:cond evt="begin" delay="0">
                                      <p:tn val="5"/>
                                    </p:cond>
                                  </p:endCondLst>
                                  <p:childTnLst>
                                    <p:animEffect transition="out" filter="fade">
                                      <p:cBhvr>
                                        <p:cTn id="6" dur="2000"/>
                                        <p:tgtEl>
                                          <p:spTgt spid="18"/>
                                        </p:tgtEl>
                                      </p:cBhvr>
                                    </p:animEffect>
                                    <p:anim calcmode="lin" valueType="num">
                                      <p:cBhvr>
                                        <p:cTn id="7" dur="2000"/>
                                        <p:tgtEl>
                                          <p:spTgt spid="1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18"/>
                                        </p:tgtEl>
                                        <p:attrNameLst>
                                          <p:attrName>ppt_h</p:attrName>
                                        </p:attrNameLst>
                                      </p:cBhvr>
                                      <p:tavLst>
                                        <p:tav tm="0">
                                          <p:val>
                                            <p:strVal val="ppt_h"/>
                                          </p:val>
                                        </p:tav>
                                        <p:tav tm="100000">
                                          <p:val>
                                            <p:strVal val="ppt_h"/>
                                          </p:val>
                                        </p:tav>
                                      </p:tavLst>
                                    </p:anim>
                                    <p:set>
                                      <p:cBhvr>
                                        <p:cTn id="9" dur="1" fill="hold">
                                          <p:stCondLst>
                                            <p:cond delay="1999"/>
                                          </p:stCondLst>
                                        </p:cTn>
                                        <p:tgtEl>
                                          <p:spTgt spid="18"/>
                                        </p:tgtEl>
                                        <p:attrNameLst>
                                          <p:attrName>style.visibility</p:attrName>
                                        </p:attrNameLst>
                                      </p:cBhvr>
                                      <p:to>
                                        <p:strVal val="hidden"/>
                                      </p:to>
                                    </p:set>
                                  </p:childTnLst>
                                </p:cTn>
                              </p:par>
                              <p:par>
                                <p:cTn id="10" presetID="45" presetClass="exit" presetSubtype="0" fill="hold" grpId="0" nodeType="withEffect" nodePh="1">
                                  <p:stCondLst>
                                    <p:cond delay="0"/>
                                  </p:stCondLst>
                                  <p:endCondLst>
                                    <p:cond evt="begin" delay="0">
                                      <p:tn val="10"/>
                                    </p:cond>
                                  </p:endCondLst>
                                  <p:childTnLst>
                                    <p:animEffect transition="out" filter="fade">
                                      <p:cBhvr>
                                        <p:cTn id="11" dur="2000"/>
                                        <p:tgtEl>
                                          <p:spTgt spid="12"/>
                                        </p:tgtEl>
                                      </p:cBhvr>
                                    </p:animEffect>
                                    <p:anim calcmode="lin" valueType="num">
                                      <p:cBhvr>
                                        <p:cTn id="12" dur="2000"/>
                                        <p:tgtEl>
                                          <p:spTgt spid="1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 dur="2000"/>
                                        <p:tgtEl>
                                          <p:spTgt spid="12"/>
                                        </p:tgtEl>
                                        <p:attrNameLst>
                                          <p:attrName>ppt_h</p:attrName>
                                        </p:attrNameLst>
                                      </p:cBhvr>
                                      <p:tavLst>
                                        <p:tav tm="0">
                                          <p:val>
                                            <p:strVal val="ppt_h"/>
                                          </p:val>
                                        </p:tav>
                                        <p:tav tm="100000">
                                          <p:val>
                                            <p:strVal val="ppt_h"/>
                                          </p:val>
                                        </p:tav>
                                      </p:tavLst>
                                    </p:anim>
                                    <p:set>
                                      <p:cBhvr>
                                        <p:cTn id="14" dur="1" fill="hold">
                                          <p:stCondLst>
                                            <p:cond delay="1999"/>
                                          </p:stCondLst>
                                        </p:cTn>
                                        <p:tgtEl>
                                          <p:spTgt spid="12"/>
                                        </p:tgtEl>
                                        <p:attrNameLst>
                                          <p:attrName>style.visibility</p:attrName>
                                        </p:attrNameLst>
                                      </p:cBhvr>
                                      <p:to>
                                        <p:strVal val="hidden"/>
                                      </p:to>
                                    </p:set>
                                  </p:childTnLst>
                                </p:cTn>
                              </p:par>
                              <p:par>
                                <p:cTn id="15" presetID="45" presetClass="exit" presetSubtype="0" fill="hold" nodeType="withEffect">
                                  <p:stCondLst>
                                    <p:cond delay="0"/>
                                  </p:stCondLst>
                                  <p:childTnLst>
                                    <p:animEffect transition="out" filter="fade">
                                      <p:cBhvr>
                                        <p:cTn id="16" dur="2000"/>
                                        <p:tgtEl>
                                          <p:spTgt spid="20"/>
                                        </p:tgtEl>
                                      </p:cBhvr>
                                    </p:animEffect>
                                    <p:anim calcmode="lin" valueType="num">
                                      <p:cBhvr>
                                        <p:cTn id="17" dur="2000"/>
                                        <p:tgtEl>
                                          <p:spTgt spid="2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8" dur="2000"/>
                                        <p:tgtEl>
                                          <p:spTgt spid="20"/>
                                        </p:tgtEl>
                                        <p:attrNameLst>
                                          <p:attrName>ppt_h</p:attrName>
                                        </p:attrNameLst>
                                      </p:cBhvr>
                                      <p:tavLst>
                                        <p:tav tm="0">
                                          <p:val>
                                            <p:strVal val="ppt_h"/>
                                          </p:val>
                                        </p:tav>
                                        <p:tav tm="100000">
                                          <p:val>
                                            <p:strVal val="ppt_h"/>
                                          </p:val>
                                        </p:tav>
                                      </p:tavLst>
                                    </p:anim>
                                    <p:set>
                                      <p:cBhvr>
                                        <p:cTn id="19" dur="1" fill="hold">
                                          <p:stCondLst>
                                            <p:cond delay="1999"/>
                                          </p:stCondLst>
                                        </p:cTn>
                                        <p:tgtEl>
                                          <p:spTgt spid="20"/>
                                        </p:tgtEl>
                                        <p:attrNameLst>
                                          <p:attrName>style.visibility</p:attrName>
                                        </p:attrNameLst>
                                      </p:cBhvr>
                                      <p:to>
                                        <p:strVal val="hidden"/>
                                      </p:to>
                                    </p:set>
                                  </p:childTnLst>
                                </p:cTn>
                              </p:par>
                              <p:par>
                                <p:cTn id="20" presetID="45" presetClass="exit" presetSubtype="0" fill="hold" grpId="0" nodeType="withEffect">
                                  <p:stCondLst>
                                    <p:cond delay="0"/>
                                  </p:stCondLst>
                                  <p:childTnLst>
                                    <p:animEffect transition="out" filter="fade">
                                      <p:cBhvr>
                                        <p:cTn id="21" dur="2000"/>
                                        <p:tgtEl>
                                          <p:spTgt spid="11"/>
                                        </p:tgtEl>
                                      </p:cBhvr>
                                    </p:animEffect>
                                    <p:anim calcmode="lin" valueType="num">
                                      <p:cBhvr>
                                        <p:cTn id="22" dur="2000"/>
                                        <p:tgtEl>
                                          <p:spTgt spid="11"/>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3" dur="2000"/>
                                        <p:tgtEl>
                                          <p:spTgt spid="11"/>
                                        </p:tgtEl>
                                        <p:attrNameLst>
                                          <p:attrName>ppt_h</p:attrName>
                                        </p:attrNameLst>
                                      </p:cBhvr>
                                      <p:tavLst>
                                        <p:tav tm="0">
                                          <p:val>
                                            <p:strVal val="ppt_h"/>
                                          </p:val>
                                        </p:tav>
                                        <p:tav tm="100000">
                                          <p:val>
                                            <p:strVal val="ppt_h"/>
                                          </p:val>
                                        </p:tav>
                                      </p:tavLst>
                                    </p:anim>
                                    <p:set>
                                      <p:cBhvr>
                                        <p:cTn id="24" dur="1" fill="hold">
                                          <p:stCondLst>
                                            <p:cond delay="1999"/>
                                          </p:stCondLst>
                                        </p:cTn>
                                        <p:tgtEl>
                                          <p:spTgt spid="11"/>
                                        </p:tgtEl>
                                        <p:attrNameLst>
                                          <p:attrName>style.visibility</p:attrName>
                                        </p:attrNameLst>
                                      </p:cBhvr>
                                      <p:to>
                                        <p:strVal val="hidden"/>
                                      </p:to>
                                    </p:set>
                                  </p:childTnLst>
                                </p:cTn>
                              </p:par>
                              <p:par>
                                <p:cTn id="25" presetID="45" presetClass="exit" presetSubtype="0" fill="hold" nodeType="withEffect">
                                  <p:stCondLst>
                                    <p:cond delay="0"/>
                                  </p:stCondLst>
                                  <p:childTnLst>
                                    <p:animEffect transition="out" filter="fade">
                                      <p:cBhvr>
                                        <p:cTn id="26" dur="2000"/>
                                        <p:tgtEl>
                                          <p:spTgt spid="2"/>
                                        </p:tgtEl>
                                      </p:cBhvr>
                                    </p:animEffect>
                                    <p:anim calcmode="lin" valueType="num">
                                      <p:cBhvr>
                                        <p:cTn id="27" dur="2000"/>
                                        <p:tgtEl>
                                          <p:spTgt spid="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8" dur="2000"/>
                                        <p:tgtEl>
                                          <p:spTgt spid="2"/>
                                        </p:tgtEl>
                                        <p:attrNameLst>
                                          <p:attrName>ppt_h</p:attrName>
                                        </p:attrNameLst>
                                      </p:cBhvr>
                                      <p:tavLst>
                                        <p:tav tm="0">
                                          <p:val>
                                            <p:strVal val="ppt_h"/>
                                          </p:val>
                                        </p:tav>
                                        <p:tav tm="100000">
                                          <p:val>
                                            <p:strVal val="ppt_h"/>
                                          </p:val>
                                        </p:tav>
                                      </p:tavLst>
                                    </p:anim>
                                    <p:set>
                                      <p:cBhvr>
                                        <p:cTn id="29" dur="1" fill="hold">
                                          <p:stCondLst>
                                            <p:cond delay="1999"/>
                                          </p:stCondLst>
                                        </p:cTn>
                                        <p:tgtEl>
                                          <p:spTgt spid="2"/>
                                        </p:tgtEl>
                                        <p:attrNameLst>
                                          <p:attrName>style.visibility</p:attrName>
                                        </p:attrNameLst>
                                      </p:cBhvr>
                                      <p:to>
                                        <p:strVal val="hidden"/>
                                      </p:to>
                                    </p:set>
                                  </p:childTnLst>
                                </p:cTn>
                              </p:par>
                              <p:par>
                                <p:cTn id="30" presetID="45" presetClass="exit" presetSubtype="0" fill="hold" grpId="0" nodeType="withEffect">
                                  <p:stCondLst>
                                    <p:cond delay="0"/>
                                  </p:stCondLst>
                                  <p:childTnLst>
                                    <p:animEffect transition="out" filter="fade">
                                      <p:cBhvr>
                                        <p:cTn id="31" dur="2000"/>
                                        <p:tgtEl>
                                          <p:spTgt spid="6"/>
                                        </p:tgtEl>
                                      </p:cBhvr>
                                    </p:animEffect>
                                    <p:anim calcmode="lin" valueType="num">
                                      <p:cBhvr>
                                        <p:cTn id="32" dur="2000"/>
                                        <p:tgtEl>
                                          <p:spTgt spid="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3" dur="2000"/>
                                        <p:tgtEl>
                                          <p:spTgt spid="6"/>
                                        </p:tgtEl>
                                        <p:attrNameLst>
                                          <p:attrName>ppt_h</p:attrName>
                                        </p:attrNameLst>
                                      </p:cBhvr>
                                      <p:tavLst>
                                        <p:tav tm="0">
                                          <p:val>
                                            <p:strVal val="ppt_h"/>
                                          </p:val>
                                        </p:tav>
                                        <p:tav tm="100000">
                                          <p:val>
                                            <p:strVal val="ppt_h"/>
                                          </p:val>
                                        </p:tav>
                                      </p:tavLst>
                                    </p:anim>
                                    <p:set>
                                      <p:cBhvr>
                                        <p:cTn id="34" dur="1" fill="hold">
                                          <p:stCondLst>
                                            <p:cond delay="1999"/>
                                          </p:stCondLst>
                                        </p:cTn>
                                        <p:tgtEl>
                                          <p:spTgt spid="6"/>
                                        </p:tgtEl>
                                        <p:attrNameLst>
                                          <p:attrName>style.visibility</p:attrName>
                                        </p:attrNameLst>
                                      </p:cBhvr>
                                      <p:to>
                                        <p:strVal val="hidden"/>
                                      </p:to>
                                    </p:set>
                                  </p:childTnLst>
                                </p:cTn>
                              </p:par>
                              <p:par>
                                <p:cTn id="35" presetID="45" presetClass="exit" presetSubtype="0" fill="hold" grpId="0" nodeType="withEffect">
                                  <p:stCondLst>
                                    <p:cond delay="0"/>
                                  </p:stCondLst>
                                  <p:childTnLst>
                                    <p:animEffect transition="out" filter="fade">
                                      <p:cBhvr>
                                        <p:cTn id="36" dur="2000"/>
                                        <p:tgtEl>
                                          <p:spTgt spid="4"/>
                                        </p:tgtEl>
                                      </p:cBhvr>
                                    </p:animEffect>
                                    <p:anim calcmode="lin" valueType="num">
                                      <p:cBhvr>
                                        <p:cTn id="37" dur="2000"/>
                                        <p:tgtEl>
                                          <p:spTgt spid="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8" dur="2000"/>
                                        <p:tgtEl>
                                          <p:spTgt spid="4"/>
                                        </p:tgtEl>
                                        <p:attrNameLst>
                                          <p:attrName>ppt_h</p:attrName>
                                        </p:attrNameLst>
                                      </p:cBhvr>
                                      <p:tavLst>
                                        <p:tav tm="0">
                                          <p:val>
                                            <p:strVal val="ppt_h"/>
                                          </p:val>
                                        </p:tav>
                                        <p:tav tm="100000">
                                          <p:val>
                                            <p:strVal val="ppt_h"/>
                                          </p:val>
                                        </p:tav>
                                      </p:tavLst>
                                    </p:anim>
                                    <p:set>
                                      <p:cBhvr>
                                        <p:cTn id="39" dur="1" fill="hold">
                                          <p:stCondLst>
                                            <p:cond delay="1999"/>
                                          </p:stCondLst>
                                        </p:cTn>
                                        <p:tgtEl>
                                          <p:spTgt spid="4"/>
                                        </p:tgtEl>
                                        <p:attrNameLst>
                                          <p:attrName>style.visibility</p:attrName>
                                        </p:attrNameLst>
                                      </p:cBhvr>
                                      <p:to>
                                        <p:strVal val="hidden"/>
                                      </p:to>
                                    </p:set>
                                  </p:childTnLst>
                                </p:cTn>
                              </p:par>
                              <p:par>
                                <p:cTn id="40" presetID="45" presetClass="exit" presetSubtype="0" fill="hold" nodeType="withEffect">
                                  <p:stCondLst>
                                    <p:cond delay="0"/>
                                  </p:stCondLst>
                                  <p:childTnLst>
                                    <p:animEffect transition="out" filter="fade">
                                      <p:cBhvr>
                                        <p:cTn id="41" dur="2000"/>
                                        <p:tgtEl>
                                          <p:spTgt spid="32"/>
                                        </p:tgtEl>
                                      </p:cBhvr>
                                    </p:animEffect>
                                    <p:anim calcmode="lin" valueType="num">
                                      <p:cBhvr>
                                        <p:cTn id="42" dur="2000"/>
                                        <p:tgtEl>
                                          <p:spTgt spid="3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3" dur="2000"/>
                                        <p:tgtEl>
                                          <p:spTgt spid="32"/>
                                        </p:tgtEl>
                                        <p:attrNameLst>
                                          <p:attrName>ppt_h</p:attrName>
                                        </p:attrNameLst>
                                      </p:cBhvr>
                                      <p:tavLst>
                                        <p:tav tm="0">
                                          <p:val>
                                            <p:strVal val="ppt_h"/>
                                          </p:val>
                                        </p:tav>
                                        <p:tav tm="100000">
                                          <p:val>
                                            <p:strVal val="ppt_h"/>
                                          </p:val>
                                        </p:tav>
                                      </p:tavLst>
                                    </p:anim>
                                    <p:set>
                                      <p:cBhvr>
                                        <p:cTn id="44" dur="1" fill="hold">
                                          <p:stCondLst>
                                            <p:cond delay="19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2" grpId="0"/>
      <p:bldP spid="11" grpId="0"/>
      <p:bldP spid="6" grpId="0" animBg="1"/>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9657" y="3073621"/>
            <a:ext cx="1748804" cy="1748804"/>
          </a:xfrm>
          <a:prstGeom prst="rect">
            <a:avLst/>
          </a:prstGeom>
        </p:spPr>
      </p:pic>
      <p:sp>
        <p:nvSpPr>
          <p:cNvPr id="18" name="TextBox 17"/>
          <p:cNvSpPr txBox="1"/>
          <p:nvPr/>
        </p:nvSpPr>
        <p:spPr>
          <a:xfrm>
            <a:off x="1935095" y="4806720"/>
            <a:ext cx="8419520" cy="400110"/>
          </a:xfrm>
          <a:prstGeom prst="rect">
            <a:avLst/>
          </a:prstGeom>
          <a:noFill/>
        </p:spPr>
        <p:txBody>
          <a:bodyPr wrap="square" rtlCol="0">
            <a:spAutoFit/>
          </a:bodyPr>
          <a:lstStyle/>
          <a:p>
            <a:pPr algn="just"/>
            <a:endParaRPr lang="en-GB" sz="2000" dirty="0">
              <a:latin typeface="Footlight MT Light" panose="0204060206030A020304" pitchFamily="18" charset="0"/>
            </a:endParaRPr>
          </a:p>
        </p:txBody>
      </p:sp>
      <p:sp>
        <p:nvSpPr>
          <p:cNvPr id="12" name="TextBox 11"/>
          <p:cNvSpPr txBox="1"/>
          <p:nvPr/>
        </p:nvSpPr>
        <p:spPr>
          <a:xfrm>
            <a:off x="2494702" y="2396597"/>
            <a:ext cx="8036417" cy="446276"/>
          </a:xfrm>
          <a:prstGeom prst="rect">
            <a:avLst/>
          </a:prstGeom>
          <a:noFill/>
        </p:spPr>
        <p:txBody>
          <a:bodyPr wrap="square" rtlCol="0">
            <a:spAutoFit/>
          </a:bodyPr>
          <a:lstStyle/>
          <a:p>
            <a:pPr algn="just"/>
            <a:endParaRPr lang="en-US" sz="2300" b="1" dirty="0">
              <a:latin typeface="Footlight MT Light" panose="0204060206030A020304" pitchFamily="18" charset="0"/>
              <a:cs typeface="Arial" panose="020B0604020202020204" pitchFamily="34" charset="0"/>
            </a:endParaRPr>
          </a:p>
        </p:txBody>
      </p:sp>
      <p:pic>
        <p:nvPicPr>
          <p:cNvPr id="20" name="Picture 19">
            <a:extLst>
              <a:ext uri="{FF2B5EF4-FFF2-40B4-BE49-F238E27FC236}">
                <a16:creationId xmlns:a16="http://schemas.microsoft.com/office/drawing/2014/main" id="{DD7229A2-8221-4692-A9BC-200280D43649}"/>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a:off x="0" y="396644"/>
            <a:ext cx="12192000" cy="5978702"/>
          </a:xfrm>
          <a:prstGeom prst="rect">
            <a:avLst/>
          </a:prstGeom>
          <a:noFill/>
        </p:spPr>
      </p:pic>
      <p:sp>
        <p:nvSpPr>
          <p:cNvPr id="9" name="Rectangle 8">
            <a:extLst>
              <a:ext uri="{FF2B5EF4-FFF2-40B4-BE49-F238E27FC236}">
                <a16:creationId xmlns:a16="http://schemas.microsoft.com/office/drawing/2014/main" id="{229C1E96-4DA7-4FBD-A9D4-538B1CD12CED}"/>
              </a:ext>
            </a:extLst>
          </p:cNvPr>
          <p:cNvSpPr/>
          <p:nvPr/>
        </p:nvSpPr>
        <p:spPr>
          <a:xfrm>
            <a:off x="-859684" y="5787361"/>
            <a:ext cx="5594457" cy="11182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endParaRPr lang="en-GB" sz="2400" dirty="0">
              <a:solidFill>
                <a:schemeClr val="tx1"/>
              </a:solidFill>
              <a:latin typeface="Footlight MT Light" panose="0204060206030A020304" pitchFamily="18" charset="0"/>
            </a:endParaRPr>
          </a:p>
        </p:txBody>
      </p:sp>
      <p:sp>
        <p:nvSpPr>
          <p:cNvPr id="11" name="Rectangle 10">
            <a:extLst>
              <a:ext uri="{FF2B5EF4-FFF2-40B4-BE49-F238E27FC236}">
                <a16:creationId xmlns:a16="http://schemas.microsoft.com/office/drawing/2014/main" id="{63B0E614-4F67-446B-AA56-AD1F5A6155E9}"/>
              </a:ext>
            </a:extLst>
          </p:cNvPr>
          <p:cNvSpPr/>
          <p:nvPr/>
        </p:nvSpPr>
        <p:spPr>
          <a:xfrm>
            <a:off x="1114204" y="6463175"/>
            <a:ext cx="2448578" cy="3805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r>
              <a:rPr lang="en-US" sz="2000" b="1" dirty="0">
                <a:solidFill>
                  <a:schemeClr val="bg1"/>
                </a:solidFill>
                <a:latin typeface="Footlight MT Light" panose="0204060206030A020304" pitchFamily="18" charset="0"/>
              </a:rPr>
              <a:t>@</a:t>
            </a:r>
            <a:r>
              <a:rPr lang="en-US" sz="2000" b="1" dirty="0" err="1">
                <a:solidFill>
                  <a:schemeClr val="bg1"/>
                </a:solidFill>
                <a:latin typeface="Footlight MT Light" panose="0204060206030A020304" pitchFamily="18" charset="0"/>
              </a:rPr>
              <a:t>NigeriaEITI</a:t>
            </a:r>
            <a:endParaRPr lang="en-US" sz="2000" b="1" dirty="0">
              <a:solidFill>
                <a:schemeClr val="bg1"/>
              </a:solidFill>
              <a:latin typeface="Footlight MT Light" panose="0204060206030A020304" pitchFamily="18" charset="0"/>
            </a:endParaRPr>
          </a:p>
        </p:txBody>
      </p:sp>
      <p:grpSp>
        <p:nvGrpSpPr>
          <p:cNvPr id="2" name="Group 1">
            <a:extLst>
              <a:ext uri="{FF2B5EF4-FFF2-40B4-BE49-F238E27FC236}">
                <a16:creationId xmlns:a16="http://schemas.microsoft.com/office/drawing/2014/main" id="{343AE7BA-CEEE-4A13-BFF5-6A99660BC00C}"/>
              </a:ext>
            </a:extLst>
          </p:cNvPr>
          <p:cNvGrpSpPr/>
          <p:nvPr/>
        </p:nvGrpSpPr>
        <p:grpSpPr>
          <a:xfrm>
            <a:off x="2942097" y="6401774"/>
            <a:ext cx="2448578" cy="465455"/>
            <a:chOff x="2880199" y="6391564"/>
            <a:chExt cx="2448578" cy="465455"/>
          </a:xfrm>
        </p:grpSpPr>
        <p:sp>
          <p:nvSpPr>
            <p:cNvPr id="13" name="Rectangle 12">
              <a:extLst>
                <a:ext uri="{FF2B5EF4-FFF2-40B4-BE49-F238E27FC236}">
                  <a16:creationId xmlns:a16="http://schemas.microsoft.com/office/drawing/2014/main" id="{B2F2BDAD-0CA9-43A9-88B1-5967300C07D5}"/>
                </a:ext>
              </a:extLst>
            </p:cNvPr>
            <p:cNvSpPr/>
            <p:nvPr/>
          </p:nvSpPr>
          <p:spPr>
            <a:xfrm>
              <a:off x="2880199" y="6391564"/>
              <a:ext cx="2448578" cy="4654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r>
                <a:rPr lang="en-US" sz="2000" b="1" dirty="0">
                  <a:solidFill>
                    <a:schemeClr val="bg1"/>
                  </a:solidFill>
                  <a:latin typeface="Footlight MT Light" panose="0204060206030A020304" pitchFamily="18" charset="0"/>
                </a:rPr>
                <a:t>www.neiti.gov.ng</a:t>
              </a:r>
            </a:p>
          </p:txBody>
        </p:sp>
        <p:sp>
          <p:nvSpPr>
            <p:cNvPr id="14" name="Rectangle 13">
              <a:extLst>
                <a:ext uri="{FF2B5EF4-FFF2-40B4-BE49-F238E27FC236}">
                  <a16:creationId xmlns:a16="http://schemas.microsoft.com/office/drawing/2014/main" id="{C60F91D8-79EA-45D2-9CE2-1320AD88B87F}"/>
                </a:ext>
              </a:extLst>
            </p:cNvPr>
            <p:cNvSpPr/>
            <p:nvPr/>
          </p:nvSpPr>
          <p:spPr>
            <a:xfrm>
              <a:off x="3106659" y="6398896"/>
              <a:ext cx="45719" cy="452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endParaRPr lang="en-US" sz="2000" b="1" dirty="0">
                <a:solidFill>
                  <a:schemeClr val="tx1"/>
                </a:solidFill>
                <a:latin typeface="Footlight MT Light" panose="0204060206030A020304" pitchFamily="18" charset="0"/>
              </a:endParaRPr>
            </a:p>
          </p:txBody>
        </p:sp>
      </p:grpSp>
      <p:sp>
        <p:nvSpPr>
          <p:cNvPr id="6" name="Title 5"/>
          <p:cNvSpPr>
            <a:spLocks noGrp="1"/>
          </p:cNvSpPr>
          <p:nvPr>
            <p:ph type="title" idx="4294967295"/>
          </p:nvPr>
        </p:nvSpPr>
        <p:spPr>
          <a:xfrm>
            <a:off x="26499" y="507257"/>
            <a:ext cx="12192000" cy="1017133"/>
          </a:xfrm>
          <a:solidFill>
            <a:schemeClr val="accent6">
              <a:lumMod val="75000"/>
            </a:schemeClr>
          </a:solidFill>
        </p:spPr>
        <p:txBody>
          <a:bodyPr>
            <a:normAutofit fontScale="90000"/>
          </a:bodyPr>
          <a:lstStyle/>
          <a:p>
            <a:pPr algn="ctr"/>
            <a:r>
              <a:rPr lang="en-US" b="1" dirty="0">
                <a:solidFill>
                  <a:schemeClr val="bg1"/>
                </a:solidFill>
                <a:latin typeface="Footlight MT Light" panose="0204060206030A020304" pitchFamily="18" charset="0"/>
              </a:rPr>
              <a:t>Observations/Findings and Recommendations of the 2021 Audit</a:t>
            </a:r>
            <a:endParaRPr lang="en-GB" b="1" dirty="0">
              <a:solidFill>
                <a:schemeClr val="bg1"/>
              </a:solidFill>
              <a:latin typeface="Footlight MT Light" panose="0204060206030A020304" pitchFamily="18" charset="0"/>
            </a:endParaRPr>
          </a:p>
        </p:txBody>
      </p:sp>
      <p:pic>
        <p:nvPicPr>
          <p:cNvPr id="21" name="Picture 4" descr="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75" y="0"/>
            <a:ext cx="1299174" cy="46445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val="3340523615"/>
              </p:ext>
            </p:extLst>
          </p:nvPr>
        </p:nvGraphicFramePr>
        <p:xfrm>
          <a:off x="0" y="1513840"/>
          <a:ext cx="10072914" cy="4632195"/>
        </p:xfrm>
        <a:graphic>
          <a:graphicData uri="http://schemas.openxmlformats.org/drawingml/2006/table">
            <a:tbl>
              <a:tblPr firstRow="1" bandRow="1">
                <a:tableStyleId>{93296810-A885-4BE3-A3E7-6D5BEEA58F35}</a:tableStyleId>
              </a:tblPr>
              <a:tblGrid>
                <a:gridCol w="6245503">
                  <a:extLst>
                    <a:ext uri="{9D8B030D-6E8A-4147-A177-3AD203B41FA5}">
                      <a16:colId xmlns:a16="http://schemas.microsoft.com/office/drawing/2014/main" val="20000"/>
                    </a:ext>
                  </a:extLst>
                </a:gridCol>
                <a:gridCol w="3827411">
                  <a:extLst>
                    <a:ext uri="{9D8B030D-6E8A-4147-A177-3AD203B41FA5}">
                      <a16:colId xmlns:a16="http://schemas.microsoft.com/office/drawing/2014/main" val="20001"/>
                    </a:ext>
                  </a:extLst>
                </a:gridCol>
              </a:tblGrid>
              <a:tr h="5173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b="1" dirty="0">
                          <a:latin typeface="Footlight MT Light" panose="0204060206030A020304" pitchFamily="18" charset="0"/>
                        </a:rPr>
                        <a:t>Observation/findings</a:t>
                      </a:r>
                    </a:p>
                  </a:txBody>
                  <a:tcP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b="1" dirty="0">
                          <a:latin typeface="Footlight MT Light" panose="0204060206030A020304" pitchFamily="18" charset="0"/>
                        </a:rPr>
                        <a:t>Recommendations</a:t>
                      </a:r>
                      <a:endParaRPr lang="en-GB" sz="2200" dirty="0"/>
                    </a:p>
                  </a:txBody>
                  <a:tcPr>
                    <a:solidFill>
                      <a:schemeClr val="accent6">
                        <a:lumMod val="60000"/>
                        <a:lumOff val="40000"/>
                      </a:schemeClr>
                    </a:solidFill>
                  </a:tcPr>
                </a:tc>
                <a:extLst>
                  <a:ext uri="{0D108BD9-81ED-4DB2-BD59-A6C34878D82A}">
                    <a16:rowId xmlns:a16="http://schemas.microsoft.com/office/drawing/2014/main" val="10000"/>
                  </a:ext>
                </a:extLst>
              </a:tr>
              <a:tr h="3349453">
                <a:tc>
                  <a:txBody>
                    <a:bodyPr/>
                    <a:lstStyle/>
                    <a:p>
                      <a:pPr lvl="0" algn="just"/>
                      <a:r>
                        <a:rPr lang="en-US" sz="2200" b="1" dirty="0">
                          <a:latin typeface="Footlight MT Light" panose="0204060206030A020304" pitchFamily="18" charset="0"/>
                        </a:rPr>
                        <a:t>13% derivation </a:t>
                      </a:r>
                    </a:p>
                    <a:p>
                      <a:pPr lvl="0" algn="just"/>
                      <a:r>
                        <a:rPr lang="en-US" sz="2200" b="0" dirty="0">
                          <a:latin typeface="Footlight MT Light" panose="0204060206030A020304" pitchFamily="18" charset="0"/>
                        </a:rPr>
                        <a:t>The practice of computing </a:t>
                      </a:r>
                      <a:r>
                        <a:rPr lang="en-US" sz="2200" b="1" dirty="0">
                          <a:latin typeface="Footlight MT Light" panose="0204060206030A020304" pitchFamily="18" charset="0"/>
                        </a:rPr>
                        <a:t>13% derivation </a:t>
                      </a:r>
                      <a:r>
                        <a:rPr lang="en-US" sz="2200" b="0" dirty="0">
                          <a:latin typeface="Footlight MT Light" panose="0204060206030A020304" pitchFamily="18" charset="0"/>
                        </a:rPr>
                        <a:t>on the balance of revenue after deductions from the total collections is contrary to the intention of the derivation objective.</a:t>
                      </a:r>
                      <a:endParaRPr lang="en-GB" sz="2200" b="0" dirty="0">
                        <a:latin typeface="Footlight MT Light" panose="0204060206030A020304" pitchFamily="18" charset="0"/>
                      </a:endParaRPr>
                    </a:p>
                    <a:p>
                      <a:pPr algn="just"/>
                      <a:endParaRPr lang="en-GB" sz="2200" dirty="0"/>
                    </a:p>
                  </a:txBody>
                  <a:tcPr>
                    <a:noFill/>
                  </a:tcPr>
                </a:tc>
                <a:tc>
                  <a:txBody>
                    <a:bodyPr/>
                    <a:lstStyle/>
                    <a:p>
                      <a:pPr lvl="0" algn="just"/>
                      <a:r>
                        <a:rPr lang="en-US" sz="2200" b="0" dirty="0">
                          <a:latin typeface="Footlight MT Light" panose="0204060206030A020304" pitchFamily="18" charset="0"/>
                        </a:rPr>
                        <a:t>The practice of computing 13% derivation on the balance of revenue after deductions from the total collections should be discontinued. Rather, the 13% derivation should be based on total collections for the relevant period in accordance with </a:t>
                      </a:r>
                      <a:r>
                        <a:rPr lang="en-US" sz="2200" b="1" dirty="0">
                          <a:latin typeface="Footlight MT Light" panose="0204060206030A020304" pitchFamily="18" charset="0"/>
                        </a:rPr>
                        <a:t>section 162(2) </a:t>
                      </a:r>
                      <a:r>
                        <a:rPr lang="en-US" sz="2200" b="0" dirty="0">
                          <a:latin typeface="Footlight MT Light" panose="0204060206030A020304" pitchFamily="18" charset="0"/>
                        </a:rPr>
                        <a:t>of the constitution of the Federal Republic of Nigeria..</a:t>
                      </a:r>
                      <a:endParaRPr lang="en-GB" sz="2200" b="0" dirty="0">
                        <a:latin typeface="Footlight MT Light" panose="0204060206030A020304" pitchFamily="18" charset="0"/>
                      </a:endParaRPr>
                    </a:p>
                    <a:p>
                      <a:pPr algn="just"/>
                      <a:endParaRPr lang="en-GB" sz="2200" dirty="0"/>
                    </a:p>
                  </a:txBody>
                  <a:tcPr>
                    <a:noFill/>
                  </a:tcPr>
                </a:tc>
                <a:extLst>
                  <a:ext uri="{0D108BD9-81ED-4DB2-BD59-A6C34878D82A}">
                    <a16:rowId xmlns:a16="http://schemas.microsoft.com/office/drawing/2014/main" val="10001"/>
                  </a:ext>
                </a:extLst>
              </a:tr>
            </a:tbl>
          </a:graphicData>
        </a:graphic>
      </p:graphicFrame>
      <p:grpSp>
        <p:nvGrpSpPr>
          <p:cNvPr id="15" name="Group 14">
            <a:extLst>
              <a:ext uri="{FF2B5EF4-FFF2-40B4-BE49-F238E27FC236}">
                <a16:creationId xmlns:a16="http://schemas.microsoft.com/office/drawing/2014/main" id="{80B3D91A-BA7A-445F-8DFC-4F1860D040E5}"/>
              </a:ext>
            </a:extLst>
          </p:cNvPr>
          <p:cNvGrpSpPr/>
          <p:nvPr/>
        </p:nvGrpSpPr>
        <p:grpSpPr>
          <a:xfrm>
            <a:off x="-7469" y="5787361"/>
            <a:ext cx="12199469" cy="1217685"/>
            <a:chOff x="-7469" y="5637053"/>
            <a:chExt cx="12199469" cy="1217685"/>
          </a:xfrm>
        </p:grpSpPr>
        <p:sp>
          <p:nvSpPr>
            <p:cNvPr id="16" name="Rectangle 21">
              <a:extLst>
                <a:ext uri="{FF2B5EF4-FFF2-40B4-BE49-F238E27FC236}">
                  <a16:creationId xmlns:a16="http://schemas.microsoft.com/office/drawing/2014/main" id="{79A5CC32-97D6-4731-AEE4-606DA5BB96D1}"/>
                </a:ext>
              </a:extLst>
            </p:cNvPr>
            <p:cNvSpPr/>
            <p:nvPr/>
          </p:nvSpPr>
          <p:spPr>
            <a:xfrm>
              <a:off x="-7469" y="5637053"/>
              <a:ext cx="12192000" cy="1199227"/>
            </a:xfrm>
            <a:custGeom>
              <a:avLst/>
              <a:gdLst>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169097 h 814210"/>
                <a:gd name="connsiteX1" fmla="*/ 12192000 w 12192000"/>
                <a:gd name="connsiteY1" fmla="*/ 169097 h 814210"/>
                <a:gd name="connsiteX2" fmla="*/ 12192000 w 12192000"/>
                <a:gd name="connsiteY2" fmla="*/ 814210 h 814210"/>
                <a:gd name="connsiteX3" fmla="*/ 0 w 12192000"/>
                <a:gd name="connsiteY3" fmla="*/ 814210 h 814210"/>
                <a:gd name="connsiteX4" fmla="*/ 0 w 12192000"/>
                <a:gd name="connsiteY4" fmla="*/ 169097 h 814210"/>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1102313">
                  <a:moveTo>
                    <a:pt x="0" y="457200"/>
                  </a:moveTo>
                  <a:cubicBezTo>
                    <a:pt x="4424948" y="-192505"/>
                    <a:pt x="7502358" y="1876926"/>
                    <a:pt x="12192000" y="0"/>
                  </a:cubicBezTo>
                  <a:lnTo>
                    <a:pt x="12192000" y="1102313"/>
                  </a:lnTo>
                  <a:lnTo>
                    <a:pt x="0" y="1102313"/>
                  </a:lnTo>
                  <a:lnTo>
                    <a:pt x="0" y="457200"/>
                  </a:lnTo>
                  <a:close/>
                </a:path>
              </a:pathLst>
            </a:custGeom>
            <a:solidFill>
              <a:schemeClr val="accent4">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endParaRPr lang="en-US" sz="2800" b="1" dirty="0">
                <a:solidFill>
                  <a:schemeClr val="tx1"/>
                </a:solidFill>
                <a:latin typeface="Footlight MT Light" panose="0204060206030A020304" pitchFamily="18" charset="0"/>
              </a:endParaRPr>
            </a:p>
          </p:txBody>
        </p:sp>
        <p:sp>
          <p:nvSpPr>
            <p:cNvPr id="17" name="Rectangle 21">
              <a:extLst>
                <a:ext uri="{FF2B5EF4-FFF2-40B4-BE49-F238E27FC236}">
                  <a16:creationId xmlns:a16="http://schemas.microsoft.com/office/drawing/2014/main" id="{B85CBE46-C6B7-44F2-97C6-AE21156F1ED2}"/>
                </a:ext>
              </a:extLst>
            </p:cNvPr>
            <p:cNvSpPr/>
            <p:nvPr/>
          </p:nvSpPr>
          <p:spPr>
            <a:xfrm>
              <a:off x="0" y="5752425"/>
              <a:ext cx="12192000" cy="1102313"/>
            </a:xfrm>
            <a:custGeom>
              <a:avLst/>
              <a:gdLst>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169097 h 814210"/>
                <a:gd name="connsiteX1" fmla="*/ 12192000 w 12192000"/>
                <a:gd name="connsiteY1" fmla="*/ 169097 h 814210"/>
                <a:gd name="connsiteX2" fmla="*/ 12192000 w 12192000"/>
                <a:gd name="connsiteY2" fmla="*/ 814210 h 814210"/>
                <a:gd name="connsiteX3" fmla="*/ 0 w 12192000"/>
                <a:gd name="connsiteY3" fmla="*/ 814210 h 814210"/>
                <a:gd name="connsiteX4" fmla="*/ 0 w 12192000"/>
                <a:gd name="connsiteY4" fmla="*/ 169097 h 814210"/>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1102313">
                  <a:moveTo>
                    <a:pt x="0" y="457200"/>
                  </a:moveTo>
                  <a:cubicBezTo>
                    <a:pt x="4424948" y="-192505"/>
                    <a:pt x="7502358" y="1876926"/>
                    <a:pt x="12192000" y="0"/>
                  </a:cubicBezTo>
                  <a:lnTo>
                    <a:pt x="12192000" y="1102313"/>
                  </a:lnTo>
                  <a:lnTo>
                    <a:pt x="0" y="1102313"/>
                  </a:lnTo>
                  <a:lnTo>
                    <a:pt x="0" y="457200"/>
                  </a:lnTo>
                  <a:close/>
                </a:path>
              </a:pathLst>
            </a:custGeom>
            <a:solidFill>
              <a:schemeClr val="accent6">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endParaRPr lang="en-US" sz="2800" b="1" dirty="0">
                <a:solidFill>
                  <a:schemeClr val="tx1"/>
                </a:solidFill>
                <a:latin typeface="Footlight MT Light" panose="0204060206030A020304" pitchFamily="18" charset="0"/>
              </a:endParaRPr>
            </a:p>
          </p:txBody>
        </p:sp>
      </p:grpSp>
    </p:spTree>
    <p:extLst>
      <p:ext uri="{BB962C8B-B14F-4D97-AF65-F5344CB8AC3E}">
        <p14:creationId xmlns:p14="http://schemas.microsoft.com/office/powerpoint/2010/main" val="1474263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nodePh="1">
                                  <p:stCondLst>
                                    <p:cond delay="0"/>
                                  </p:stCondLst>
                                  <p:endCondLst>
                                    <p:cond evt="begin" delay="0">
                                      <p:tn val="5"/>
                                    </p:cond>
                                  </p:endCondLst>
                                  <p:childTnLst>
                                    <p:animEffect transition="out" filter="fade">
                                      <p:cBhvr>
                                        <p:cTn id="6" dur="2000"/>
                                        <p:tgtEl>
                                          <p:spTgt spid="18"/>
                                        </p:tgtEl>
                                      </p:cBhvr>
                                    </p:animEffect>
                                    <p:anim calcmode="lin" valueType="num">
                                      <p:cBhvr>
                                        <p:cTn id="7" dur="2000"/>
                                        <p:tgtEl>
                                          <p:spTgt spid="1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18"/>
                                        </p:tgtEl>
                                        <p:attrNameLst>
                                          <p:attrName>ppt_h</p:attrName>
                                        </p:attrNameLst>
                                      </p:cBhvr>
                                      <p:tavLst>
                                        <p:tav tm="0">
                                          <p:val>
                                            <p:strVal val="ppt_h"/>
                                          </p:val>
                                        </p:tav>
                                        <p:tav tm="100000">
                                          <p:val>
                                            <p:strVal val="ppt_h"/>
                                          </p:val>
                                        </p:tav>
                                      </p:tavLst>
                                    </p:anim>
                                    <p:set>
                                      <p:cBhvr>
                                        <p:cTn id="9" dur="1" fill="hold">
                                          <p:stCondLst>
                                            <p:cond delay="1999"/>
                                          </p:stCondLst>
                                        </p:cTn>
                                        <p:tgtEl>
                                          <p:spTgt spid="18"/>
                                        </p:tgtEl>
                                        <p:attrNameLst>
                                          <p:attrName>style.visibility</p:attrName>
                                        </p:attrNameLst>
                                      </p:cBhvr>
                                      <p:to>
                                        <p:strVal val="hidden"/>
                                      </p:to>
                                    </p:set>
                                  </p:childTnLst>
                                </p:cTn>
                              </p:par>
                              <p:par>
                                <p:cTn id="10" presetID="45" presetClass="exit" presetSubtype="0" fill="hold" grpId="0" nodeType="withEffect" nodePh="1">
                                  <p:stCondLst>
                                    <p:cond delay="0"/>
                                  </p:stCondLst>
                                  <p:endCondLst>
                                    <p:cond evt="begin" delay="0">
                                      <p:tn val="10"/>
                                    </p:cond>
                                  </p:endCondLst>
                                  <p:childTnLst>
                                    <p:animEffect transition="out" filter="fade">
                                      <p:cBhvr>
                                        <p:cTn id="11" dur="2000"/>
                                        <p:tgtEl>
                                          <p:spTgt spid="12"/>
                                        </p:tgtEl>
                                      </p:cBhvr>
                                    </p:animEffect>
                                    <p:anim calcmode="lin" valueType="num">
                                      <p:cBhvr>
                                        <p:cTn id="12" dur="2000"/>
                                        <p:tgtEl>
                                          <p:spTgt spid="1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 dur="2000"/>
                                        <p:tgtEl>
                                          <p:spTgt spid="12"/>
                                        </p:tgtEl>
                                        <p:attrNameLst>
                                          <p:attrName>ppt_h</p:attrName>
                                        </p:attrNameLst>
                                      </p:cBhvr>
                                      <p:tavLst>
                                        <p:tav tm="0">
                                          <p:val>
                                            <p:strVal val="ppt_h"/>
                                          </p:val>
                                        </p:tav>
                                        <p:tav tm="100000">
                                          <p:val>
                                            <p:strVal val="ppt_h"/>
                                          </p:val>
                                        </p:tav>
                                      </p:tavLst>
                                    </p:anim>
                                    <p:set>
                                      <p:cBhvr>
                                        <p:cTn id="14" dur="1" fill="hold">
                                          <p:stCondLst>
                                            <p:cond delay="1999"/>
                                          </p:stCondLst>
                                        </p:cTn>
                                        <p:tgtEl>
                                          <p:spTgt spid="12"/>
                                        </p:tgtEl>
                                        <p:attrNameLst>
                                          <p:attrName>style.visibility</p:attrName>
                                        </p:attrNameLst>
                                      </p:cBhvr>
                                      <p:to>
                                        <p:strVal val="hidden"/>
                                      </p:to>
                                    </p:set>
                                  </p:childTnLst>
                                </p:cTn>
                              </p:par>
                              <p:par>
                                <p:cTn id="15" presetID="45" presetClass="exit" presetSubtype="0" fill="hold" nodeType="withEffect">
                                  <p:stCondLst>
                                    <p:cond delay="0"/>
                                  </p:stCondLst>
                                  <p:childTnLst>
                                    <p:animEffect transition="out" filter="fade">
                                      <p:cBhvr>
                                        <p:cTn id="16" dur="2000"/>
                                        <p:tgtEl>
                                          <p:spTgt spid="20"/>
                                        </p:tgtEl>
                                      </p:cBhvr>
                                    </p:animEffect>
                                    <p:anim calcmode="lin" valueType="num">
                                      <p:cBhvr>
                                        <p:cTn id="17" dur="2000"/>
                                        <p:tgtEl>
                                          <p:spTgt spid="2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8" dur="2000"/>
                                        <p:tgtEl>
                                          <p:spTgt spid="20"/>
                                        </p:tgtEl>
                                        <p:attrNameLst>
                                          <p:attrName>ppt_h</p:attrName>
                                        </p:attrNameLst>
                                      </p:cBhvr>
                                      <p:tavLst>
                                        <p:tav tm="0">
                                          <p:val>
                                            <p:strVal val="ppt_h"/>
                                          </p:val>
                                        </p:tav>
                                        <p:tav tm="100000">
                                          <p:val>
                                            <p:strVal val="ppt_h"/>
                                          </p:val>
                                        </p:tav>
                                      </p:tavLst>
                                    </p:anim>
                                    <p:set>
                                      <p:cBhvr>
                                        <p:cTn id="19" dur="1" fill="hold">
                                          <p:stCondLst>
                                            <p:cond delay="1999"/>
                                          </p:stCondLst>
                                        </p:cTn>
                                        <p:tgtEl>
                                          <p:spTgt spid="20"/>
                                        </p:tgtEl>
                                        <p:attrNameLst>
                                          <p:attrName>style.visibility</p:attrName>
                                        </p:attrNameLst>
                                      </p:cBhvr>
                                      <p:to>
                                        <p:strVal val="hidden"/>
                                      </p:to>
                                    </p:set>
                                  </p:childTnLst>
                                </p:cTn>
                              </p:par>
                              <p:par>
                                <p:cTn id="20" presetID="45" presetClass="exit" presetSubtype="0" fill="hold" grpId="0" nodeType="withEffect">
                                  <p:stCondLst>
                                    <p:cond delay="0"/>
                                  </p:stCondLst>
                                  <p:childTnLst>
                                    <p:animEffect transition="out" filter="fade">
                                      <p:cBhvr>
                                        <p:cTn id="21" dur="2000"/>
                                        <p:tgtEl>
                                          <p:spTgt spid="11"/>
                                        </p:tgtEl>
                                      </p:cBhvr>
                                    </p:animEffect>
                                    <p:anim calcmode="lin" valueType="num">
                                      <p:cBhvr>
                                        <p:cTn id="22" dur="2000"/>
                                        <p:tgtEl>
                                          <p:spTgt spid="11"/>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3" dur="2000"/>
                                        <p:tgtEl>
                                          <p:spTgt spid="11"/>
                                        </p:tgtEl>
                                        <p:attrNameLst>
                                          <p:attrName>ppt_h</p:attrName>
                                        </p:attrNameLst>
                                      </p:cBhvr>
                                      <p:tavLst>
                                        <p:tav tm="0">
                                          <p:val>
                                            <p:strVal val="ppt_h"/>
                                          </p:val>
                                        </p:tav>
                                        <p:tav tm="100000">
                                          <p:val>
                                            <p:strVal val="ppt_h"/>
                                          </p:val>
                                        </p:tav>
                                      </p:tavLst>
                                    </p:anim>
                                    <p:set>
                                      <p:cBhvr>
                                        <p:cTn id="24" dur="1" fill="hold">
                                          <p:stCondLst>
                                            <p:cond delay="1999"/>
                                          </p:stCondLst>
                                        </p:cTn>
                                        <p:tgtEl>
                                          <p:spTgt spid="11"/>
                                        </p:tgtEl>
                                        <p:attrNameLst>
                                          <p:attrName>style.visibility</p:attrName>
                                        </p:attrNameLst>
                                      </p:cBhvr>
                                      <p:to>
                                        <p:strVal val="hidden"/>
                                      </p:to>
                                    </p:set>
                                  </p:childTnLst>
                                </p:cTn>
                              </p:par>
                              <p:par>
                                <p:cTn id="25" presetID="45" presetClass="exit" presetSubtype="0" fill="hold" nodeType="withEffect">
                                  <p:stCondLst>
                                    <p:cond delay="0"/>
                                  </p:stCondLst>
                                  <p:childTnLst>
                                    <p:animEffect transition="out" filter="fade">
                                      <p:cBhvr>
                                        <p:cTn id="26" dur="2000"/>
                                        <p:tgtEl>
                                          <p:spTgt spid="2"/>
                                        </p:tgtEl>
                                      </p:cBhvr>
                                    </p:animEffect>
                                    <p:anim calcmode="lin" valueType="num">
                                      <p:cBhvr>
                                        <p:cTn id="27" dur="2000"/>
                                        <p:tgtEl>
                                          <p:spTgt spid="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8" dur="2000"/>
                                        <p:tgtEl>
                                          <p:spTgt spid="2"/>
                                        </p:tgtEl>
                                        <p:attrNameLst>
                                          <p:attrName>ppt_h</p:attrName>
                                        </p:attrNameLst>
                                      </p:cBhvr>
                                      <p:tavLst>
                                        <p:tav tm="0">
                                          <p:val>
                                            <p:strVal val="ppt_h"/>
                                          </p:val>
                                        </p:tav>
                                        <p:tav tm="100000">
                                          <p:val>
                                            <p:strVal val="ppt_h"/>
                                          </p:val>
                                        </p:tav>
                                      </p:tavLst>
                                    </p:anim>
                                    <p:set>
                                      <p:cBhvr>
                                        <p:cTn id="29" dur="1" fill="hold">
                                          <p:stCondLst>
                                            <p:cond delay="1999"/>
                                          </p:stCondLst>
                                        </p:cTn>
                                        <p:tgtEl>
                                          <p:spTgt spid="2"/>
                                        </p:tgtEl>
                                        <p:attrNameLst>
                                          <p:attrName>style.visibility</p:attrName>
                                        </p:attrNameLst>
                                      </p:cBhvr>
                                      <p:to>
                                        <p:strVal val="hidden"/>
                                      </p:to>
                                    </p:set>
                                  </p:childTnLst>
                                </p:cTn>
                              </p:par>
                              <p:par>
                                <p:cTn id="30" presetID="45" presetClass="exit" presetSubtype="0" fill="hold" grpId="0" nodeType="withEffect">
                                  <p:stCondLst>
                                    <p:cond delay="0"/>
                                  </p:stCondLst>
                                  <p:childTnLst>
                                    <p:animEffect transition="out" filter="fade">
                                      <p:cBhvr>
                                        <p:cTn id="31" dur="2000"/>
                                        <p:tgtEl>
                                          <p:spTgt spid="6"/>
                                        </p:tgtEl>
                                      </p:cBhvr>
                                    </p:animEffect>
                                    <p:anim calcmode="lin" valueType="num">
                                      <p:cBhvr>
                                        <p:cTn id="32" dur="2000"/>
                                        <p:tgtEl>
                                          <p:spTgt spid="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3" dur="2000"/>
                                        <p:tgtEl>
                                          <p:spTgt spid="6"/>
                                        </p:tgtEl>
                                        <p:attrNameLst>
                                          <p:attrName>ppt_h</p:attrName>
                                        </p:attrNameLst>
                                      </p:cBhvr>
                                      <p:tavLst>
                                        <p:tav tm="0">
                                          <p:val>
                                            <p:strVal val="ppt_h"/>
                                          </p:val>
                                        </p:tav>
                                        <p:tav tm="100000">
                                          <p:val>
                                            <p:strVal val="ppt_h"/>
                                          </p:val>
                                        </p:tav>
                                      </p:tavLst>
                                    </p:anim>
                                    <p:set>
                                      <p:cBhvr>
                                        <p:cTn id="34" dur="1" fill="hold">
                                          <p:stCondLst>
                                            <p:cond delay="1999"/>
                                          </p:stCondLst>
                                        </p:cTn>
                                        <p:tgtEl>
                                          <p:spTgt spid="6"/>
                                        </p:tgtEl>
                                        <p:attrNameLst>
                                          <p:attrName>style.visibility</p:attrName>
                                        </p:attrNameLst>
                                      </p:cBhvr>
                                      <p:to>
                                        <p:strVal val="hidden"/>
                                      </p:to>
                                    </p:set>
                                  </p:childTnLst>
                                </p:cTn>
                              </p:par>
                              <p:par>
                                <p:cTn id="35" presetID="45" presetClass="exit" presetSubtype="0" fill="hold" nodeType="withEffect">
                                  <p:stCondLst>
                                    <p:cond delay="0"/>
                                  </p:stCondLst>
                                  <p:childTnLst>
                                    <p:animEffect transition="out" filter="fade">
                                      <p:cBhvr>
                                        <p:cTn id="36" dur="2000"/>
                                        <p:tgtEl>
                                          <p:spTgt spid="32"/>
                                        </p:tgtEl>
                                      </p:cBhvr>
                                    </p:animEffect>
                                    <p:anim calcmode="lin" valueType="num">
                                      <p:cBhvr>
                                        <p:cTn id="37" dur="2000"/>
                                        <p:tgtEl>
                                          <p:spTgt spid="3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8" dur="2000"/>
                                        <p:tgtEl>
                                          <p:spTgt spid="32"/>
                                        </p:tgtEl>
                                        <p:attrNameLst>
                                          <p:attrName>ppt_h</p:attrName>
                                        </p:attrNameLst>
                                      </p:cBhvr>
                                      <p:tavLst>
                                        <p:tav tm="0">
                                          <p:val>
                                            <p:strVal val="ppt_h"/>
                                          </p:val>
                                        </p:tav>
                                        <p:tav tm="100000">
                                          <p:val>
                                            <p:strVal val="ppt_h"/>
                                          </p:val>
                                        </p:tav>
                                      </p:tavLst>
                                    </p:anim>
                                    <p:set>
                                      <p:cBhvr>
                                        <p:cTn id="39" dur="1" fill="hold">
                                          <p:stCondLst>
                                            <p:cond delay="19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2" grpId="0"/>
      <p:bldP spid="11" grpId="0"/>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9657" y="3073621"/>
            <a:ext cx="1748804" cy="1748804"/>
          </a:xfrm>
          <a:prstGeom prst="rect">
            <a:avLst/>
          </a:prstGeom>
        </p:spPr>
      </p:pic>
      <p:sp>
        <p:nvSpPr>
          <p:cNvPr id="18" name="TextBox 17"/>
          <p:cNvSpPr txBox="1"/>
          <p:nvPr/>
        </p:nvSpPr>
        <p:spPr>
          <a:xfrm>
            <a:off x="1935095" y="4806720"/>
            <a:ext cx="8419520" cy="400110"/>
          </a:xfrm>
          <a:prstGeom prst="rect">
            <a:avLst/>
          </a:prstGeom>
          <a:noFill/>
        </p:spPr>
        <p:txBody>
          <a:bodyPr wrap="square" rtlCol="0">
            <a:spAutoFit/>
          </a:bodyPr>
          <a:lstStyle/>
          <a:p>
            <a:pPr algn="just"/>
            <a:endParaRPr lang="en-GB" sz="2000" dirty="0">
              <a:latin typeface="Footlight MT Light" panose="0204060206030A020304" pitchFamily="18" charset="0"/>
            </a:endParaRPr>
          </a:p>
        </p:txBody>
      </p:sp>
      <p:sp>
        <p:nvSpPr>
          <p:cNvPr id="12" name="TextBox 11"/>
          <p:cNvSpPr txBox="1"/>
          <p:nvPr/>
        </p:nvSpPr>
        <p:spPr>
          <a:xfrm>
            <a:off x="2494702" y="2396597"/>
            <a:ext cx="8036417" cy="446276"/>
          </a:xfrm>
          <a:prstGeom prst="rect">
            <a:avLst/>
          </a:prstGeom>
          <a:noFill/>
        </p:spPr>
        <p:txBody>
          <a:bodyPr wrap="square" rtlCol="0">
            <a:spAutoFit/>
          </a:bodyPr>
          <a:lstStyle/>
          <a:p>
            <a:pPr algn="just"/>
            <a:endParaRPr lang="en-US" sz="2300" b="1" dirty="0">
              <a:latin typeface="Footlight MT Light" panose="0204060206030A020304" pitchFamily="18" charset="0"/>
              <a:cs typeface="Arial" panose="020B0604020202020204" pitchFamily="34" charset="0"/>
            </a:endParaRPr>
          </a:p>
        </p:txBody>
      </p:sp>
      <p:pic>
        <p:nvPicPr>
          <p:cNvPr id="20" name="Picture 19">
            <a:extLst>
              <a:ext uri="{FF2B5EF4-FFF2-40B4-BE49-F238E27FC236}">
                <a16:creationId xmlns:a16="http://schemas.microsoft.com/office/drawing/2014/main" id="{DD7229A2-8221-4692-A9BC-200280D43649}"/>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a:off x="0" y="396644"/>
            <a:ext cx="12192000" cy="5978702"/>
          </a:xfrm>
          <a:prstGeom prst="rect">
            <a:avLst/>
          </a:prstGeom>
          <a:noFill/>
        </p:spPr>
      </p:pic>
      <p:sp>
        <p:nvSpPr>
          <p:cNvPr id="9" name="Rectangle 8">
            <a:extLst>
              <a:ext uri="{FF2B5EF4-FFF2-40B4-BE49-F238E27FC236}">
                <a16:creationId xmlns:a16="http://schemas.microsoft.com/office/drawing/2014/main" id="{229C1E96-4DA7-4FBD-A9D4-538B1CD12CED}"/>
              </a:ext>
            </a:extLst>
          </p:cNvPr>
          <p:cNvSpPr/>
          <p:nvPr/>
        </p:nvSpPr>
        <p:spPr>
          <a:xfrm>
            <a:off x="-859684" y="5787361"/>
            <a:ext cx="5594457" cy="11182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endParaRPr lang="en-GB" sz="2400" dirty="0">
              <a:solidFill>
                <a:schemeClr val="tx1"/>
              </a:solidFill>
              <a:latin typeface="Footlight MT Light" panose="0204060206030A020304" pitchFamily="18" charset="0"/>
            </a:endParaRPr>
          </a:p>
        </p:txBody>
      </p:sp>
      <p:sp>
        <p:nvSpPr>
          <p:cNvPr id="11" name="Rectangle 10">
            <a:extLst>
              <a:ext uri="{FF2B5EF4-FFF2-40B4-BE49-F238E27FC236}">
                <a16:creationId xmlns:a16="http://schemas.microsoft.com/office/drawing/2014/main" id="{63B0E614-4F67-446B-AA56-AD1F5A6155E9}"/>
              </a:ext>
            </a:extLst>
          </p:cNvPr>
          <p:cNvSpPr/>
          <p:nvPr/>
        </p:nvSpPr>
        <p:spPr>
          <a:xfrm>
            <a:off x="1114204" y="6463175"/>
            <a:ext cx="2448578" cy="3805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r>
              <a:rPr lang="en-US" sz="2000" b="1" dirty="0">
                <a:solidFill>
                  <a:schemeClr val="bg1"/>
                </a:solidFill>
                <a:latin typeface="Footlight MT Light" panose="0204060206030A020304" pitchFamily="18" charset="0"/>
              </a:rPr>
              <a:t>@</a:t>
            </a:r>
            <a:r>
              <a:rPr lang="en-US" sz="2000" b="1" dirty="0" err="1">
                <a:solidFill>
                  <a:schemeClr val="bg1"/>
                </a:solidFill>
                <a:latin typeface="Footlight MT Light" panose="0204060206030A020304" pitchFamily="18" charset="0"/>
              </a:rPr>
              <a:t>NigeriaEITI</a:t>
            </a:r>
            <a:endParaRPr lang="en-US" sz="2000" b="1" dirty="0">
              <a:solidFill>
                <a:schemeClr val="bg1"/>
              </a:solidFill>
              <a:latin typeface="Footlight MT Light" panose="0204060206030A020304" pitchFamily="18" charset="0"/>
            </a:endParaRPr>
          </a:p>
        </p:txBody>
      </p:sp>
      <p:grpSp>
        <p:nvGrpSpPr>
          <p:cNvPr id="2" name="Group 1">
            <a:extLst>
              <a:ext uri="{FF2B5EF4-FFF2-40B4-BE49-F238E27FC236}">
                <a16:creationId xmlns:a16="http://schemas.microsoft.com/office/drawing/2014/main" id="{343AE7BA-CEEE-4A13-BFF5-6A99660BC00C}"/>
              </a:ext>
            </a:extLst>
          </p:cNvPr>
          <p:cNvGrpSpPr/>
          <p:nvPr/>
        </p:nvGrpSpPr>
        <p:grpSpPr>
          <a:xfrm>
            <a:off x="2942097" y="6401774"/>
            <a:ext cx="2448578" cy="465455"/>
            <a:chOff x="2880199" y="6391564"/>
            <a:chExt cx="2448578" cy="465455"/>
          </a:xfrm>
        </p:grpSpPr>
        <p:sp>
          <p:nvSpPr>
            <p:cNvPr id="13" name="Rectangle 12">
              <a:extLst>
                <a:ext uri="{FF2B5EF4-FFF2-40B4-BE49-F238E27FC236}">
                  <a16:creationId xmlns:a16="http://schemas.microsoft.com/office/drawing/2014/main" id="{B2F2BDAD-0CA9-43A9-88B1-5967300C07D5}"/>
                </a:ext>
              </a:extLst>
            </p:cNvPr>
            <p:cNvSpPr/>
            <p:nvPr/>
          </p:nvSpPr>
          <p:spPr>
            <a:xfrm>
              <a:off x="2880199" y="6391564"/>
              <a:ext cx="2448578" cy="4654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r>
                <a:rPr lang="en-US" sz="2000" b="1" dirty="0">
                  <a:solidFill>
                    <a:schemeClr val="bg1"/>
                  </a:solidFill>
                  <a:latin typeface="Footlight MT Light" panose="0204060206030A020304" pitchFamily="18" charset="0"/>
                </a:rPr>
                <a:t>www.neiti.gov.ng</a:t>
              </a:r>
            </a:p>
          </p:txBody>
        </p:sp>
        <p:sp>
          <p:nvSpPr>
            <p:cNvPr id="14" name="Rectangle 13">
              <a:extLst>
                <a:ext uri="{FF2B5EF4-FFF2-40B4-BE49-F238E27FC236}">
                  <a16:creationId xmlns:a16="http://schemas.microsoft.com/office/drawing/2014/main" id="{C60F91D8-79EA-45D2-9CE2-1320AD88B87F}"/>
                </a:ext>
              </a:extLst>
            </p:cNvPr>
            <p:cNvSpPr/>
            <p:nvPr/>
          </p:nvSpPr>
          <p:spPr>
            <a:xfrm>
              <a:off x="3106659" y="6398896"/>
              <a:ext cx="45719" cy="452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endParaRPr lang="en-US" sz="2000" b="1" dirty="0">
                <a:solidFill>
                  <a:schemeClr val="tx1"/>
                </a:solidFill>
                <a:latin typeface="Footlight MT Light" panose="0204060206030A020304" pitchFamily="18" charset="0"/>
              </a:endParaRPr>
            </a:p>
          </p:txBody>
        </p:sp>
      </p:grpSp>
      <p:sp>
        <p:nvSpPr>
          <p:cNvPr id="6" name="Title 5"/>
          <p:cNvSpPr>
            <a:spLocks noGrp="1"/>
          </p:cNvSpPr>
          <p:nvPr>
            <p:ph type="title" idx="4294967295"/>
          </p:nvPr>
        </p:nvSpPr>
        <p:spPr>
          <a:xfrm>
            <a:off x="26499" y="507257"/>
            <a:ext cx="12192000" cy="1017133"/>
          </a:xfrm>
          <a:solidFill>
            <a:schemeClr val="accent6">
              <a:lumMod val="75000"/>
            </a:schemeClr>
          </a:solidFill>
        </p:spPr>
        <p:txBody>
          <a:bodyPr>
            <a:normAutofit fontScale="90000"/>
          </a:bodyPr>
          <a:lstStyle/>
          <a:p>
            <a:pPr algn="ctr"/>
            <a:r>
              <a:rPr lang="en-US" b="1" dirty="0">
                <a:solidFill>
                  <a:schemeClr val="bg1"/>
                </a:solidFill>
                <a:latin typeface="Footlight MT Light" panose="0204060206030A020304" pitchFamily="18" charset="0"/>
              </a:rPr>
              <a:t>Observations/Findings and Recommendations of the 2021 Audit</a:t>
            </a:r>
            <a:endParaRPr lang="en-GB" b="1" dirty="0">
              <a:solidFill>
                <a:schemeClr val="bg1"/>
              </a:solidFill>
              <a:latin typeface="Footlight MT Light" panose="0204060206030A020304" pitchFamily="18" charset="0"/>
            </a:endParaRPr>
          </a:p>
        </p:txBody>
      </p:sp>
      <p:pic>
        <p:nvPicPr>
          <p:cNvPr id="21" name="Picture 4" descr="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75" y="0"/>
            <a:ext cx="1299174" cy="46445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val="1270965294"/>
              </p:ext>
            </p:extLst>
          </p:nvPr>
        </p:nvGraphicFramePr>
        <p:xfrm>
          <a:off x="0" y="1528355"/>
          <a:ext cx="9855199" cy="3989533"/>
        </p:xfrm>
        <a:graphic>
          <a:graphicData uri="http://schemas.openxmlformats.org/drawingml/2006/table">
            <a:tbl>
              <a:tblPr firstRow="1" bandRow="1">
                <a:tableStyleId>{93296810-A885-4BE3-A3E7-6D5BEEA58F35}</a:tableStyleId>
              </a:tblPr>
              <a:tblGrid>
                <a:gridCol w="6110513">
                  <a:extLst>
                    <a:ext uri="{9D8B030D-6E8A-4147-A177-3AD203B41FA5}">
                      <a16:colId xmlns:a16="http://schemas.microsoft.com/office/drawing/2014/main" val="20000"/>
                    </a:ext>
                  </a:extLst>
                </a:gridCol>
                <a:gridCol w="3744686">
                  <a:extLst>
                    <a:ext uri="{9D8B030D-6E8A-4147-A177-3AD203B41FA5}">
                      <a16:colId xmlns:a16="http://schemas.microsoft.com/office/drawing/2014/main" val="20001"/>
                    </a:ext>
                  </a:extLst>
                </a:gridCol>
              </a:tblGrid>
              <a:tr h="517395">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3600" b="1" dirty="0">
                          <a:latin typeface="Footlight MT Light" panose="0204060206030A020304" pitchFamily="18" charset="0"/>
                        </a:rPr>
                        <a:t>Observation/findings</a:t>
                      </a:r>
                    </a:p>
                  </a:txBody>
                  <a:tcPr>
                    <a:solidFill>
                      <a:schemeClr val="accent6">
                        <a:lumMod val="60000"/>
                        <a:lumOff val="4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3600" b="1" dirty="0">
                          <a:latin typeface="Footlight MT Light" panose="0204060206030A020304" pitchFamily="18" charset="0"/>
                        </a:rPr>
                        <a:t>Recommendations</a:t>
                      </a:r>
                      <a:endParaRPr lang="en-GB" sz="3600" dirty="0"/>
                    </a:p>
                  </a:txBody>
                  <a:tcPr>
                    <a:solidFill>
                      <a:schemeClr val="accent6">
                        <a:lumMod val="60000"/>
                        <a:lumOff val="40000"/>
                      </a:schemeClr>
                    </a:solidFill>
                  </a:tcPr>
                </a:tc>
                <a:extLst>
                  <a:ext uri="{0D108BD9-81ED-4DB2-BD59-A6C34878D82A}">
                    <a16:rowId xmlns:a16="http://schemas.microsoft.com/office/drawing/2014/main" val="10000"/>
                  </a:ext>
                </a:extLst>
              </a:tr>
              <a:tr h="3349453">
                <a:tc>
                  <a:txBody>
                    <a:bodyPr/>
                    <a:lstStyle/>
                    <a:p>
                      <a:pPr lvl="0" algn="just"/>
                      <a:r>
                        <a:rPr lang="en-US" sz="2400" b="1" dirty="0">
                          <a:solidFill>
                            <a:schemeClr val="tx1"/>
                          </a:solidFill>
                          <a:effectLst/>
                          <a:latin typeface="Footlight MT Light" panose="0204060206030A020304" pitchFamily="18" charset="0"/>
                          <a:cs typeface="Times New Roman" panose="02020603050405020304" pitchFamily="18" charset="0"/>
                        </a:rPr>
                        <a:t>NEITI Audit remediation </a:t>
                      </a:r>
                    </a:p>
                    <a:p>
                      <a:pPr lvl="0" algn="just"/>
                      <a:r>
                        <a:rPr lang="en-US" sz="2400" b="0" dirty="0">
                          <a:solidFill>
                            <a:schemeClr val="tx1"/>
                          </a:solidFill>
                          <a:effectLst/>
                          <a:latin typeface="Footlight MT Light" panose="0204060206030A020304" pitchFamily="18" charset="0"/>
                          <a:cs typeface="Times New Roman" panose="02020603050405020304" pitchFamily="18" charset="0"/>
                        </a:rPr>
                        <a:t>The major issues raised in previous NEITI audits have largely remained the same and unresolved, whereas the remediation mechanism has become weaker over time.</a:t>
                      </a:r>
                      <a:endParaRPr lang="en-GB" sz="2400" b="0" dirty="0"/>
                    </a:p>
                    <a:p>
                      <a:pPr algn="just"/>
                      <a:endParaRPr lang="en-GB" sz="2400" dirty="0"/>
                    </a:p>
                  </a:txBody>
                  <a:tcPr>
                    <a:noFill/>
                  </a:tcPr>
                </a:tc>
                <a:tc>
                  <a:txBody>
                    <a:bodyPr/>
                    <a:lstStyle/>
                    <a:p>
                      <a:pPr lvl="0" algn="just"/>
                      <a:r>
                        <a:rPr lang="en-US" sz="2400" b="0" dirty="0">
                          <a:latin typeface="Footlight MT Light" panose="0204060206030A020304" pitchFamily="18" charset="0"/>
                        </a:rPr>
                        <a:t>There is the need to strengthen remediation mechanisms and involve independent third parties to conduct detailed investigations when necessary.</a:t>
                      </a:r>
                      <a:endParaRPr lang="en-GB" sz="2400" b="0" dirty="0">
                        <a:latin typeface="Footlight MT Light" panose="0204060206030A020304" pitchFamily="18" charset="0"/>
                      </a:endParaRPr>
                    </a:p>
                    <a:p>
                      <a:pPr algn="just"/>
                      <a:endParaRPr lang="en-GB" sz="2400" dirty="0"/>
                    </a:p>
                  </a:txBody>
                  <a:tcPr>
                    <a:noFill/>
                  </a:tcPr>
                </a:tc>
                <a:extLst>
                  <a:ext uri="{0D108BD9-81ED-4DB2-BD59-A6C34878D82A}">
                    <a16:rowId xmlns:a16="http://schemas.microsoft.com/office/drawing/2014/main" val="10001"/>
                  </a:ext>
                </a:extLst>
              </a:tr>
            </a:tbl>
          </a:graphicData>
        </a:graphic>
      </p:graphicFrame>
      <p:grpSp>
        <p:nvGrpSpPr>
          <p:cNvPr id="15" name="Group 14">
            <a:extLst>
              <a:ext uri="{FF2B5EF4-FFF2-40B4-BE49-F238E27FC236}">
                <a16:creationId xmlns:a16="http://schemas.microsoft.com/office/drawing/2014/main" id="{80B3D91A-BA7A-445F-8DFC-4F1860D040E5}"/>
              </a:ext>
            </a:extLst>
          </p:cNvPr>
          <p:cNvGrpSpPr/>
          <p:nvPr/>
        </p:nvGrpSpPr>
        <p:grpSpPr>
          <a:xfrm>
            <a:off x="-7469" y="5787361"/>
            <a:ext cx="12199469" cy="1217685"/>
            <a:chOff x="-7469" y="5637053"/>
            <a:chExt cx="12199469" cy="1217685"/>
          </a:xfrm>
        </p:grpSpPr>
        <p:sp>
          <p:nvSpPr>
            <p:cNvPr id="16" name="Rectangle 21">
              <a:extLst>
                <a:ext uri="{FF2B5EF4-FFF2-40B4-BE49-F238E27FC236}">
                  <a16:creationId xmlns:a16="http://schemas.microsoft.com/office/drawing/2014/main" id="{79A5CC32-97D6-4731-AEE4-606DA5BB96D1}"/>
                </a:ext>
              </a:extLst>
            </p:cNvPr>
            <p:cNvSpPr/>
            <p:nvPr/>
          </p:nvSpPr>
          <p:spPr>
            <a:xfrm>
              <a:off x="-7469" y="5637053"/>
              <a:ext cx="12192000" cy="1199227"/>
            </a:xfrm>
            <a:custGeom>
              <a:avLst/>
              <a:gdLst>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169097 h 814210"/>
                <a:gd name="connsiteX1" fmla="*/ 12192000 w 12192000"/>
                <a:gd name="connsiteY1" fmla="*/ 169097 h 814210"/>
                <a:gd name="connsiteX2" fmla="*/ 12192000 w 12192000"/>
                <a:gd name="connsiteY2" fmla="*/ 814210 h 814210"/>
                <a:gd name="connsiteX3" fmla="*/ 0 w 12192000"/>
                <a:gd name="connsiteY3" fmla="*/ 814210 h 814210"/>
                <a:gd name="connsiteX4" fmla="*/ 0 w 12192000"/>
                <a:gd name="connsiteY4" fmla="*/ 169097 h 814210"/>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1102313">
                  <a:moveTo>
                    <a:pt x="0" y="457200"/>
                  </a:moveTo>
                  <a:cubicBezTo>
                    <a:pt x="4424948" y="-192505"/>
                    <a:pt x="7502358" y="1876926"/>
                    <a:pt x="12192000" y="0"/>
                  </a:cubicBezTo>
                  <a:lnTo>
                    <a:pt x="12192000" y="1102313"/>
                  </a:lnTo>
                  <a:lnTo>
                    <a:pt x="0" y="1102313"/>
                  </a:lnTo>
                  <a:lnTo>
                    <a:pt x="0" y="457200"/>
                  </a:lnTo>
                  <a:close/>
                </a:path>
              </a:pathLst>
            </a:custGeom>
            <a:solidFill>
              <a:schemeClr val="accent4">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endParaRPr lang="en-US" sz="2800" b="1" dirty="0">
                <a:solidFill>
                  <a:schemeClr val="tx1"/>
                </a:solidFill>
                <a:latin typeface="Footlight MT Light" panose="0204060206030A020304" pitchFamily="18" charset="0"/>
              </a:endParaRPr>
            </a:p>
          </p:txBody>
        </p:sp>
        <p:sp>
          <p:nvSpPr>
            <p:cNvPr id="17" name="Rectangle 21">
              <a:extLst>
                <a:ext uri="{FF2B5EF4-FFF2-40B4-BE49-F238E27FC236}">
                  <a16:creationId xmlns:a16="http://schemas.microsoft.com/office/drawing/2014/main" id="{B85CBE46-C6B7-44F2-97C6-AE21156F1ED2}"/>
                </a:ext>
              </a:extLst>
            </p:cNvPr>
            <p:cNvSpPr/>
            <p:nvPr/>
          </p:nvSpPr>
          <p:spPr>
            <a:xfrm>
              <a:off x="0" y="5752425"/>
              <a:ext cx="12192000" cy="1102313"/>
            </a:xfrm>
            <a:custGeom>
              <a:avLst/>
              <a:gdLst>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169097 h 814210"/>
                <a:gd name="connsiteX1" fmla="*/ 12192000 w 12192000"/>
                <a:gd name="connsiteY1" fmla="*/ 169097 h 814210"/>
                <a:gd name="connsiteX2" fmla="*/ 12192000 w 12192000"/>
                <a:gd name="connsiteY2" fmla="*/ 814210 h 814210"/>
                <a:gd name="connsiteX3" fmla="*/ 0 w 12192000"/>
                <a:gd name="connsiteY3" fmla="*/ 814210 h 814210"/>
                <a:gd name="connsiteX4" fmla="*/ 0 w 12192000"/>
                <a:gd name="connsiteY4" fmla="*/ 169097 h 814210"/>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1102313">
                  <a:moveTo>
                    <a:pt x="0" y="457200"/>
                  </a:moveTo>
                  <a:cubicBezTo>
                    <a:pt x="4424948" y="-192505"/>
                    <a:pt x="7502358" y="1876926"/>
                    <a:pt x="12192000" y="0"/>
                  </a:cubicBezTo>
                  <a:lnTo>
                    <a:pt x="12192000" y="1102313"/>
                  </a:lnTo>
                  <a:lnTo>
                    <a:pt x="0" y="1102313"/>
                  </a:lnTo>
                  <a:lnTo>
                    <a:pt x="0" y="457200"/>
                  </a:lnTo>
                  <a:close/>
                </a:path>
              </a:pathLst>
            </a:custGeom>
            <a:solidFill>
              <a:schemeClr val="accent6">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endParaRPr lang="en-US" sz="2800" b="1" dirty="0">
                <a:solidFill>
                  <a:schemeClr val="tx1"/>
                </a:solidFill>
                <a:latin typeface="Footlight MT Light" panose="0204060206030A020304" pitchFamily="18" charset="0"/>
              </a:endParaRPr>
            </a:p>
          </p:txBody>
        </p:sp>
      </p:grpSp>
    </p:spTree>
    <p:extLst>
      <p:ext uri="{BB962C8B-B14F-4D97-AF65-F5344CB8AC3E}">
        <p14:creationId xmlns:p14="http://schemas.microsoft.com/office/powerpoint/2010/main" val="4069288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nodePh="1">
                                  <p:stCondLst>
                                    <p:cond delay="0"/>
                                  </p:stCondLst>
                                  <p:endCondLst>
                                    <p:cond evt="begin" delay="0">
                                      <p:tn val="5"/>
                                    </p:cond>
                                  </p:endCondLst>
                                  <p:childTnLst>
                                    <p:animEffect transition="out" filter="fade">
                                      <p:cBhvr>
                                        <p:cTn id="6" dur="2000"/>
                                        <p:tgtEl>
                                          <p:spTgt spid="18"/>
                                        </p:tgtEl>
                                      </p:cBhvr>
                                    </p:animEffect>
                                    <p:anim calcmode="lin" valueType="num">
                                      <p:cBhvr>
                                        <p:cTn id="7" dur="2000"/>
                                        <p:tgtEl>
                                          <p:spTgt spid="1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18"/>
                                        </p:tgtEl>
                                        <p:attrNameLst>
                                          <p:attrName>ppt_h</p:attrName>
                                        </p:attrNameLst>
                                      </p:cBhvr>
                                      <p:tavLst>
                                        <p:tav tm="0">
                                          <p:val>
                                            <p:strVal val="ppt_h"/>
                                          </p:val>
                                        </p:tav>
                                        <p:tav tm="100000">
                                          <p:val>
                                            <p:strVal val="ppt_h"/>
                                          </p:val>
                                        </p:tav>
                                      </p:tavLst>
                                    </p:anim>
                                    <p:set>
                                      <p:cBhvr>
                                        <p:cTn id="9" dur="1" fill="hold">
                                          <p:stCondLst>
                                            <p:cond delay="1999"/>
                                          </p:stCondLst>
                                        </p:cTn>
                                        <p:tgtEl>
                                          <p:spTgt spid="18"/>
                                        </p:tgtEl>
                                        <p:attrNameLst>
                                          <p:attrName>style.visibility</p:attrName>
                                        </p:attrNameLst>
                                      </p:cBhvr>
                                      <p:to>
                                        <p:strVal val="hidden"/>
                                      </p:to>
                                    </p:set>
                                  </p:childTnLst>
                                </p:cTn>
                              </p:par>
                              <p:par>
                                <p:cTn id="10" presetID="45" presetClass="exit" presetSubtype="0" fill="hold" grpId="0" nodeType="withEffect" nodePh="1">
                                  <p:stCondLst>
                                    <p:cond delay="0"/>
                                  </p:stCondLst>
                                  <p:endCondLst>
                                    <p:cond evt="begin" delay="0">
                                      <p:tn val="10"/>
                                    </p:cond>
                                  </p:endCondLst>
                                  <p:childTnLst>
                                    <p:animEffect transition="out" filter="fade">
                                      <p:cBhvr>
                                        <p:cTn id="11" dur="2000"/>
                                        <p:tgtEl>
                                          <p:spTgt spid="12"/>
                                        </p:tgtEl>
                                      </p:cBhvr>
                                    </p:animEffect>
                                    <p:anim calcmode="lin" valueType="num">
                                      <p:cBhvr>
                                        <p:cTn id="12" dur="2000"/>
                                        <p:tgtEl>
                                          <p:spTgt spid="1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 dur="2000"/>
                                        <p:tgtEl>
                                          <p:spTgt spid="12"/>
                                        </p:tgtEl>
                                        <p:attrNameLst>
                                          <p:attrName>ppt_h</p:attrName>
                                        </p:attrNameLst>
                                      </p:cBhvr>
                                      <p:tavLst>
                                        <p:tav tm="0">
                                          <p:val>
                                            <p:strVal val="ppt_h"/>
                                          </p:val>
                                        </p:tav>
                                        <p:tav tm="100000">
                                          <p:val>
                                            <p:strVal val="ppt_h"/>
                                          </p:val>
                                        </p:tav>
                                      </p:tavLst>
                                    </p:anim>
                                    <p:set>
                                      <p:cBhvr>
                                        <p:cTn id="14" dur="1" fill="hold">
                                          <p:stCondLst>
                                            <p:cond delay="1999"/>
                                          </p:stCondLst>
                                        </p:cTn>
                                        <p:tgtEl>
                                          <p:spTgt spid="12"/>
                                        </p:tgtEl>
                                        <p:attrNameLst>
                                          <p:attrName>style.visibility</p:attrName>
                                        </p:attrNameLst>
                                      </p:cBhvr>
                                      <p:to>
                                        <p:strVal val="hidden"/>
                                      </p:to>
                                    </p:set>
                                  </p:childTnLst>
                                </p:cTn>
                              </p:par>
                              <p:par>
                                <p:cTn id="15" presetID="45" presetClass="exit" presetSubtype="0" fill="hold" nodeType="withEffect">
                                  <p:stCondLst>
                                    <p:cond delay="0"/>
                                  </p:stCondLst>
                                  <p:childTnLst>
                                    <p:animEffect transition="out" filter="fade">
                                      <p:cBhvr>
                                        <p:cTn id="16" dur="2000"/>
                                        <p:tgtEl>
                                          <p:spTgt spid="20"/>
                                        </p:tgtEl>
                                      </p:cBhvr>
                                    </p:animEffect>
                                    <p:anim calcmode="lin" valueType="num">
                                      <p:cBhvr>
                                        <p:cTn id="17" dur="2000"/>
                                        <p:tgtEl>
                                          <p:spTgt spid="2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8" dur="2000"/>
                                        <p:tgtEl>
                                          <p:spTgt spid="20"/>
                                        </p:tgtEl>
                                        <p:attrNameLst>
                                          <p:attrName>ppt_h</p:attrName>
                                        </p:attrNameLst>
                                      </p:cBhvr>
                                      <p:tavLst>
                                        <p:tav tm="0">
                                          <p:val>
                                            <p:strVal val="ppt_h"/>
                                          </p:val>
                                        </p:tav>
                                        <p:tav tm="100000">
                                          <p:val>
                                            <p:strVal val="ppt_h"/>
                                          </p:val>
                                        </p:tav>
                                      </p:tavLst>
                                    </p:anim>
                                    <p:set>
                                      <p:cBhvr>
                                        <p:cTn id="19" dur="1" fill="hold">
                                          <p:stCondLst>
                                            <p:cond delay="1999"/>
                                          </p:stCondLst>
                                        </p:cTn>
                                        <p:tgtEl>
                                          <p:spTgt spid="20"/>
                                        </p:tgtEl>
                                        <p:attrNameLst>
                                          <p:attrName>style.visibility</p:attrName>
                                        </p:attrNameLst>
                                      </p:cBhvr>
                                      <p:to>
                                        <p:strVal val="hidden"/>
                                      </p:to>
                                    </p:set>
                                  </p:childTnLst>
                                </p:cTn>
                              </p:par>
                              <p:par>
                                <p:cTn id="20" presetID="45" presetClass="exit" presetSubtype="0" fill="hold" grpId="0" nodeType="withEffect">
                                  <p:stCondLst>
                                    <p:cond delay="0"/>
                                  </p:stCondLst>
                                  <p:childTnLst>
                                    <p:animEffect transition="out" filter="fade">
                                      <p:cBhvr>
                                        <p:cTn id="21" dur="2000"/>
                                        <p:tgtEl>
                                          <p:spTgt spid="11"/>
                                        </p:tgtEl>
                                      </p:cBhvr>
                                    </p:animEffect>
                                    <p:anim calcmode="lin" valueType="num">
                                      <p:cBhvr>
                                        <p:cTn id="22" dur="2000"/>
                                        <p:tgtEl>
                                          <p:spTgt spid="11"/>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3" dur="2000"/>
                                        <p:tgtEl>
                                          <p:spTgt spid="11"/>
                                        </p:tgtEl>
                                        <p:attrNameLst>
                                          <p:attrName>ppt_h</p:attrName>
                                        </p:attrNameLst>
                                      </p:cBhvr>
                                      <p:tavLst>
                                        <p:tav tm="0">
                                          <p:val>
                                            <p:strVal val="ppt_h"/>
                                          </p:val>
                                        </p:tav>
                                        <p:tav tm="100000">
                                          <p:val>
                                            <p:strVal val="ppt_h"/>
                                          </p:val>
                                        </p:tav>
                                      </p:tavLst>
                                    </p:anim>
                                    <p:set>
                                      <p:cBhvr>
                                        <p:cTn id="24" dur="1" fill="hold">
                                          <p:stCondLst>
                                            <p:cond delay="1999"/>
                                          </p:stCondLst>
                                        </p:cTn>
                                        <p:tgtEl>
                                          <p:spTgt spid="11"/>
                                        </p:tgtEl>
                                        <p:attrNameLst>
                                          <p:attrName>style.visibility</p:attrName>
                                        </p:attrNameLst>
                                      </p:cBhvr>
                                      <p:to>
                                        <p:strVal val="hidden"/>
                                      </p:to>
                                    </p:set>
                                  </p:childTnLst>
                                </p:cTn>
                              </p:par>
                              <p:par>
                                <p:cTn id="25" presetID="45" presetClass="exit" presetSubtype="0" fill="hold" nodeType="withEffect">
                                  <p:stCondLst>
                                    <p:cond delay="0"/>
                                  </p:stCondLst>
                                  <p:childTnLst>
                                    <p:animEffect transition="out" filter="fade">
                                      <p:cBhvr>
                                        <p:cTn id="26" dur="2000"/>
                                        <p:tgtEl>
                                          <p:spTgt spid="2"/>
                                        </p:tgtEl>
                                      </p:cBhvr>
                                    </p:animEffect>
                                    <p:anim calcmode="lin" valueType="num">
                                      <p:cBhvr>
                                        <p:cTn id="27" dur="2000"/>
                                        <p:tgtEl>
                                          <p:spTgt spid="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8" dur="2000"/>
                                        <p:tgtEl>
                                          <p:spTgt spid="2"/>
                                        </p:tgtEl>
                                        <p:attrNameLst>
                                          <p:attrName>ppt_h</p:attrName>
                                        </p:attrNameLst>
                                      </p:cBhvr>
                                      <p:tavLst>
                                        <p:tav tm="0">
                                          <p:val>
                                            <p:strVal val="ppt_h"/>
                                          </p:val>
                                        </p:tav>
                                        <p:tav tm="100000">
                                          <p:val>
                                            <p:strVal val="ppt_h"/>
                                          </p:val>
                                        </p:tav>
                                      </p:tavLst>
                                    </p:anim>
                                    <p:set>
                                      <p:cBhvr>
                                        <p:cTn id="29" dur="1" fill="hold">
                                          <p:stCondLst>
                                            <p:cond delay="1999"/>
                                          </p:stCondLst>
                                        </p:cTn>
                                        <p:tgtEl>
                                          <p:spTgt spid="2"/>
                                        </p:tgtEl>
                                        <p:attrNameLst>
                                          <p:attrName>style.visibility</p:attrName>
                                        </p:attrNameLst>
                                      </p:cBhvr>
                                      <p:to>
                                        <p:strVal val="hidden"/>
                                      </p:to>
                                    </p:set>
                                  </p:childTnLst>
                                </p:cTn>
                              </p:par>
                              <p:par>
                                <p:cTn id="30" presetID="45" presetClass="exit" presetSubtype="0" fill="hold" grpId="0" nodeType="withEffect">
                                  <p:stCondLst>
                                    <p:cond delay="0"/>
                                  </p:stCondLst>
                                  <p:childTnLst>
                                    <p:animEffect transition="out" filter="fade">
                                      <p:cBhvr>
                                        <p:cTn id="31" dur="2000"/>
                                        <p:tgtEl>
                                          <p:spTgt spid="6"/>
                                        </p:tgtEl>
                                      </p:cBhvr>
                                    </p:animEffect>
                                    <p:anim calcmode="lin" valueType="num">
                                      <p:cBhvr>
                                        <p:cTn id="32" dur="2000"/>
                                        <p:tgtEl>
                                          <p:spTgt spid="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3" dur="2000"/>
                                        <p:tgtEl>
                                          <p:spTgt spid="6"/>
                                        </p:tgtEl>
                                        <p:attrNameLst>
                                          <p:attrName>ppt_h</p:attrName>
                                        </p:attrNameLst>
                                      </p:cBhvr>
                                      <p:tavLst>
                                        <p:tav tm="0">
                                          <p:val>
                                            <p:strVal val="ppt_h"/>
                                          </p:val>
                                        </p:tav>
                                        <p:tav tm="100000">
                                          <p:val>
                                            <p:strVal val="ppt_h"/>
                                          </p:val>
                                        </p:tav>
                                      </p:tavLst>
                                    </p:anim>
                                    <p:set>
                                      <p:cBhvr>
                                        <p:cTn id="34" dur="1" fill="hold">
                                          <p:stCondLst>
                                            <p:cond delay="1999"/>
                                          </p:stCondLst>
                                        </p:cTn>
                                        <p:tgtEl>
                                          <p:spTgt spid="6"/>
                                        </p:tgtEl>
                                        <p:attrNameLst>
                                          <p:attrName>style.visibility</p:attrName>
                                        </p:attrNameLst>
                                      </p:cBhvr>
                                      <p:to>
                                        <p:strVal val="hidden"/>
                                      </p:to>
                                    </p:set>
                                  </p:childTnLst>
                                </p:cTn>
                              </p:par>
                              <p:par>
                                <p:cTn id="35" presetID="45" presetClass="exit" presetSubtype="0" fill="hold" nodeType="withEffect">
                                  <p:stCondLst>
                                    <p:cond delay="0"/>
                                  </p:stCondLst>
                                  <p:childTnLst>
                                    <p:animEffect transition="out" filter="fade">
                                      <p:cBhvr>
                                        <p:cTn id="36" dur="2000"/>
                                        <p:tgtEl>
                                          <p:spTgt spid="32"/>
                                        </p:tgtEl>
                                      </p:cBhvr>
                                    </p:animEffect>
                                    <p:anim calcmode="lin" valueType="num">
                                      <p:cBhvr>
                                        <p:cTn id="37" dur="2000"/>
                                        <p:tgtEl>
                                          <p:spTgt spid="3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8" dur="2000"/>
                                        <p:tgtEl>
                                          <p:spTgt spid="32"/>
                                        </p:tgtEl>
                                        <p:attrNameLst>
                                          <p:attrName>ppt_h</p:attrName>
                                        </p:attrNameLst>
                                      </p:cBhvr>
                                      <p:tavLst>
                                        <p:tav tm="0">
                                          <p:val>
                                            <p:strVal val="ppt_h"/>
                                          </p:val>
                                        </p:tav>
                                        <p:tav tm="100000">
                                          <p:val>
                                            <p:strVal val="ppt_h"/>
                                          </p:val>
                                        </p:tav>
                                      </p:tavLst>
                                    </p:anim>
                                    <p:set>
                                      <p:cBhvr>
                                        <p:cTn id="39" dur="1" fill="hold">
                                          <p:stCondLst>
                                            <p:cond delay="19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2" grpId="0"/>
      <p:bldP spid="11" grpId="0"/>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9657" y="3073621"/>
            <a:ext cx="1748804" cy="1748804"/>
          </a:xfrm>
          <a:prstGeom prst="rect">
            <a:avLst/>
          </a:prstGeom>
        </p:spPr>
      </p:pic>
      <p:sp>
        <p:nvSpPr>
          <p:cNvPr id="18" name="TextBox 17"/>
          <p:cNvSpPr txBox="1"/>
          <p:nvPr/>
        </p:nvSpPr>
        <p:spPr>
          <a:xfrm>
            <a:off x="1935095" y="4806720"/>
            <a:ext cx="8419520" cy="400110"/>
          </a:xfrm>
          <a:prstGeom prst="rect">
            <a:avLst/>
          </a:prstGeom>
          <a:noFill/>
        </p:spPr>
        <p:txBody>
          <a:bodyPr wrap="square" rtlCol="0">
            <a:spAutoFit/>
          </a:bodyPr>
          <a:lstStyle/>
          <a:p>
            <a:pPr algn="just"/>
            <a:endParaRPr lang="en-GB" sz="2000" dirty="0">
              <a:latin typeface="Footlight MT Light" panose="0204060206030A020304" pitchFamily="18" charset="0"/>
            </a:endParaRPr>
          </a:p>
        </p:txBody>
      </p:sp>
      <p:sp>
        <p:nvSpPr>
          <p:cNvPr id="12" name="TextBox 11"/>
          <p:cNvSpPr txBox="1"/>
          <p:nvPr/>
        </p:nvSpPr>
        <p:spPr>
          <a:xfrm>
            <a:off x="2494702" y="2396597"/>
            <a:ext cx="8036417" cy="446276"/>
          </a:xfrm>
          <a:prstGeom prst="rect">
            <a:avLst/>
          </a:prstGeom>
          <a:noFill/>
        </p:spPr>
        <p:txBody>
          <a:bodyPr wrap="square" rtlCol="0">
            <a:spAutoFit/>
          </a:bodyPr>
          <a:lstStyle/>
          <a:p>
            <a:pPr algn="just"/>
            <a:endParaRPr lang="en-US" sz="2300" b="1" dirty="0">
              <a:latin typeface="Footlight MT Light" panose="0204060206030A020304" pitchFamily="18" charset="0"/>
              <a:cs typeface="Arial" panose="020B0604020202020204" pitchFamily="34" charset="0"/>
            </a:endParaRPr>
          </a:p>
        </p:txBody>
      </p:sp>
      <p:pic>
        <p:nvPicPr>
          <p:cNvPr id="20" name="Picture 19">
            <a:extLst>
              <a:ext uri="{FF2B5EF4-FFF2-40B4-BE49-F238E27FC236}">
                <a16:creationId xmlns:a16="http://schemas.microsoft.com/office/drawing/2014/main" id="{DD7229A2-8221-4692-A9BC-200280D43649}"/>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a:off x="0" y="396644"/>
            <a:ext cx="12192000" cy="5978702"/>
          </a:xfrm>
          <a:prstGeom prst="rect">
            <a:avLst/>
          </a:prstGeom>
          <a:noFill/>
        </p:spPr>
      </p:pic>
      <p:sp>
        <p:nvSpPr>
          <p:cNvPr id="9" name="Rectangle 8">
            <a:extLst>
              <a:ext uri="{FF2B5EF4-FFF2-40B4-BE49-F238E27FC236}">
                <a16:creationId xmlns:a16="http://schemas.microsoft.com/office/drawing/2014/main" id="{229C1E96-4DA7-4FBD-A9D4-538B1CD12CED}"/>
              </a:ext>
            </a:extLst>
          </p:cNvPr>
          <p:cNvSpPr/>
          <p:nvPr/>
        </p:nvSpPr>
        <p:spPr>
          <a:xfrm>
            <a:off x="-859684" y="5787361"/>
            <a:ext cx="5594457" cy="11182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endParaRPr lang="en-GB" sz="2400" dirty="0">
              <a:solidFill>
                <a:schemeClr val="tx1"/>
              </a:solidFill>
              <a:latin typeface="Footlight MT Light" panose="0204060206030A020304" pitchFamily="18" charset="0"/>
            </a:endParaRPr>
          </a:p>
        </p:txBody>
      </p:sp>
      <p:sp>
        <p:nvSpPr>
          <p:cNvPr id="11" name="Rectangle 10">
            <a:extLst>
              <a:ext uri="{FF2B5EF4-FFF2-40B4-BE49-F238E27FC236}">
                <a16:creationId xmlns:a16="http://schemas.microsoft.com/office/drawing/2014/main" id="{63B0E614-4F67-446B-AA56-AD1F5A6155E9}"/>
              </a:ext>
            </a:extLst>
          </p:cNvPr>
          <p:cNvSpPr/>
          <p:nvPr/>
        </p:nvSpPr>
        <p:spPr>
          <a:xfrm>
            <a:off x="1114204" y="6463175"/>
            <a:ext cx="2448578" cy="3805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r>
              <a:rPr lang="en-US" sz="2000" b="1" dirty="0">
                <a:solidFill>
                  <a:schemeClr val="bg1"/>
                </a:solidFill>
                <a:latin typeface="Footlight MT Light" panose="0204060206030A020304" pitchFamily="18" charset="0"/>
              </a:rPr>
              <a:t>@</a:t>
            </a:r>
            <a:r>
              <a:rPr lang="en-US" sz="2000" b="1" dirty="0" err="1">
                <a:solidFill>
                  <a:schemeClr val="bg1"/>
                </a:solidFill>
                <a:latin typeface="Footlight MT Light" panose="0204060206030A020304" pitchFamily="18" charset="0"/>
              </a:rPr>
              <a:t>NigeriaEITI</a:t>
            </a:r>
            <a:endParaRPr lang="en-US" sz="2000" b="1" dirty="0">
              <a:solidFill>
                <a:schemeClr val="bg1"/>
              </a:solidFill>
              <a:latin typeface="Footlight MT Light" panose="0204060206030A020304" pitchFamily="18" charset="0"/>
            </a:endParaRPr>
          </a:p>
        </p:txBody>
      </p:sp>
      <p:grpSp>
        <p:nvGrpSpPr>
          <p:cNvPr id="2" name="Group 1">
            <a:extLst>
              <a:ext uri="{FF2B5EF4-FFF2-40B4-BE49-F238E27FC236}">
                <a16:creationId xmlns:a16="http://schemas.microsoft.com/office/drawing/2014/main" id="{343AE7BA-CEEE-4A13-BFF5-6A99660BC00C}"/>
              </a:ext>
            </a:extLst>
          </p:cNvPr>
          <p:cNvGrpSpPr/>
          <p:nvPr/>
        </p:nvGrpSpPr>
        <p:grpSpPr>
          <a:xfrm>
            <a:off x="2942097" y="6401774"/>
            <a:ext cx="2448578" cy="465455"/>
            <a:chOff x="2880199" y="6391564"/>
            <a:chExt cx="2448578" cy="465455"/>
          </a:xfrm>
        </p:grpSpPr>
        <p:sp>
          <p:nvSpPr>
            <p:cNvPr id="13" name="Rectangle 12">
              <a:extLst>
                <a:ext uri="{FF2B5EF4-FFF2-40B4-BE49-F238E27FC236}">
                  <a16:creationId xmlns:a16="http://schemas.microsoft.com/office/drawing/2014/main" id="{B2F2BDAD-0CA9-43A9-88B1-5967300C07D5}"/>
                </a:ext>
              </a:extLst>
            </p:cNvPr>
            <p:cNvSpPr/>
            <p:nvPr/>
          </p:nvSpPr>
          <p:spPr>
            <a:xfrm>
              <a:off x="2880199" y="6391564"/>
              <a:ext cx="2448578" cy="4654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r>
                <a:rPr lang="en-US" sz="2000" b="1" dirty="0">
                  <a:solidFill>
                    <a:schemeClr val="bg1"/>
                  </a:solidFill>
                  <a:latin typeface="Footlight MT Light" panose="0204060206030A020304" pitchFamily="18" charset="0"/>
                </a:rPr>
                <a:t>www.neiti.gov.ng</a:t>
              </a:r>
            </a:p>
          </p:txBody>
        </p:sp>
        <p:sp>
          <p:nvSpPr>
            <p:cNvPr id="14" name="Rectangle 13">
              <a:extLst>
                <a:ext uri="{FF2B5EF4-FFF2-40B4-BE49-F238E27FC236}">
                  <a16:creationId xmlns:a16="http://schemas.microsoft.com/office/drawing/2014/main" id="{C60F91D8-79EA-45D2-9CE2-1320AD88B87F}"/>
                </a:ext>
              </a:extLst>
            </p:cNvPr>
            <p:cNvSpPr/>
            <p:nvPr/>
          </p:nvSpPr>
          <p:spPr>
            <a:xfrm>
              <a:off x="3106659" y="6398896"/>
              <a:ext cx="45719" cy="452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endParaRPr lang="en-US" sz="2000" b="1" dirty="0">
                <a:solidFill>
                  <a:schemeClr val="tx1"/>
                </a:solidFill>
                <a:latin typeface="Footlight MT Light" panose="0204060206030A020304" pitchFamily="18" charset="0"/>
              </a:endParaRPr>
            </a:p>
          </p:txBody>
        </p:sp>
      </p:grpSp>
      <p:sp>
        <p:nvSpPr>
          <p:cNvPr id="6" name="Title 5"/>
          <p:cNvSpPr>
            <a:spLocks noGrp="1"/>
          </p:cNvSpPr>
          <p:nvPr>
            <p:ph type="title" idx="4294967295"/>
          </p:nvPr>
        </p:nvSpPr>
        <p:spPr>
          <a:xfrm>
            <a:off x="26499" y="507257"/>
            <a:ext cx="12192000" cy="1017133"/>
          </a:xfrm>
          <a:solidFill>
            <a:schemeClr val="accent6">
              <a:lumMod val="75000"/>
            </a:schemeClr>
          </a:solidFill>
        </p:spPr>
        <p:txBody>
          <a:bodyPr>
            <a:normAutofit fontScale="90000"/>
          </a:bodyPr>
          <a:lstStyle/>
          <a:p>
            <a:pPr algn="ctr"/>
            <a:r>
              <a:rPr lang="en-US" b="1" dirty="0">
                <a:solidFill>
                  <a:schemeClr val="bg1"/>
                </a:solidFill>
                <a:latin typeface="Footlight MT Light" panose="0204060206030A020304" pitchFamily="18" charset="0"/>
              </a:rPr>
              <a:t>Observations/Findings and Recommendations of the 2021 Audit</a:t>
            </a:r>
            <a:endParaRPr lang="en-GB" b="1" dirty="0">
              <a:solidFill>
                <a:schemeClr val="bg1"/>
              </a:solidFill>
              <a:latin typeface="Footlight MT Light" panose="0204060206030A020304" pitchFamily="18" charset="0"/>
            </a:endParaRPr>
          </a:p>
        </p:txBody>
      </p:sp>
      <p:pic>
        <p:nvPicPr>
          <p:cNvPr id="21" name="Picture 4" descr="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75" y="0"/>
            <a:ext cx="1299174" cy="46445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val="2533053119"/>
              </p:ext>
            </p:extLst>
          </p:nvPr>
        </p:nvGraphicFramePr>
        <p:xfrm>
          <a:off x="0" y="1528354"/>
          <a:ext cx="11887200" cy="5208990"/>
        </p:xfrm>
        <a:graphic>
          <a:graphicData uri="http://schemas.openxmlformats.org/drawingml/2006/table">
            <a:tbl>
              <a:tblPr firstRow="1" bandRow="1">
                <a:tableStyleId>{93296810-A885-4BE3-A3E7-6D5BEEA58F35}</a:tableStyleId>
              </a:tblPr>
              <a:tblGrid>
                <a:gridCol w="7370414">
                  <a:extLst>
                    <a:ext uri="{9D8B030D-6E8A-4147-A177-3AD203B41FA5}">
                      <a16:colId xmlns:a16="http://schemas.microsoft.com/office/drawing/2014/main" val="20000"/>
                    </a:ext>
                  </a:extLst>
                </a:gridCol>
                <a:gridCol w="4516786">
                  <a:extLst>
                    <a:ext uri="{9D8B030D-6E8A-4147-A177-3AD203B41FA5}">
                      <a16:colId xmlns:a16="http://schemas.microsoft.com/office/drawing/2014/main" val="20001"/>
                    </a:ext>
                  </a:extLst>
                </a:gridCol>
              </a:tblGrid>
              <a:tr h="4236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latin typeface="Footlight MT Light" panose="0204060206030A020304" pitchFamily="18" charset="0"/>
                        </a:rPr>
                        <a:t>Observation/findings</a:t>
                      </a:r>
                    </a:p>
                  </a:txBody>
                  <a:tcP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latin typeface="Footlight MT Light" panose="0204060206030A020304" pitchFamily="18" charset="0"/>
                        </a:rPr>
                        <a:t>Recommendations</a:t>
                      </a:r>
                      <a:endParaRPr lang="en-GB" sz="1800" dirty="0"/>
                    </a:p>
                  </a:txBody>
                  <a:tcPr>
                    <a:solidFill>
                      <a:schemeClr val="accent6">
                        <a:lumMod val="60000"/>
                        <a:lumOff val="40000"/>
                      </a:schemeClr>
                    </a:solidFill>
                  </a:tcPr>
                </a:tc>
                <a:extLst>
                  <a:ext uri="{0D108BD9-81ED-4DB2-BD59-A6C34878D82A}">
                    <a16:rowId xmlns:a16="http://schemas.microsoft.com/office/drawing/2014/main" val="10000"/>
                  </a:ext>
                </a:extLst>
              </a:tr>
              <a:tr h="3476359">
                <a:tc>
                  <a:txBody>
                    <a:bodyPr/>
                    <a:lstStyle/>
                    <a:p>
                      <a:pPr lvl="0" algn="just"/>
                      <a:r>
                        <a:rPr lang="en-GB" sz="2000" b="1" dirty="0">
                          <a:latin typeface="Footlight MT Light" panose="0204060206030A020304" pitchFamily="18" charset="0"/>
                        </a:rPr>
                        <a:t>Issues related to PIA</a:t>
                      </a:r>
                    </a:p>
                    <a:p>
                      <a:pPr lvl="0" algn="just"/>
                      <a:r>
                        <a:rPr lang="en-US" sz="1800" b="0" dirty="0">
                          <a:latin typeface="Footlight MT Light" panose="0204060206030A020304" pitchFamily="18" charset="0"/>
                        </a:rPr>
                        <a:t>I. The provision in </a:t>
                      </a:r>
                      <a:r>
                        <a:rPr lang="en-US" sz="1800" b="1" dirty="0">
                          <a:latin typeface="Footlight MT Light" panose="0204060206030A020304" pitchFamily="18" charset="0"/>
                        </a:rPr>
                        <a:t>section 64 (m) </a:t>
                      </a:r>
                      <a:r>
                        <a:rPr lang="en-US" sz="1800" b="0" dirty="0">
                          <a:latin typeface="Footlight MT Light" panose="0204060206030A020304" pitchFamily="18" charset="0"/>
                        </a:rPr>
                        <a:t>of the PIA that makes NNPC the supplier of last resort and that all associated costs to be borne by the Federation is capable of being misinterpreted as it was in the old practice of </a:t>
                      </a:r>
                      <a:r>
                        <a:rPr lang="en-GB" sz="1800" b="0" dirty="0">
                          <a:latin typeface="Footlight MT Light" panose="0204060206030A020304" pitchFamily="18" charset="0"/>
                        </a:rPr>
                        <a:t>deducting from revenue source.</a:t>
                      </a:r>
                    </a:p>
                    <a:p>
                      <a:pPr lvl="0" algn="just"/>
                      <a:r>
                        <a:rPr lang="en-US" sz="1800" b="0" dirty="0">
                          <a:latin typeface="Footlight MT Light" panose="0204060206030A020304" pitchFamily="18" charset="0"/>
                        </a:rPr>
                        <a:t>II. </a:t>
                      </a:r>
                      <a:r>
                        <a:rPr lang="en-US" sz="1800" b="1" dirty="0">
                          <a:latin typeface="Footlight MT Light" panose="0204060206030A020304" pitchFamily="18" charset="0"/>
                        </a:rPr>
                        <a:t>section 64 (C</a:t>
                      </a:r>
                      <a:r>
                        <a:rPr lang="en-US" sz="1800" b="0" dirty="0">
                          <a:latin typeface="Footlight MT Light" panose="0204060206030A020304" pitchFamily="18" charset="0"/>
                        </a:rPr>
                        <a:t>) and </a:t>
                      </a:r>
                      <a:r>
                        <a:rPr lang="en-US" sz="1800" b="1" dirty="0">
                          <a:latin typeface="Footlight MT Light" panose="0204060206030A020304" pitchFamily="18" charset="0"/>
                        </a:rPr>
                        <a:t>9 (4) </a:t>
                      </a:r>
                      <a:r>
                        <a:rPr lang="en-US" sz="1800" b="0" dirty="0">
                          <a:latin typeface="Footlight MT Light" panose="0204060206030A020304" pitchFamily="18" charset="0"/>
                        </a:rPr>
                        <a:t>of the PIA provides for </a:t>
                      </a:r>
                      <a:r>
                        <a:rPr lang="en-US" sz="1800" b="1" dirty="0">
                          <a:latin typeface="Footlight MT Light" panose="0204060206030A020304" pitchFamily="18" charset="0"/>
                        </a:rPr>
                        <a:t>30%</a:t>
                      </a:r>
                      <a:r>
                        <a:rPr lang="en-US" sz="1800" b="0" dirty="0">
                          <a:latin typeface="Footlight MT Light" panose="0204060206030A020304" pitchFamily="18" charset="0"/>
                        </a:rPr>
                        <a:t> deduction from profit oil and profit gas by NNPCL for frontier exploration fund and NNPCL management fee, but does not provide clarification as to what percentage goes for frontier exploration fund and NNPCL management fee.</a:t>
                      </a:r>
                      <a:endParaRPr lang="en-GB" sz="1800" b="0" dirty="0">
                        <a:latin typeface="Footlight MT Light" panose="0204060206030A020304" pitchFamily="18" charset="0"/>
                      </a:endParaRPr>
                    </a:p>
                    <a:p>
                      <a:pPr lvl="0" algn="just"/>
                      <a:r>
                        <a:rPr lang="en-US" sz="1800" b="0" dirty="0">
                          <a:latin typeface="Footlight MT Light" panose="0204060206030A020304" pitchFamily="18" charset="0"/>
                        </a:rPr>
                        <a:t>III. The provision of </a:t>
                      </a:r>
                      <a:r>
                        <a:rPr lang="en-US" sz="1800" b="1" dirty="0">
                          <a:latin typeface="Footlight MT Light" panose="0204060206030A020304" pitchFamily="18" charset="0"/>
                        </a:rPr>
                        <a:t>section 54(1</a:t>
                      </a:r>
                      <a:r>
                        <a:rPr lang="en-US" sz="1800" b="0" dirty="0">
                          <a:latin typeface="Footlight MT Light" panose="0204060206030A020304" pitchFamily="18" charset="0"/>
                        </a:rPr>
                        <a:t>) of the PIA, 2021 provides that the Minister of Petroleum and the Minister of Finance shall within </a:t>
                      </a:r>
                      <a:r>
                        <a:rPr lang="en-US" sz="1800" b="1" dirty="0">
                          <a:latin typeface="Footlight MT Light" panose="0204060206030A020304" pitchFamily="18" charset="0"/>
                        </a:rPr>
                        <a:t>18 months </a:t>
                      </a:r>
                      <a:r>
                        <a:rPr lang="en-US" sz="1800" b="0" dirty="0">
                          <a:latin typeface="Footlight MT Light" panose="0204060206030A020304" pitchFamily="18" charset="0"/>
                        </a:rPr>
                        <a:t>of the effective date of the PIA identify and transfer assets, interests and liabilities of NNPC to NNPCL. However, this provision of the PIA has not been effected, but NNPCL has taken over all the Federation assets in the JVs and operate as a business entity.</a:t>
                      </a:r>
                      <a:endParaRPr lang="en-GB" sz="1800" b="0" dirty="0">
                        <a:latin typeface="Footlight MT Light" panose="0204060206030A020304" pitchFamily="18" charset="0"/>
                      </a:endParaRPr>
                    </a:p>
                    <a:p>
                      <a:pPr lvl="0" algn="just"/>
                      <a:r>
                        <a:rPr lang="en-US" sz="1800" b="0" dirty="0">
                          <a:solidFill>
                            <a:schemeClr val="tx1"/>
                          </a:solidFill>
                          <a:effectLst/>
                          <a:latin typeface="Footlight MT Light" panose="0204060206030A020304" pitchFamily="18" charset="0"/>
                          <a:cs typeface="Times New Roman" panose="02020603050405020304" pitchFamily="18" charset="0"/>
                        </a:rPr>
                        <a:t>.</a:t>
                      </a:r>
                      <a:endParaRPr lang="en-GB" sz="1800" b="0" dirty="0"/>
                    </a:p>
                    <a:p>
                      <a:pPr algn="just"/>
                      <a:endParaRPr lang="en-GB" sz="1800" dirty="0"/>
                    </a:p>
                  </a:txBody>
                  <a:tcPr>
                    <a:noFill/>
                  </a:tcPr>
                </a:tc>
                <a:tc>
                  <a:txBody>
                    <a:bodyPr/>
                    <a:lstStyle/>
                    <a:p>
                      <a:pPr lvl="0" algn="just"/>
                      <a:r>
                        <a:rPr lang="en-US" sz="1800" b="0" dirty="0">
                          <a:latin typeface="Footlight MT Light" panose="0204060206030A020304" pitchFamily="18" charset="0"/>
                        </a:rPr>
                        <a:t>Review and Streamline Deductions: The federal government should consider reviewing the deductions from profit oil to ensure they are clearly delineated. If the intention is to have one </a:t>
                      </a:r>
                      <a:r>
                        <a:rPr lang="en-US" sz="1800" b="1" dirty="0">
                          <a:latin typeface="Footlight MT Light" panose="0204060206030A020304" pitchFamily="18" charset="0"/>
                        </a:rPr>
                        <a:t>30% retention </a:t>
                      </a:r>
                      <a:r>
                        <a:rPr lang="en-US" sz="1800" b="0" dirty="0">
                          <a:latin typeface="Footlight MT Light" panose="0204060206030A020304" pitchFamily="18" charset="0"/>
                        </a:rPr>
                        <a:t>that covers both the management fee and the FEF, the wording should be rephrased to reflect this clearly. Alternatively, if separate </a:t>
                      </a:r>
                      <a:r>
                        <a:rPr lang="en-US" sz="1800" b="1" dirty="0">
                          <a:latin typeface="Footlight MT Light" panose="0204060206030A020304" pitchFamily="18" charset="0"/>
                        </a:rPr>
                        <a:t>30% retentions </a:t>
                      </a:r>
                      <a:r>
                        <a:rPr lang="en-US" sz="1800" b="0" dirty="0">
                          <a:latin typeface="Footlight MT Light" panose="0204060206030A020304" pitchFamily="18" charset="0"/>
                        </a:rPr>
                        <a:t>are required, the language should be revised accordingly.</a:t>
                      </a:r>
                      <a:endParaRPr lang="en-GB" sz="1800" b="0" dirty="0">
                        <a:latin typeface="Footlight MT Light" panose="0204060206030A020304" pitchFamily="18" charset="0"/>
                      </a:endParaRPr>
                    </a:p>
                    <a:p>
                      <a:pPr lvl="0" algn="just"/>
                      <a:r>
                        <a:rPr lang="en-US" sz="1800" b="0" dirty="0">
                          <a:latin typeface="Footlight MT Light" panose="0204060206030A020304" pitchFamily="18" charset="0"/>
                        </a:rPr>
                        <a:t>The </a:t>
                      </a:r>
                      <a:r>
                        <a:rPr lang="en-US" sz="1800" b="1" dirty="0">
                          <a:latin typeface="Footlight MT Light" panose="0204060206030A020304" pitchFamily="18" charset="0"/>
                        </a:rPr>
                        <a:t>Minister of Petroleum </a:t>
                      </a:r>
                      <a:r>
                        <a:rPr lang="en-US" sz="1800" b="0" dirty="0">
                          <a:latin typeface="Footlight MT Light" panose="0204060206030A020304" pitchFamily="18" charset="0"/>
                        </a:rPr>
                        <a:t>and </a:t>
                      </a:r>
                      <a:r>
                        <a:rPr lang="en-US" sz="1800" b="1" dirty="0">
                          <a:latin typeface="Footlight MT Light" panose="0204060206030A020304" pitchFamily="18" charset="0"/>
                        </a:rPr>
                        <a:t>Minister of Finance</a:t>
                      </a:r>
                      <a:r>
                        <a:rPr lang="en-US" sz="1800" b="0" dirty="0">
                          <a:latin typeface="Footlight MT Light" panose="0204060206030A020304" pitchFamily="18" charset="0"/>
                        </a:rPr>
                        <a:t> should determine the </a:t>
                      </a:r>
                      <a:r>
                        <a:rPr lang="en-US" sz="1800" b="0" dirty="0" err="1">
                          <a:latin typeface="Footlight MT Light" panose="0204060206030A020304" pitchFamily="18" charset="0"/>
                        </a:rPr>
                        <a:t>assests</a:t>
                      </a:r>
                      <a:r>
                        <a:rPr lang="en-US" sz="1800" b="0" dirty="0">
                          <a:latin typeface="Footlight MT Light" panose="0204060206030A020304" pitchFamily="18" charset="0"/>
                        </a:rPr>
                        <a:t>, interests and liabilities to be transferred to </a:t>
                      </a:r>
                      <a:r>
                        <a:rPr lang="en-US" sz="1800" b="1" dirty="0">
                          <a:latin typeface="Footlight MT Light" panose="0204060206030A020304" pitchFamily="18" charset="0"/>
                        </a:rPr>
                        <a:t>NNPCL </a:t>
                      </a:r>
                      <a:r>
                        <a:rPr lang="en-US" sz="1800" b="0" dirty="0">
                          <a:latin typeface="Footlight MT Light" panose="0204060206030A020304" pitchFamily="18" charset="0"/>
                        </a:rPr>
                        <a:t>and transferred to NNPCL and what remains with NNPC in accordance with </a:t>
                      </a:r>
                      <a:r>
                        <a:rPr lang="en-US" sz="1800" b="1" dirty="0">
                          <a:latin typeface="Footlight MT Light" panose="0204060206030A020304" pitchFamily="18" charset="0"/>
                        </a:rPr>
                        <a:t>section 54 (1) </a:t>
                      </a:r>
                      <a:r>
                        <a:rPr lang="en-US" sz="1800" b="0" dirty="0">
                          <a:latin typeface="Footlight MT Light" panose="0204060206030A020304" pitchFamily="18" charset="0"/>
                        </a:rPr>
                        <a:t>of the PIA.</a:t>
                      </a:r>
                      <a:endParaRPr lang="en-GB" sz="1800" b="0" dirty="0">
                        <a:latin typeface="Footlight MT Light" panose="0204060206030A020304" pitchFamily="18" charset="0"/>
                      </a:endParaRPr>
                    </a:p>
                    <a:p>
                      <a:pPr algn="just"/>
                      <a:endParaRPr lang="en-GB" sz="1800" dirty="0"/>
                    </a:p>
                  </a:txBody>
                  <a:tcPr>
                    <a:noFill/>
                  </a:tcPr>
                </a:tc>
                <a:extLst>
                  <a:ext uri="{0D108BD9-81ED-4DB2-BD59-A6C34878D82A}">
                    <a16:rowId xmlns:a16="http://schemas.microsoft.com/office/drawing/2014/main" val="10001"/>
                  </a:ext>
                </a:extLst>
              </a:tr>
            </a:tbl>
          </a:graphicData>
        </a:graphic>
      </p:graphicFrame>
      <p:grpSp>
        <p:nvGrpSpPr>
          <p:cNvPr id="15" name="Group 14">
            <a:extLst>
              <a:ext uri="{FF2B5EF4-FFF2-40B4-BE49-F238E27FC236}">
                <a16:creationId xmlns:a16="http://schemas.microsoft.com/office/drawing/2014/main" id="{80B3D91A-BA7A-445F-8DFC-4F1860D040E5}"/>
              </a:ext>
            </a:extLst>
          </p:cNvPr>
          <p:cNvGrpSpPr/>
          <p:nvPr/>
        </p:nvGrpSpPr>
        <p:grpSpPr>
          <a:xfrm>
            <a:off x="-7469" y="5787361"/>
            <a:ext cx="12199469" cy="1217685"/>
            <a:chOff x="-7469" y="5637053"/>
            <a:chExt cx="12199469" cy="1217685"/>
          </a:xfrm>
        </p:grpSpPr>
        <p:sp>
          <p:nvSpPr>
            <p:cNvPr id="16" name="Rectangle 21">
              <a:extLst>
                <a:ext uri="{FF2B5EF4-FFF2-40B4-BE49-F238E27FC236}">
                  <a16:creationId xmlns:a16="http://schemas.microsoft.com/office/drawing/2014/main" id="{79A5CC32-97D6-4731-AEE4-606DA5BB96D1}"/>
                </a:ext>
              </a:extLst>
            </p:cNvPr>
            <p:cNvSpPr/>
            <p:nvPr/>
          </p:nvSpPr>
          <p:spPr>
            <a:xfrm>
              <a:off x="-7469" y="5637053"/>
              <a:ext cx="12192000" cy="1199227"/>
            </a:xfrm>
            <a:custGeom>
              <a:avLst/>
              <a:gdLst>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169097 h 814210"/>
                <a:gd name="connsiteX1" fmla="*/ 12192000 w 12192000"/>
                <a:gd name="connsiteY1" fmla="*/ 169097 h 814210"/>
                <a:gd name="connsiteX2" fmla="*/ 12192000 w 12192000"/>
                <a:gd name="connsiteY2" fmla="*/ 814210 h 814210"/>
                <a:gd name="connsiteX3" fmla="*/ 0 w 12192000"/>
                <a:gd name="connsiteY3" fmla="*/ 814210 h 814210"/>
                <a:gd name="connsiteX4" fmla="*/ 0 w 12192000"/>
                <a:gd name="connsiteY4" fmla="*/ 169097 h 814210"/>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1102313">
                  <a:moveTo>
                    <a:pt x="0" y="457200"/>
                  </a:moveTo>
                  <a:cubicBezTo>
                    <a:pt x="4424948" y="-192505"/>
                    <a:pt x="7502358" y="1876926"/>
                    <a:pt x="12192000" y="0"/>
                  </a:cubicBezTo>
                  <a:lnTo>
                    <a:pt x="12192000" y="1102313"/>
                  </a:lnTo>
                  <a:lnTo>
                    <a:pt x="0" y="1102313"/>
                  </a:lnTo>
                  <a:lnTo>
                    <a:pt x="0" y="457200"/>
                  </a:lnTo>
                  <a:close/>
                </a:path>
              </a:pathLst>
            </a:custGeom>
            <a:solidFill>
              <a:schemeClr val="accent4">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endParaRPr lang="en-US" sz="2800" b="1" dirty="0">
                <a:solidFill>
                  <a:schemeClr val="tx1"/>
                </a:solidFill>
                <a:latin typeface="Footlight MT Light" panose="0204060206030A020304" pitchFamily="18" charset="0"/>
              </a:endParaRPr>
            </a:p>
          </p:txBody>
        </p:sp>
        <p:sp>
          <p:nvSpPr>
            <p:cNvPr id="17" name="Rectangle 21">
              <a:extLst>
                <a:ext uri="{FF2B5EF4-FFF2-40B4-BE49-F238E27FC236}">
                  <a16:creationId xmlns:a16="http://schemas.microsoft.com/office/drawing/2014/main" id="{B85CBE46-C6B7-44F2-97C6-AE21156F1ED2}"/>
                </a:ext>
              </a:extLst>
            </p:cNvPr>
            <p:cNvSpPr/>
            <p:nvPr/>
          </p:nvSpPr>
          <p:spPr>
            <a:xfrm>
              <a:off x="0" y="5752425"/>
              <a:ext cx="12192000" cy="1102313"/>
            </a:xfrm>
            <a:custGeom>
              <a:avLst/>
              <a:gdLst>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169097 h 814210"/>
                <a:gd name="connsiteX1" fmla="*/ 12192000 w 12192000"/>
                <a:gd name="connsiteY1" fmla="*/ 169097 h 814210"/>
                <a:gd name="connsiteX2" fmla="*/ 12192000 w 12192000"/>
                <a:gd name="connsiteY2" fmla="*/ 814210 h 814210"/>
                <a:gd name="connsiteX3" fmla="*/ 0 w 12192000"/>
                <a:gd name="connsiteY3" fmla="*/ 814210 h 814210"/>
                <a:gd name="connsiteX4" fmla="*/ 0 w 12192000"/>
                <a:gd name="connsiteY4" fmla="*/ 169097 h 814210"/>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1102313">
                  <a:moveTo>
                    <a:pt x="0" y="457200"/>
                  </a:moveTo>
                  <a:cubicBezTo>
                    <a:pt x="4424948" y="-192505"/>
                    <a:pt x="7502358" y="1876926"/>
                    <a:pt x="12192000" y="0"/>
                  </a:cubicBezTo>
                  <a:lnTo>
                    <a:pt x="12192000" y="1102313"/>
                  </a:lnTo>
                  <a:lnTo>
                    <a:pt x="0" y="1102313"/>
                  </a:lnTo>
                  <a:lnTo>
                    <a:pt x="0" y="457200"/>
                  </a:lnTo>
                  <a:close/>
                </a:path>
              </a:pathLst>
            </a:custGeom>
            <a:solidFill>
              <a:schemeClr val="accent6">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endParaRPr lang="en-US" sz="2800" b="1" dirty="0">
                <a:solidFill>
                  <a:schemeClr val="tx1"/>
                </a:solidFill>
                <a:latin typeface="Footlight MT Light" panose="0204060206030A020304" pitchFamily="18" charset="0"/>
              </a:endParaRPr>
            </a:p>
          </p:txBody>
        </p:sp>
      </p:grpSp>
    </p:spTree>
    <p:extLst>
      <p:ext uri="{BB962C8B-B14F-4D97-AF65-F5344CB8AC3E}">
        <p14:creationId xmlns:p14="http://schemas.microsoft.com/office/powerpoint/2010/main" val="406705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nodePh="1">
                                  <p:stCondLst>
                                    <p:cond delay="0"/>
                                  </p:stCondLst>
                                  <p:endCondLst>
                                    <p:cond evt="begin" delay="0">
                                      <p:tn val="5"/>
                                    </p:cond>
                                  </p:endCondLst>
                                  <p:childTnLst>
                                    <p:animEffect transition="out" filter="fade">
                                      <p:cBhvr>
                                        <p:cTn id="6" dur="2000"/>
                                        <p:tgtEl>
                                          <p:spTgt spid="18"/>
                                        </p:tgtEl>
                                      </p:cBhvr>
                                    </p:animEffect>
                                    <p:anim calcmode="lin" valueType="num">
                                      <p:cBhvr>
                                        <p:cTn id="7" dur="2000"/>
                                        <p:tgtEl>
                                          <p:spTgt spid="1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18"/>
                                        </p:tgtEl>
                                        <p:attrNameLst>
                                          <p:attrName>ppt_h</p:attrName>
                                        </p:attrNameLst>
                                      </p:cBhvr>
                                      <p:tavLst>
                                        <p:tav tm="0">
                                          <p:val>
                                            <p:strVal val="ppt_h"/>
                                          </p:val>
                                        </p:tav>
                                        <p:tav tm="100000">
                                          <p:val>
                                            <p:strVal val="ppt_h"/>
                                          </p:val>
                                        </p:tav>
                                      </p:tavLst>
                                    </p:anim>
                                    <p:set>
                                      <p:cBhvr>
                                        <p:cTn id="9" dur="1" fill="hold">
                                          <p:stCondLst>
                                            <p:cond delay="1999"/>
                                          </p:stCondLst>
                                        </p:cTn>
                                        <p:tgtEl>
                                          <p:spTgt spid="18"/>
                                        </p:tgtEl>
                                        <p:attrNameLst>
                                          <p:attrName>style.visibility</p:attrName>
                                        </p:attrNameLst>
                                      </p:cBhvr>
                                      <p:to>
                                        <p:strVal val="hidden"/>
                                      </p:to>
                                    </p:set>
                                  </p:childTnLst>
                                </p:cTn>
                              </p:par>
                              <p:par>
                                <p:cTn id="10" presetID="45" presetClass="exit" presetSubtype="0" fill="hold" grpId="0" nodeType="withEffect" nodePh="1">
                                  <p:stCondLst>
                                    <p:cond delay="0"/>
                                  </p:stCondLst>
                                  <p:endCondLst>
                                    <p:cond evt="begin" delay="0">
                                      <p:tn val="10"/>
                                    </p:cond>
                                  </p:endCondLst>
                                  <p:childTnLst>
                                    <p:animEffect transition="out" filter="fade">
                                      <p:cBhvr>
                                        <p:cTn id="11" dur="2000"/>
                                        <p:tgtEl>
                                          <p:spTgt spid="12"/>
                                        </p:tgtEl>
                                      </p:cBhvr>
                                    </p:animEffect>
                                    <p:anim calcmode="lin" valueType="num">
                                      <p:cBhvr>
                                        <p:cTn id="12" dur="2000"/>
                                        <p:tgtEl>
                                          <p:spTgt spid="1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 dur="2000"/>
                                        <p:tgtEl>
                                          <p:spTgt spid="12"/>
                                        </p:tgtEl>
                                        <p:attrNameLst>
                                          <p:attrName>ppt_h</p:attrName>
                                        </p:attrNameLst>
                                      </p:cBhvr>
                                      <p:tavLst>
                                        <p:tav tm="0">
                                          <p:val>
                                            <p:strVal val="ppt_h"/>
                                          </p:val>
                                        </p:tav>
                                        <p:tav tm="100000">
                                          <p:val>
                                            <p:strVal val="ppt_h"/>
                                          </p:val>
                                        </p:tav>
                                      </p:tavLst>
                                    </p:anim>
                                    <p:set>
                                      <p:cBhvr>
                                        <p:cTn id="14" dur="1" fill="hold">
                                          <p:stCondLst>
                                            <p:cond delay="1999"/>
                                          </p:stCondLst>
                                        </p:cTn>
                                        <p:tgtEl>
                                          <p:spTgt spid="12"/>
                                        </p:tgtEl>
                                        <p:attrNameLst>
                                          <p:attrName>style.visibility</p:attrName>
                                        </p:attrNameLst>
                                      </p:cBhvr>
                                      <p:to>
                                        <p:strVal val="hidden"/>
                                      </p:to>
                                    </p:set>
                                  </p:childTnLst>
                                </p:cTn>
                              </p:par>
                              <p:par>
                                <p:cTn id="15" presetID="45" presetClass="exit" presetSubtype="0" fill="hold" nodeType="withEffect">
                                  <p:stCondLst>
                                    <p:cond delay="0"/>
                                  </p:stCondLst>
                                  <p:childTnLst>
                                    <p:animEffect transition="out" filter="fade">
                                      <p:cBhvr>
                                        <p:cTn id="16" dur="2000"/>
                                        <p:tgtEl>
                                          <p:spTgt spid="20"/>
                                        </p:tgtEl>
                                      </p:cBhvr>
                                    </p:animEffect>
                                    <p:anim calcmode="lin" valueType="num">
                                      <p:cBhvr>
                                        <p:cTn id="17" dur="2000"/>
                                        <p:tgtEl>
                                          <p:spTgt spid="2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8" dur="2000"/>
                                        <p:tgtEl>
                                          <p:spTgt spid="20"/>
                                        </p:tgtEl>
                                        <p:attrNameLst>
                                          <p:attrName>ppt_h</p:attrName>
                                        </p:attrNameLst>
                                      </p:cBhvr>
                                      <p:tavLst>
                                        <p:tav tm="0">
                                          <p:val>
                                            <p:strVal val="ppt_h"/>
                                          </p:val>
                                        </p:tav>
                                        <p:tav tm="100000">
                                          <p:val>
                                            <p:strVal val="ppt_h"/>
                                          </p:val>
                                        </p:tav>
                                      </p:tavLst>
                                    </p:anim>
                                    <p:set>
                                      <p:cBhvr>
                                        <p:cTn id="19" dur="1" fill="hold">
                                          <p:stCondLst>
                                            <p:cond delay="1999"/>
                                          </p:stCondLst>
                                        </p:cTn>
                                        <p:tgtEl>
                                          <p:spTgt spid="20"/>
                                        </p:tgtEl>
                                        <p:attrNameLst>
                                          <p:attrName>style.visibility</p:attrName>
                                        </p:attrNameLst>
                                      </p:cBhvr>
                                      <p:to>
                                        <p:strVal val="hidden"/>
                                      </p:to>
                                    </p:set>
                                  </p:childTnLst>
                                </p:cTn>
                              </p:par>
                              <p:par>
                                <p:cTn id="20" presetID="45" presetClass="exit" presetSubtype="0" fill="hold" grpId="0" nodeType="withEffect">
                                  <p:stCondLst>
                                    <p:cond delay="0"/>
                                  </p:stCondLst>
                                  <p:childTnLst>
                                    <p:animEffect transition="out" filter="fade">
                                      <p:cBhvr>
                                        <p:cTn id="21" dur="2000"/>
                                        <p:tgtEl>
                                          <p:spTgt spid="11"/>
                                        </p:tgtEl>
                                      </p:cBhvr>
                                    </p:animEffect>
                                    <p:anim calcmode="lin" valueType="num">
                                      <p:cBhvr>
                                        <p:cTn id="22" dur="2000"/>
                                        <p:tgtEl>
                                          <p:spTgt spid="11"/>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3" dur="2000"/>
                                        <p:tgtEl>
                                          <p:spTgt spid="11"/>
                                        </p:tgtEl>
                                        <p:attrNameLst>
                                          <p:attrName>ppt_h</p:attrName>
                                        </p:attrNameLst>
                                      </p:cBhvr>
                                      <p:tavLst>
                                        <p:tav tm="0">
                                          <p:val>
                                            <p:strVal val="ppt_h"/>
                                          </p:val>
                                        </p:tav>
                                        <p:tav tm="100000">
                                          <p:val>
                                            <p:strVal val="ppt_h"/>
                                          </p:val>
                                        </p:tav>
                                      </p:tavLst>
                                    </p:anim>
                                    <p:set>
                                      <p:cBhvr>
                                        <p:cTn id="24" dur="1" fill="hold">
                                          <p:stCondLst>
                                            <p:cond delay="1999"/>
                                          </p:stCondLst>
                                        </p:cTn>
                                        <p:tgtEl>
                                          <p:spTgt spid="11"/>
                                        </p:tgtEl>
                                        <p:attrNameLst>
                                          <p:attrName>style.visibility</p:attrName>
                                        </p:attrNameLst>
                                      </p:cBhvr>
                                      <p:to>
                                        <p:strVal val="hidden"/>
                                      </p:to>
                                    </p:set>
                                  </p:childTnLst>
                                </p:cTn>
                              </p:par>
                              <p:par>
                                <p:cTn id="25" presetID="45" presetClass="exit" presetSubtype="0" fill="hold" nodeType="withEffect">
                                  <p:stCondLst>
                                    <p:cond delay="0"/>
                                  </p:stCondLst>
                                  <p:childTnLst>
                                    <p:animEffect transition="out" filter="fade">
                                      <p:cBhvr>
                                        <p:cTn id="26" dur="2000"/>
                                        <p:tgtEl>
                                          <p:spTgt spid="2"/>
                                        </p:tgtEl>
                                      </p:cBhvr>
                                    </p:animEffect>
                                    <p:anim calcmode="lin" valueType="num">
                                      <p:cBhvr>
                                        <p:cTn id="27" dur="2000"/>
                                        <p:tgtEl>
                                          <p:spTgt spid="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8" dur="2000"/>
                                        <p:tgtEl>
                                          <p:spTgt spid="2"/>
                                        </p:tgtEl>
                                        <p:attrNameLst>
                                          <p:attrName>ppt_h</p:attrName>
                                        </p:attrNameLst>
                                      </p:cBhvr>
                                      <p:tavLst>
                                        <p:tav tm="0">
                                          <p:val>
                                            <p:strVal val="ppt_h"/>
                                          </p:val>
                                        </p:tav>
                                        <p:tav tm="100000">
                                          <p:val>
                                            <p:strVal val="ppt_h"/>
                                          </p:val>
                                        </p:tav>
                                      </p:tavLst>
                                    </p:anim>
                                    <p:set>
                                      <p:cBhvr>
                                        <p:cTn id="29" dur="1" fill="hold">
                                          <p:stCondLst>
                                            <p:cond delay="1999"/>
                                          </p:stCondLst>
                                        </p:cTn>
                                        <p:tgtEl>
                                          <p:spTgt spid="2"/>
                                        </p:tgtEl>
                                        <p:attrNameLst>
                                          <p:attrName>style.visibility</p:attrName>
                                        </p:attrNameLst>
                                      </p:cBhvr>
                                      <p:to>
                                        <p:strVal val="hidden"/>
                                      </p:to>
                                    </p:set>
                                  </p:childTnLst>
                                </p:cTn>
                              </p:par>
                              <p:par>
                                <p:cTn id="30" presetID="45" presetClass="exit" presetSubtype="0" fill="hold" grpId="0" nodeType="withEffect">
                                  <p:stCondLst>
                                    <p:cond delay="0"/>
                                  </p:stCondLst>
                                  <p:childTnLst>
                                    <p:animEffect transition="out" filter="fade">
                                      <p:cBhvr>
                                        <p:cTn id="31" dur="2000"/>
                                        <p:tgtEl>
                                          <p:spTgt spid="6"/>
                                        </p:tgtEl>
                                      </p:cBhvr>
                                    </p:animEffect>
                                    <p:anim calcmode="lin" valueType="num">
                                      <p:cBhvr>
                                        <p:cTn id="32" dur="2000"/>
                                        <p:tgtEl>
                                          <p:spTgt spid="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3" dur="2000"/>
                                        <p:tgtEl>
                                          <p:spTgt spid="6"/>
                                        </p:tgtEl>
                                        <p:attrNameLst>
                                          <p:attrName>ppt_h</p:attrName>
                                        </p:attrNameLst>
                                      </p:cBhvr>
                                      <p:tavLst>
                                        <p:tav tm="0">
                                          <p:val>
                                            <p:strVal val="ppt_h"/>
                                          </p:val>
                                        </p:tav>
                                        <p:tav tm="100000">
                                          <p:val>
                                            <p:strVal val="ppt_h"/>
                                          </p:val>
                                        </p:tav>
                                      </p:tavLst>
                                    </p:anim>
                                    <p:set>
                                      <p:cBhvr>
                                        <p:cTn id="34" dur="1" fill="hold">
                                          <p:stCondLst>
                                            <p:cond delay="1999"/>
                                          </p:stCondLst>
                                        </p:cTn>
                                        <p:tgtEl>
                                          <p:spTgt spid="6"/>
                                        </p:tgtEl>
                                        <p:attrNameLst>
                                          <p:attrName>style.visibility</p:attrName>
                                        </p:attrNameLst>
                                      </p:cBhvr>
                                      <p:to>
                                        <p:strVal val="hidden"/>
                                      </p:to>
                                    </p:set>
                                  </p:childTnLst>
                                </p:cTn>
                              </p:par>
                              <p:par>
                                <p:cTn id="35" presetID="45" presetClass="exit" presetSubtype="0" fill="hold" nodeType="withEffect">
                                  <p:stCondLst>
                                    <p:cond delay="0"/>
                                  </p:stCondLst>
                                  <p:childTnLst>
                                    <p:animEffect transition="out" filter="fade">
                                      <p:cBhvr>
                                        <p:cTn id="36" dur="2000"/>
                                        <p:tgtEl>
                                          <p:spTgt spid="32"/>
                                        </p:tgtEl>
                                      </p:cBhvr>
                                    </p:animEffect>
                                    <p:anim calcmode="lin" valueType="num">
                                      <p:cBhvr>
                                        <p:cTn id="37" dur="2000"/>
                                        <p:tgtEl>
                                          <p:spTgt spid="3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8" dur="2000"/>
                                        <p:tgtEl>
                                          <p:spTgt spid="32"/>
                                        </p:tgtEl>
                                        <p:attrNameLst>
                                          <p:attrName>ppt_h</p:attrName>
                                        </p:attrNameLst>
                                      </p:cBhvr>
                                      <p:tavLst>
                                        <p:tav tm="0">
                                          <p:val>
                                            <p:strVal val="ppt_h"/>
                                          </p:val>
                                        </p:tav>
                                        <p:tav tm="100000">
                                          <p:val>
                                            <p:strVal val="ppt_h"/>
                                          </p:val>
                                        </p:tav>
                                      </p:tavLst>
                                    </p:anim>
                                    <p:set>
                                      <p:cBhvr>
                                        <p:cTn id="39" dur="1" fill="hold">
                                          <p:stCondLst>
                                            <p:cond delay="19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2" grpId="0"/>
      <p:bldP spid="11" grpId="0"/>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DD7229A2-8221-4692-A9BC-200280D43649}"/>
              </a:ext>
            </a:extLst>
          </p:cNvPr>
          <p:cNvPicPr>
            <a:picLocks noChangeAspect="1"/>
          </p:cNvPicPr>
          <p:nvPr/>
        </p:nvPicPr>
        <p:blipFill>
          <a:blip r:embed="rId2" cstate="print">
            <a:alphaModFix amt="50000"/>
            <a:extLst>
              <a:ext uri="{28A0092B-C50C-407E-A947-70E740481C1C}">
                <a14:useLocalDpi xmlns:a14="http://schemas.microsoft.com/office/drawing/2010/main" val="0"/>
              </a:ext>
            </a:extLst>
          </a:blip>
          <a:stretch>
            <a:fillRect/>
          </a:stretch>
        </p:blipFill>
        <p:spPr>
          <a:xfrm>
            <a:off x="7469" y="882560"/>
            <a:ext cx="12192000" cy="5978702"/>
          </a:xfrm>
          <a:prstGeom prst="rect">
            <a:avLst/>
          </a:prstGeom>
          <a:noFill/>
        </p:spPr>
      </p:pic>
      <p:pic>
        <p:nvPicPr>
          <p:cNvPr id="17412" name="Picture 4" descr="Oil And Gas Wallpapers - Top Free Oil And Gas Backgrounds - WallpaperAcce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262"/>
            <a:ext cx="7962899" cy="6854738"/>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6FE71617-62A3-47B9-B71B-E973F87773B3}"/>
              </a:ext>
            </a:extLst>
          </p:cNvPr>
          <p:cNvGrpSpPr/>
          <p:nvPr/>
        </p:nvGrpSpPr>
        <p:grpSpPr>
          <a:xfrm>
            <a:off x="-7469" y="5637053"/>
            <a:ext cx="12199469" cy="1217685"/>
            <a:chOff x="-7469" y="5637053"/>
            <a:chExt cx="12199469" cy="1217685"/>
          </a:xfrm>
        </p:grpSpPr>
        <p:grpSp>
          <p:nvGrpSpPr>
            <p:cNvPr id="11" name="Group 10">
              <a:extLst>
                <a:ext uri="{FF2B5EF4-FFF2-40B4-BE49-F238E27FC236}">
                  <a16:creationId xmlns:a16="http://schemas.microsoft.com/office/drawing/2014/main" id="{24B4AD33-BDBC-4086-928D-0B8D24C3DB07}"/>
                </a:ext>
              </a:extLst>
            </p:cNvPr>
            <p:cNvGrpSpPr/>
            <p:nvPr/>
          </p:nvGrpSpPr>
          <p:grpSpPr>
            <a:xfrm>
              <a:off x="-7469" y="5637053"/>
              <a:ext cx="12199469" cy="1217685"/>
              <a:chOff x="-7469" y="5637053"/>
              <a:chExt cx="12199469" cy="1217685"/>
            </a:xfrm>
          </p:grpSpPr>
          <p:sp>
            <p:nvSpPr>
              <p:cNvPr id="12" name="Rectangle 21">
                <a:extLst>
                  <a:ext uri="{FF2B5EF4-FFF2-40B4-BE49-F238E27FC236}">
                    <a16:creationId xmlns:a16="http://schemas.microsoft.com/office/drawing/2014/main" id="{A629EAFC-2CFF-431F-BF67-75C1A14D0CAB}"/>
                  </a:ext>
                </a:extLst>
              </p:cNvPr>
              <p:cNvSpPr/>
              <p:nvPr/>
            </p:nvSpPr>
            <p:spPr>
              <a:xfrm>
                <a:off x="-7469" y="5637053"/>
                <a:ext cx="12192000" cy="1102313"/>
              </a:xfrm>
              <a:custGeom>
                <a:avLst/>
                <a:gdLst>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169097 h 814210"/>
                  <a:gd name="connsiteX1" fmla="*/ 12192000 w 12192000"/>
                  <a:gd name="connsiteY1" fmla="*/ 169097 h 814210"/>
                  <a:gd name="connsiteX2" fmla="*/ 12192000 w 12192000"/>
                  <a:gd name="connsiteY2" fmla="*/ 814210 h 814210"/>
                  <a:gd name="connsiteX3" fmla="*/ 0 w 12192000"/>
                  <a:gd name="connsiteY3" fmla="*/ 814210 h 814210"/>
                  <a:gd name="connsiteX4" fmla="*/ 0 w 12192000"/>
                  <a:gd name="connsiteY4" fmla="*/ 169097 h 814210"/>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1102313">
                    <a:moveTo>
                      <a:pt x="0" y="457200"/>
                    </a:moveTo>
                    <a:cubicBezTo>
                      <a:pt x="4424948" y="-192505"/>
                      <a:pt x="7502358" y="1876926"/>
                      <a:pt x="12192000" y="0"/>
                    </a:cubicBezTo>
                    <a:lnTo>
                      <a:pt x="12192000" y="1102313"/>
                    </a:lnTo>
                    <a:lnTo>
                      <a:pt x="0" y="1102313"/>
                    </a:lnTo>
                    <a:lnTo>
                      <a:pt x="0" y="457200"/>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endParaRPr lang="en-US" sz="2800" b="1" dirty="0">
                  <a:solidFill>
                    <a:schemeClr val="accent6">
                      <a:lumMod val="50000"/>
                    </a:schemeClr>
                  </a:solidFill>
                  <a:latin typeface="Footlight MT Light" panose="0204060206030A020304" pitchFamily="18" charset="0"/>
                </a:endParaRPr>
              </a:p>
            </p:txBody>
          </p:sp>
          <p:sp>
            <p:nvSpPr>
              <p:cNvPr id="16" name="Rectangle 21">
                <a:extLst>
                  <a:ext uri="{FF2B5EF4-FFF2-40B4-BE49-F238E27FC236}">
                    <a16:creationId xmlns:a16="http://schemas.microsoft.com/office/drawing/2014/main" id="{BA369755-5992-4B42-BA45-BD0D3B24ED77}"/>
                  </a:ext>
                </a:extLst>
              </p:cNvPr>
              <p:cNvSpPr/>
              <p:nvPr/>
            </p:nvSpPr>
            <p:spPr>
              <a:xfrm>
                <a:off x="0" y="5752425"/>
                <a:ext cx="12192000" cy="1102313"/>
              </a:xfrm>
              <a:custGeom>
                <a:avLst/>
                <a:gdLst>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169097 h 814210"/>
                  <a:gd name="connsiteX1" fmla="*/ 12192000 w 12192000"/>
                  <a:gd name="connsiteY1" fmla="*/ 169097 h 814210"/>
                  <a:gd name="connsiteX2" fmla="*/ 12192000 w 12192000"/>
                  <a:gd name="connsiteY2" fmla="*/ 814210 h 814210"/>
                  <a:gd name="connsiteX3" fmla="*/ 0 w 12192000"/>
                  <a:gd name="connsiteY3" fmla="*/ 814210 h 814210"/>
                  <a:gd name="connsiteX4" fmla="*/ 0 w 12192000"/>
                  <a:gd name="connsiteY4" fmla="*/ 169097 h 814210"/>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1102313">
                    <a:moveTo>
                      <a:pt x="0" y="457200"/>
                    </a:moveTo>
                    <a:cubicBezTo>
                      <a:pt x="4424948" y="-192505"/>
                      <a:pt x="7502358" y="1876926"/>
                      <a:pt x="12192000" y="0"/>
                    </a:cubicBezTo>
                    <a:lnTo>
                      <a:pt x="12192000" y="1102313"/>
                    </a:lnTo>
                    <a:lnTo>
                      <a:pt x="0" y="1102313"/>
                    </a:lnTo>
                    <a:lnTo>
                      <a:pt x="0" y="457200"/>
                    </a:ln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endParaRPr lang="en-US" sz="2800" b="1" dirty="0">
                  <a:solidFill>
                    <a:schemeClr val="accent6">
                      <a:lumMod val="50000"/>
                    </a:schemeClr>
                  </a:solidFill>
                  <a:latin typeface="Footlight MT Light" panose="0204060206030A020304" pitchFamily="18" charset="0"/>
                </a:endParaRPr>
              </a:p>
            </p:txBody>
          </p:sp>
        </p:grpSp>
        <p:sp>
          <p:nvSpPr>
            <p:cNvPr id="13" name="Rectangle 12">
              <a:extLst>
                <a:ext uri="{FF2B5EF4-FFF2-40B4-BE49-F238E27FC236}">
                  <a16:creationId xmlns:a16="http://schemas.microsoft.com/office/drawing/2014/main" id="{D74F104B-8B83-4EBC-82C6-4020D716C47D}"/>
                </a:ext>
              </a:extLst>
            </p:cNvPr>
            <p:cNvSpPr/>
            <p:nvPr/>
          </p:nvSpPr>
          <p:spPr>
            <a:xfrm>
              <a:off x="557611" y="6268370"/>
              <a:ext cx="2448578" cy="4654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endParaRPr lang="en-US" sz="2000" b="1" dirty="0">
                <a:solidFill>
                  <a:schemeClr val="bg1"/>
                </a:solidFill>
                <a:latin typeface="Footlight MT Light" panose="0204060206030A020304" pitchFamily="18" charset="0"/>
              </a:endParaRPr>
            </a:p>
          </p:txBody>
        </p:sp>
        <p:sp>
          <p:nvSpPr>
            <p:cNvPr id="14" name="Rectangle 13">
              <a:extLst>
                <a:ext uri="{FF2B5EF4-FFF2-40B4-BE49-F238E27FC236}">
                  <a16:creationId xmlns:a16="http://schemas.microsoft.com/office/drawing/2014/main" id="{B2A879F5-2881-4AF6-9E6D-CFDD8F3D0C9D}"/>
                </a:ext>
              </a:extLst>
            </p:cNvPr>
            <p:cNvSpPr/>
            <p:nvPr/>
          </p:nvSpPr>
          <p:spPr>
            <a:xfrm>
              <a:off x="2405435" y="6273911"/>
              <a:ext cx="2448578" cy="4654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endParaRPr lang="en-US" sz="2000" b="1" dirty="0">
                <a:solidFill>
                  <a:schemeClr val="bg1"/>
                </a:solidFill>
                <a:latin typeface="Footlight MT Light" panose="0204060206030A020304" pitchFamily="18" charset="0"/>
              </a:endParaRPr>
            </a:p>
          </p:txBody>
        </p:sp>
      </p:grpSp>
      <p:pic>
        <p:nvPicPr>
          <p:cNvPr id="17" name="Picture 4"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2899" y="167666"/>
            <a:ext cx="4076701" cy="26524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430531" y="2594211"/>
            <a:ext cx="3141437" cy="2800767"/>
          </a:xfrm>
          <a:prstGeom prst="rect">
            <a:avLst/>
          </a:prstGeom>
          <a:noFill/>
        </p:spPr>
        <p:txBody>
          <a:bodyPr wrap="none" rtlCol="0">
            <a:spAutoFit/>
          </a:bodyPr>
          <a:lstStyle/>
          <a:p>
            <a:pPr algn="ctr"/>
            <a:r>
              <a:rPr lang="en-GB" sz="8800" dirty="0">
                <a:latin typeface="Footlight MT Light" panose="0204060206030A020304" pitchFamily="18" charset="0"/>
              </a:rPr>
              <a:t>Thank</a:t>
            </a:r>
            <a:br>
              <a:rPr lang="en-GB" sz="8800" dirty="0">
                <a:latin typeface="Footlight MT Light" panose="0204060206030A020304" pitchFamily="18" charset="0"/>
              </a:rPr>
            </a:br>
            <a:r>
              <a:rPr lang="en-GB" sz="8800" dirty="0">
                <a:latin typeface="Footlight MT Light" panose="0204060206030A020304" pitchFamily="18" charset="0"/>
              </a:rPr>
              <a:t>you</a:t>
            </a:r>
          </a:p>
        </p:txBody>
      </p:sp>
    </p:spTree>
    <p:extLst>
      <p:ext uri="{BB962C8B-B14F-4D97-AF65-F5344CB8AC3E}">
        <p14:creationId xmlns:p14="http://schemas.microsoft.com/office/powerpoint/2010/main" val="30640002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59339" y="2984136"/>
            <a:ext cx="1757791" cy="38191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33213" y="2459238"/>
            <a:ext cx="1071095" cy="459821"/>
          </a:xfrm>
          <a:prstGeom prst="rect">
            <a:avLst/>
          </a:prstGeom>
        </p:spPr>
      </p:pic>
      <p:pic>
        <p:nvPicPr>
          <p:cNvPr id="43" name="Picture 12" descr="Nigerian Upstream Petroleum Regulatory Commission – Oil &amp; Gas Upstream  Regulatory Agenc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17100" y="1516289"/>
            <a:ext cx="1565274" cy="441325"/>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4" descr="NMDPRA – Nigerian Midstream and Downstream Petroleum Regulatory Authority ( NMDPR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83774" y="1969801"/>
            <a:ext cx="1874395" cy="46859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0" descr="Ministry of Petroleum Resources | Federal Republic of Niger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80300" y="1532885"/>
            <a:ext cx="2350985" cy="44831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6" descr="NNPCL to cut fuel import from August - Punch Newspaper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34766" y="2033520"/>
            <a:ext cx="858356" cy="41813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a:extLst>
              <a:ext uri="{FF2B5EF4-FFF2-40B4-BE49-F238E27FC236}">
                <a16:creationId xmlns:a16="http://schemas.microsoft.com/office/drawing/2014/main" id="{C402509D-535C-4A02-B310-F5BB42BAF249}"/>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883925" y="1979856"/>
            <a:ext cx="570354" cy="555608"/>
          </a:xfrm>
          <a:prstGeom prst="rect">
            <a:avLst/>
          </a:prstGeom>
          <a:noFill/>
          <a:ln>
            <a:noFill/>
          </a:ln>
        </p:spPr>
      </p:pic>
      <p:pic>
        <p:nvPicPr>
          <p:cNvPr id="13" name="Picture 12">
            <a:extLst>
              <a:ext uri="{FF2B5EF4-FFF2-40B4-BE49-F238E27FC236}">
                <a16:creationId xmlns:a16="http://schemas.microsoft.com/office/drawing/2014/main" id="{53D9ABC0-B7F9-4953-A882-684E0964BFFD}"/>
              </a:ext>
            </a:extLst>
          </p:cNvPr>
          <p:cNvPicPr>
            <a:picLocks noChangeAspect="1"/>
          </p:cNvPicPr>
          <p:nvPr/>
        </p:nvPicPr>
        <p:blipFill>
          <a:blip r:embed="rId9"/>
          <a:stretch>
            <a:fillRect/>
          </a:stretch>
        </p:blipFill>
        <p:spPr>
          <a:xfrm>
            <a:off x="3847861" y="1598678"/>
            <a:ext cx="2209800" cy="1885950"/>
          </a:xfrm>
          <a:prstGeom prst="rect">
            <a:avLst/>
          </a:prstGeom>
        </p:spPr>
      </p:pic>
      <p:pic>
        <p:nvPicPr>
          <p:cNvPr id="27" name="Picture 26">
            <a:extLst>
              <a:ext uri="{FF2B5EF4-FFF2-40B4-BE49-F238E27FC236}">
                <a16:creationId xmlns:a16="http://schemas.microsoft.com/office/drawing/2014/main" id="{2B38497F-6059-4E6D-92BB-A22DDD569D1C}"/>
              </a:ext>
            </a:extLst>
          </p:cNvPr>
          <p:cNvPicPr>
            <a:picLocks noChangeAspect="1"/>
          </p:cNvPicPr>
          <p:nvPr/>
        </p:nvPicPr>
        <p:blipFill>
          <a:blip r:embed="rId10" cstate="print">
            <a:alphaModFix amt="50000"/>
            <a:extLst>
              <a:ext uri="{28A0092B-C50C-407E-A947-70E740481C1C}">
                <a14:useLocalDpi xmlns:a14="http://schemas.microsoft.com/office/drawing/2010/main" val="0"/>
              </a:ext>
            </a:extLst>
          </a:blip>
          <a:stretch>
            <a:fillRect/>
          </a:stretch>
        </p:blipFill>
        <p:spPr>
          <a:xfrm>
            <a:off x="0" y="-879231"/>
            <a:ext cx="11758246" cy="6896664"/>
          </a:xfrm>
          <a:prstGeom prst="rect">
            <a:avLst/>
          </a:prstGeom>
          <a:noFill/>
        </p:spPr>
      </p:pic>
      <p:sp>
        <p:nvSpPr>
          <p:cNvPr id="6" name="TextBox 5">
            <a:extLst>
              <a:ext uri="{FF2B5EF4-FFF2-40B4-BE49-F238E27FC236}">
                <a16:creationId xmlns:a16="http://schemas.microsoft.com/office/drawing/2014/main" id="{32F6AE5F-7EFF-4952-BE11-335A46B9D8AE}"/>
              </a:ext>
            </a:extLst>
          </p:cNvPr>
          <p:cNvSpPr txBox="1"/>
          <p:nvPr/>
        </p:nvSpPr>
        <p:spPr>
          <a:xfrm>
            <a:off x="3068141" y="114964"/>
            <a:ext cx="8510449" cy="1183401"/>
          </a:xfrm>
          <a:prstGeom prst="rect">
            <a:avLst/>
          </a:prstGeom>
          <a:solidFill>
            <a:schemeClr val="bg1"/>
          </a:solidFill>
        </p:spPr>
        <p:txBody>
          <a:bodyPr wrap="square">
            <a:spAutoFit/>
          </a:bodyPr>
          <a:lstStyle/>
          <a:p>
            <a:pPr algn="ctr">
              <a:lnSpc>
                <a:spcPct val="107000"/>
              </a:lnSpc>
            </a:pPr>
            <a:r>
              <a:rPr lang="en-US" sz="3400" b="1" dirty="0">
                <a:solidFill>
                  <a:schemeClr val="accent6">
                    <a:lumMod val="50000"/>
                  </a:schemeClr>
                </a:solidFill>
                <a:latin typeface="Footlight MT Light" panose="0204060206030A020304" pitchFamily="18" charset="0"/>
                <a:cs typeface="Times New Roman" panose="02020603050405020304" pitchFamily="18" charset="0"/>
              </a:rPr>
              <a:t>No of Oil and Gas Companies &amp; Government Agencies Covered by the Report </a:t>
            </a:r>
            <a:endParaRPr lang="en-US" sz="3400" kern="100" dirty="0">
              <a:solidFill>
                <a:schemeClr val="accent6">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endParaRPr>
          </a:p>
        </p:txBody>
      </p:sp>
      <p:grpSp>
        <p:nvGrpSpPr>
          <p:cNvPr id="7" name="Group 6">
            <a:extLst>
              <a:ext uri="{FF2B5EF4-FFF2-40B4-BE49-F238E27FC236}">
                <a16:creationId xmlns:a16="http://schemas.microsoft.com/office/drawing/2014/main" id="{51AA5644-6545-4133-A635-BD257C9E5729}"/>
              </a:ext>
            </a:extLst>
          </p:cNvPr>
          <p:cNvGrpSpPr/>
          <p:nvPr/>
        </p:nvGrpSpPr>
        <p:grpSpPr>
          <a:xfrm>
            <a:off x="2167359" y="360882"/>
            <a:ext cx="774879" cy="768031"/>
            <a:chOff x="2228045" y="622102"/>
            <a:chExt cx="757708" cy="856655"/>
          </a:xfrm>
        </p:grpSpPr>
        <p:sp>
          <p:nvSpPr>
            <p:cNvPr id="8" name="Rectangle 7">
              <a:extLst>
                <a:ext uri="{FF2B5EF4-FFF2-40B4-BE49-F238E27FC236}">
                  <a16:creationId xmlns:a16="http://schemas.microsoft.com/office/drawing/2014/main" id="{FDDAC77F-5A69-428E-825F-FF992E84D627}"/>
                </a:ext>
              </a:extLst>
            </p:cNvPr>
            <p:cNvSpPr/>
            <p:nvPr/>
          </p:nvSpPr>
          <p:spPr>
            <a:xfrm>
              <a:off x="2228045" y="812563"/>
              <a:ext cx="553792" cy="666194"/>
            </a:xfrm>
            <a:prstGeom prst="rect">
              <a:avLst/>
            </a:prstGeom>
            <a:solidFill>
              <a:schemeClr val="accent6">
                <a:lumMod val="50000"/>
              </a:schemeClr>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ootlight MT Light" panose="0204060206030A020304" pitchFamily="18" charset="0"/>
              </a:endParaRPr>
            </a:p>
          </p:txBody>
        </p:sp>
        <p:sp>
          <p:nvSpPr>
            <p:cNvPr id="11" name="Rectangle 10">
              <a:extLst>
                <a:ext uri="{FF2B5EF4-FFF2-40B4-BE49-F238E27FC236}">
                  <a16:creationId xmlns:a16="http://schemas.microsoft.com/office/drawing/2014/main" id="{5A4FAC8D-F85B-4D9B-9854-337859C74D82}"/>
                </a:ext>
              </a:extLst>
            </p:cNvPr>
            <p:cNvSpPr/>
            <p:nvPr/>
          </p:nvSpPr>
          <p:spPr>
            <a:xfrm>
              <a:off x="2431961" y="622102"/>
              <a:ext cx="553792" cy="666194"/>
            </a:xfrm>
            <a:prstGeom prst="rect">
              <a:avLst/>
            </a:prstGeom>
            <a:solidFill>
              <a:schemeClr val="accent6"/>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ootlight MT Light" panose="0204060206030A020304" pitchFamily="18" charset="0"/>
              </a:endParaRPr>
            </a:p>
          </p:txBody>
        </p:sp>
      </p:grpSp>
      <p:sp>
        <p:nvSpPr>
          <p:cNvPr id="3" name="Rectangle 2">
            <a:extLst>
              <a:ext uri="{FF2B5EF4-FFF2-40B4-BE49-F238E27FC236}">
                <a16:creationId xmlns:a16="http://schemas.microsoft.com/office/drawing/2014/main" id="{F772D750-3781-46C2-80F0-0F1E3D480F33}"/>
              </a:ext>
            </a:extLst>
          </p:cNvPr>
          <p:cNvSpPr/>
          <p:nvPr/>
        </p:nvSpPr>
        <p:spPr>
          <a:xfrm>
            <a:off x="930932" y="4299228"/>
            <a:ext cx="10767148" cy="1292662"/>
          </a:xfrm>
          <a:prstGeom prst="rect">
            <a:avLst/>
          </a:prstGeom>
        </p:spPr>
        <p:txBody>
          <a:bodyPr wrap="square">
            <a:spAutoFit/>
          </a:bodyPr>
          <a:lstStyle/>
          <a:p>
            <a:pPr algn="ctr"/>
            <a:r>
              <a:rPr lang="en-US" sz="2600" b="1" kern="100" dirty="0">
                <a:solidFill>
                  <a:schemeClr val="accent6">
                    <a:lumMod val="75000"/>
                  </a:schemeClr>
                </a:solidFill>
                <a:latin typeface="Footlight MT Light" panose="0204060206030A020304" pitchFamily="18" charset="0"/>
                <a:cs typeface="Times New Roman" panose="02020603050405020304" pitchFamily="18" charset="0"/>
              </a:rPr>
              <a:t>A total of 69 companies were covered out of which 22 fell within the criteria for reconciliation and their payments represented 95.65% of total payment by companies which amounted to US$11,,332,792.48</a:t>
            </a:r>
          </a:p>
        </p:txBody>
      </p:sp>
      <p:sp>
        <p:nvSpPr>
          <p:cNvPr id="17" name="Rectangle 16">
            <a:extLst>
              <a:ext uri="{FF2B5EF4-FFF2-40B4-BE49-F238E27FC236}">
                <a16:creationId xmlns:a16="http://schemas.microsoft.com/office/drawing/2014/main" id="{FCAA5A8B-9880-4BB0-8136-00EE7D9A5215}"/>
              </a:ext>
            </a:extLst>
          </p:cNvPr>
          <p:cNvSpPr/>
          <p:nvPr/>
        </p:nvSpPr>
        <p:spPr>
          <a:xfrm>
            <a:off x="971722" y="1718167"/>
            <a:ext cx="3592300" cy="1754326"/>
          </a:xfrm>
          <a:prstGeom prst="rect">
            <a:avLst/>
          </a:prstGeom>
        </p:spPr>
        <p:txBody>
          <a:bodyPr wrap="square">
            <a:spAutoFit/>
          </a:bodyPr>
          <a:lstStyle/>
          <a:p>
            <a:pPr algn="ctr"/>
            <a:r>
              <a:rPr lang="en-US" sz="8000" b="1" kern="100" dirty="0">
                <a:solidFill>
                  <a:schemeClr val="accent6">
                    <a:lumMod val="50000"/>
                  </a:schemeClr>
                </a:solidFill>
                <a:latin typeface="Footlight MT Light" panose="0204060206030A020304" pitchFamily="18" charset="0"/>
                <a:cs typeface="Times New Roman" panose="02020603050405020304" pitchFamily="18" charset="0"/>
              </a:rPr>
              <a:t>69</a:t>
            </a:r>
          </a:p>
          <a:p>
            <a:pPr algn="ctr"/>
            <a:r>
              <a:rPr lang="en-US" sz="2800" kern="100" dirty="0">
                <a:solidFill>
                  <a:schemeClr val="accent6">
                    <a:lumMod val="50000"/>
                  </a:schemeClr>
                </a:solidFill>
                <a:latin typeface="Footlight MT Light" panose="0204060206030A020304" pitchFamily="18" charset="0"/>
                <a:cs typeface="Times New Roman" panose="02020603050405020304" pitchFamily="18" charset="0"/>
              </a:rPr>
              <a:t>plus</a:t>
            </a:r>
            <a:r>
              <a:rPr lang="en-US" sz="2800" b="1" kern="100" dirty="0">
                <a:solidFill>
                  <a:schemeClr val="accent6">
                    <a:lumMod val="50000"/>
                  </a:schemeClr>
                </a:solidFill>
                <a:latin typeface="Footlight MT Light" panose="0204060206030A020304" pitchFamily="18" charset="0"/>
                <a:cs typeface="Times New Roman" panose="02020603050405020304" pitchFamily="18" charset="0"/>
              </a:rPr>
              <a:t> NLNG</a:t>
            </a:r>
          </a:p>
        </p:txBody>
      </p:sp>
      <p:sp>
        <p:nvSpPr>
          <p:cNvPr id="19" name="Rectangle 18">
            <a:extLst>
              <a:ext uri="{FF2B5EF4-FFF2-40B4-BE49-F238E27FC236}">
                <a16:creationId xmlns:a16="http://schemas.microsoft.com/office/drawing/2014/main" id="{87844F1A-2890-4E88-9950-E34F56F73DCF}"/>
              </a:ext>
            </a:extLst>
          </p:cNvPr>
          <p:cNvSpPr/>
          <p:nvPr/>
        </p:nvSpPr>
        <p:spPr>
          <a:xfrm>
            <a:off x="7025394" y="1739940"/>
            <a:ext cx="3110362" cy="1754326"/>
          </a:xfrm>
          <a:prstGeom prst="rect">
            <a:avLst/>
          </a:prstGeom>
        </p:spPr>
        <p:txBody>
          <a:bodyPr wrap="square">
            <a:spAutoFit/>
          </a:bodyPr>
          <a:lstStyle/>
          <a:p>
            <a:pPr algn="ctr"/>
            <a:r>
              <a:rPr lang="en-US" sz="8000" b="1" kern="100" dirty="0">
                <a:solidFill>
                  <a:schemeClr val="accent6">
                    <a:lumMod val="50000"/>
                  </a:schemeClr>
                </a:solidFill>
                <a:latin typeface="Footlight MT Light" panose="0204060206030A020304" pitchFamily="18" charset="0"/>
                <a:cs typeface="Times New Roman" panose="02020603050405020304" pitchFamily="18" charset="0"/>
              </a:rPr>
              <a:t>12</a:t>
            </a:r>
          </a:p>
          <a:p>
            <a:pPr algn="ctr"/>
            <a:r>
              <a:rPr lang="en-US" sz="2800" kern="100" dirty="0">
                <a:solidFill>
                  <a:schemeClr val="accent6">
                    <a:lumMod val="50000"/>
                  </a:schemeClr>
                </a:solidFill>
                <a:latin typeface="Footlight MT Light" panose="0204060206030A020304" pitchFamily="18" charset="0"/>
                <a:cs typeface="Times New Roman" panose="02020603050405020304" pitchFamily="18" charset="0"/>
              </a:rPr>
              <a:t>plus </a:t>
            </a:r>
            <a:r>
              <a:rPr lang="en-US" sz="2800" b="1" kern="100" dirty="0">
                <a:solidFill>
                  <a:schemeClr val="accent6">
                    <a:lumMod val="50000"/>
                  </a:schemeClr>
                </a:solidFill>
                <a:latin typeface="Footlight MT Light" panose="0204060206030A020304" pitchFamily="18" charset="0"/>
                <a:cs typeface="Times New Roman" panose="02020603050405020304" pitchFamily="18" charset="0"/>
              </a:rPr>
              <a:t>(1) SOE</a:t>
            </a:r>
          </a:p>
        </p:txBody>
      </p:sp>
      <p:sp>
        <p:nvSpPr>
          <p:cNvPr id="9" name="Right Brace 8">
            <a:extLst>
              <a:ext uri="{FF2B5EF4-FFF2-40B4-BE49-F238E27FC236}">
                <a16:creationId xmlns:a16="http://schemas.microsoft.com/office/drawing/2014/main" id="{96AAC747-2C9D-4261-A12B-09770BAAA50F}"/>
              </a:ext>
            </a:extLst>
          </p:cNvPr>
          <p:cNvSpPr/>
          <p:nvPr/>
        </p:nvSpPr>
        <p:spPr>
          <a:xfrm>
            <a:off x="6457409" y="1696126"/>
            <a:ext cx="566342" cy="2301224"/>
          </a:xfrm>
          <a:prstGeom prst="rightBrace">
            <a:avLst/>
          </a:prstGeom>
          <a:ln w="28575">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Footlight MT Light" panose="0204060206030A020304" pitchFamily="18" charset="0"/>
            </a:endParaRPr>
          </a:p>
        </p:txBody>
      </p:sp>
      <p:sp>
        <p:nvSpPr>
          <p:cNvPr id="24" name="Right Brace 23">
            <a:extLst>
              <a:ext uri="{FF2B5EF4-FFF2-40B4-BE49-F238E27FC236}">
                <a16:creationId xmlns:a16="http://schemas.microsoft.com/office/drawing/2014/main" id="{810B3F0D-437A-4F85-BD5B-3A9B67B4DDF1}"/>
              </a:ext>
            </a:extLst>
          </p:cNvPr>
          <p:cNvSpPr/>
          <p:nvPr/>
        </p:nvSpPr>
        <p:spPr>
          <a:xfrm rot="5400000">
            <a:off x="6445377" y="-1017135"/>
            <a:ext cx="566342" cy="10001250"/>
          </a:xfrm>
          <a:prstGeom prst="rightBrace">
            <a:avLst/>
          </a:prstGeom>
          <a:ln w="28575">
            <a:solidFill>
              <a:schemeClr val="accent6">
                <a:lumMod val="75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Footlight MT Light" panose="0204060206030A020304" pitchFamily="18" charset="0"/>
            </a:endParaRPr>
          </a:p>
        </p:txBody>
      </p:sp>
      <p:sp>
        <p:nvSpPr>
          <p:cNvPr id="20" name="Rectangle 19">
            <a:extLst>
              <a:ext uri="{FF2B5EF4-FFF2-40B4-BE49-F238E27FC236}">
                <a16:creationId xmlns:a16="http://schemas.microsoft.com/office/drawing/2014/main" id="{2C165CC2-4A69-491B-944D-03CF67DB84CC}"/>
              </a:ext>
            </a:extLst>
          </p:cNvPr>
          <p:cNvSpPr/>
          <p:nvPr/>
        </p:nvSpPr>
        <p:spPr>
          <a:xfrm>
            <a:off x="1809245" y="3536353"/>
            <a:ext cx="3592300" cy="492443"/>
          </a:xfrm>
          <a:prstGeom prst="rect">
            <a:avLst/>
          </a:prstGeom>
        </p:spPr>
        <p:txBody>
          <a:bodyPr wrap="square">
            <a:spAutoFit/>
          </a:bodyPr>
          <a:lstStyle/>
          <a:p>
            <a:pPr algn="ctr"/>
            <a:r>
              <a:rPr lang="en-US" sz="2600" b="1" kern="100" dirty="0">
                <a:solidFill>
                  <a:schemeClr val="accent6">
                    <a:lumMod val="75000"/>
                  </a:schemeClr>
                </a:solidFill>
                <a:latin typeface="Footlight MT Light" panose="0204060206030A020304" pitchFamily="18" charset="0"/>
                <a:cs typeface="Times New Roman" panose="02020603050405020304" pitchFamily="18" charset="0"/>
              </a:rPr>
              <a:t>Extractive Companies</a:t>
            </a:r>
          </a:p>
        </p:txBody>
      </p:sp>
      <p:sp>
        <p:nvSpPr>
          <p:cNvPr id="21" name="Rectangle 20">
            <a:extLst>
              <a:ext uri="{FF2B5EF4-FFF2-40B4-BE49-F238E27FC236}">
                <a16:creationId xmlns:a16="http://schemas.microsoft.com/office/drawing/2014/main" id="{64635C61-3E37-4181-A18D-16D2F0E19E86}"/>
              </a:ext>
            </a:extLst>
          </p:cNvPr>
          <p:cNvSpPr/>
          <p:nvPr/>
        </p:nvSpPr>
        <p:spPr>
          <a:xfrm>
            <a:off x="7526216" y="3538353"/>
            <a:ext cx="4212028" cy="492443"/>
          </a:xfrm>
          <a:prstGeom prst="rect">
            <a:avLst/>
          </a:prstGeom>
        </p:spPr>
        <p:txBody>
          <a:bodyPr wrap="square">
            <a:spAutoFit/>
          </a:bodyPr>
          <a:lstStyle/>
          <a:p>
            <a:pPr algn="ctr"/>
            <a:r>
              <a:rPr lang="en-US" sz="2600" b="1" kern="100" dirty="0">
                <a:solidFill>
                  <a:schemeClr val="accent6">
                    <a:lumMod val="75000"/>
                  </a:schemeClr>
                </a:solidFill>
                <a:latin typeface="Footlight MT Light" panose="0204060206030A020304" pitchFamily="18" charset="0"/>
                <a:cs typeface="Times New Roman" panose="02020603050405020304" pitchFamily="18" charset="0"/>
              </a:rPr>
              <a:t>Government Agencies</a:t>
            </a:r>
          </a:p>
        </p:txBody>
      </p:sp>
      <p:grpSp>
        <p:nvGrpSpPr>
          <p:cNvPr id="33" name="Group 32">
            <a:extLst>
              <a:ext uri="{FF2B5EF4-FFF2-40B4-BE49-F238E27FC236}">
                <a16:creationId xmlns:a16="http://schemas.microsoft.com/office/drawing/2014/main" id="{9DB863AC-55D6-485C-9E09-A00E8968D110}"/>
              </a:ext>
            </a:extLst>
          </p:cNvPr>
          <p:cNvGrpSpPr/>
          <p:nvPr/>
        </p:nvGrpSpPr>
        <p:grpSpPr>
          <a:xfrm>
            <a:off x="-7469" y="5637053"/>
            <a:ext cx="12199469" cy="1217685"/>
            <a:chOff x="-7469" y="5637053"/>
            <a:chExt cx="12199469" cy="1217685"/>
          </a:xfrm>
        </p:grpSpPr>
        <p:grpSp>
          <p:nvGrpSpPr>
            <p:cNvPr id="34" name="Group 33">
              <a:extLst>
                <a:ext uri="{FF2B5EF4-FFF2-40B4-BE49-F238E27FC236}">
                  <a16:creationId xmlns:a16="http://schemas.microsoft.com/office/drawing/2014/main" id="{D1D387B8-E774-436C-BFA6-57DE16B214BF}"/>
                </a:ext>
              </a:extLst>
            </p:cNvPr>
            <p:cNvGrpSpPr/>
            <p:nvPr/>
          </p:nvGrpSpPr>
          <p:grpSpPr>
            <a:xfrm>
              <a:off x="-7469" y="5637053"/>
              <a:ext cx="12199469" cy="1217685"/>
              <a:chOff x="-7469" y="5637053"/>
              <a:chExt cx="12199469" cy="1217685"/>
            </a:xfrm>
          </p:grpSpPr>
          <p:sp>
            <p:nvSpPr>
              <p:cNvPr id="39" name="Rectangle 21">
                <a:extLst>
                  <a:ext uri="{FF2B5EF4-FFF2-40B4-BE49-F238E27FC236}">
                    <a16:creationId xmlns:a16="http://schemas.microsoft.com/office/drawing/2014/main" id="{02F6D9CE-D02B-4320-849A-DF61AEDF6C13}"/>
                  </a:ext>
                </a:extLst>
              </p:cNvPr>
              <p:cNvSpPr/>
              <p:nvPr/>
            </p:nvSpPr>
            <p:spPr>
              <a:xfrm>
                <a:off x="-7469" y="5637053"/>
                <a:ext cx="12192000" cy="1102313"/>
              </a:xfrm>
              <a:custGeom>
                <a:avLst/>
                <a:gdLst>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169097 h 814210"/>
                  <a:gd name="connsiteX1" fmla="*/ 12192000 w 12192000"/>
                  <a:gd name="connsiteY1" fmla="*/ 169097 h 814210"/>
                  <a:gd name="connsiteX2" fmla="*/ 12192000 w 12192000"/>
                  <a:gd name="connsiteY2" fmla="*/ 814210 h 814210"/>
                  <a:gd name="connsiteX3" fmla="*/ 0 w 12192000"/>
                  <a:gd name="connsiteY3" fmla="*/ 814210 h 814210"/>
                  <a:gd name="connsiteX4" fmla="*/ 0 w 12192000"/>
                  <a:gd name="connsiteY4" fmla="*/ 169097 h 814210"/>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1102313">
                    <a:moveTo>
                      <a:pt x="0" y="457200"/>
                    </a:moveTo>
                    <a:cubicBezTo>
                      <a:pt x="4424948" y="-192505"/>
                      <a:pt x="7502358" y="1876926"/>
                      <a:pt x="12192000" y="0"/>
                    </a:cubicBezTo>
                    <a:lnTo>
                      <a:pt x="12192000" y="1102313"/>
                    </a:lnTo>
                    <a:lnTo>
                      <a:pt x="0" y="1102313"/>
                    </a:lnTo>
                    <a:lnTo>
                      <a:pt x="0" y="457200"/>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endParaRPr lang="en-US" sz="2800" b="1" dirty="0">
                  <a:solidFill>
                    <a:schemeClr val="accent6">
                      <a:lumMod val="50000"/>
                    </a:schemeClr>
                  </a:solidFill>
                  <a:latin typeface="Footlight MT Light" panose="0204060206030A020304" pitchFamily="18" charset="0"/>
                </a:endParaRPr>
              </a:p>
            </p:txBody>
          </p:sp>
          <p:sp>
            <p:nvSpPr>
              <p:cNvPr id="40" name="Rectangle 21">
                <a:extLst>
                  <a:ext uri="{FF2B5EF4-FFF2-40B4-BE49-F238E27FC236}">
                    <a16:creationId xmlns:a16="http://schemas.microsoft.com/office/drawing/2014/main" id="{5740C753-B5C1-4838-BC6F-9EAE42BEC336}"/>
                  </a:ext>
                </a:extLst>
              </p:cNvPr>
              <p:cNvSpPr/>
              <p:nvPr/>
            </p:nvSpPr>
            <p:spPr>
              <a:xfrm>
                <a:off x="0" y="5752425"/>
                <a:ext cx="12192000" cy="1102313"/>
              </a:xfrm>
              <a:custGeom>
                <a:avLst/>
                <a:gdLst>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169097 h 814210"/>
                  <a:gd name="connsiteX1" fmla="*/ 12192000 w 12192000"/>
                  <a:gd name="connsiteY1" fmla="*/ 169097 h 814210"/>
                  <a:gd name="connsiteX2" fmla="*/ 12192000 w 12192000"/>
                  <a:gd name="connsiteY2" fmla="*/ 814210 h 814210"/>
                  <a:gd name="connsiteX3" fmla="*/ 0 w 12192000"/>
                  <a:gd name="connsiteY3" fmla="*/ 814210 h 814210"/>
                  <a:gd name="connsiteX4" fmla="*/ 0 w 12192000"/>
                  <a:gd name="connsiteY4" fmla="*/ 169097 h 814210"/>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1102313">
                    <a:moveTo>
                      <a:pt x="0" y="457200"/>
                    </a:moveTo>
                    <a:cubicBezTo>
                      <a:pt x="4424948" y="-192505"/>
                      <a:pt x="7502358" y="1876926"/>
                      <a:pt x="12192000" y="0"/>
                    </a:cubicBezTo>
                    <a:lnTo>
                      <a:pt x="12192000" y="1102313"/>
                    </a:lnTo>
                    <a:lnTo>
                      <a:pt x="0" y="1102313"/>
                    </a:lnTo>
                    <a:lnTo>
                      <a:pt x="0" y="457200"/>
                    </a:ln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endParaRPr lang="en-US" sz="2800" b="1" dirty="0">
                  <a:solidFill>
                    <a:schemeClr val="accent6">
                      <a:lumMod val="50000"/>
                    </a:schemeClr>
                  </a:solidFill>
                  <a:latin typeface="Footlight MT Light" panose="0204060206030A020304" pitchFamily="18" charset="0"/>
                </a:endParaRPr>
              </a:p>
            </p:txBody>
          </p:sp>
        </p:grpSp>
        <p:grpSp>
          <p:nvGrpSpPr>
            <p:cNvPr id="35" name="Group 34">
              <a:extLst>
                <a:ext uri="{FF2B5EF4-FFF2-40B4-BE49-F238E27FC236}">
                  <a16:creationId xmlns:a16="http://schemas.microsoft.com/office/drawing/2014/main" id="{F2383446-F19D-410C-AE92-E7419546F8FF}"/>
                </a:ext>
              </a:extLst>
            </p:cNvPr>
            <p:cNvGrpSpPr/>
            <p:nvPr/>
          </p:nvGrpSpPr>
          <p:grpSpPr>
            <a:xfrm>
              <a:off x="845095" y="6331368"/>
              <a:ext cx="4296402" cy="488490"/>
              <a:chOff x="845095" y="6331368"/>
              <a:chExt cx="4296402" cy="488490"/>
            </a:xfrm>
          </p:grpSpPr>
          <p:sp>
            <p:nvSpPr>
              <p:cNvPr id="36" name="Rectangle 35">
                <a:extLst>
                  <a:ext uri="{FF2B5EF4-FFF2-40B4-BE49-F238E27FC236}">
                    <a16:creationId xmlns:a16="http://schemas.microsoft.com/office/drawing/2014/main" id="{21559DFE-60E4-4819-8BDD-5D7E7C6C9AE3}"/>
                  </a:ext>
                </a:extLst>
              </p:cNvPr>
              <p:cNvSpPr/>
              <p:nvPr/>
            </p:nvSpPr>
            <p:spPr>
              <a:xfrm>
                <a:off x="845095" y="6354403"/>
                <a:ext cx="2448578" cy="4654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endParaRPr lang="en-US" sz="2000" b="1" dirty="0">
                  <a:solidFill>
                    <a:schemeClr val="bg1"/>
                  </a:solidFill>
                  <a:latin typeface="Footlight MT Light" panose="0204060206030A020304" pitchFamily="18" charset="0"/>
                </a:endParaRPr>
              </a:p>
            </p:txBody>
          </p:sp>
          <p:sp>
            <p:nvSpPr>
              <p:cNvPr id="37" name="Rectangle 36">
                <a:extLst>
                  <a:ext uri="{FF2B5EF4-FFF2-40B4-BE49-F238E27FC236}">
                    <a16:creationId xmlns:a16="http://schemas.microsoft.com/office/drawing/2014/main" id="{3FCAE5CF-4A71-43D6-93EC-8FDFE839BE69}"/>
                  </a:ext>
                </a:extLst>
              </p:cNvPr>
              <p:cNvSpPr/>
              <p:nvPr/>
            </p:nvSpPr>
            <p:spPr>
              <a:xfrm>
                <a:off x="2692919" y="6331368"/>
                <a:ext cx="2448578" cy="4654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endParaRPr lang="en-US" sz="2000" b="1" dirty="0">
                  <a:solidFill>
                    <a:schemeClr val="bg1"/>
                  </a:solidFill>
                  <a:latin typeface="Footlight MT Light" panose="0204060206030A020304" pitchFamily="18" charset="0"/>
                </a:endParaRPr>
              </a:p>
            </p:txBody>
          </p:sp>
        </p:grpSp>
      </p:grpSp>
      <p:pic>
        <p:nvPicPr>
          <p:cNvPr id="28" name="Picture 4" descr="Logo"/>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4875" y="0"/>
            <a:ext cx="1299174" cy="464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668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2000"/>
                                        <p:tgtEl>
                                          <p:spTgt spid="6"/>
                                        </p:tgtEl>
                                      </p:cBhvr>
                                    </p:animEffect>
                                  </p:childTnLst>
                                </p:cTn>
                              </p:par>
                              <p:par>
                                <p:cTn id="11" presetID="14" presetClass="entr" presetSubtype="1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randombar(horizontal)">
                                      <p:cBhvr>
                                        <p:cTn id="18" dur="500"/>
                                        <p:tgtEl>
                                          <p:spTgt spid="27"/>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randombar(horizontal)">
                                      <p:cBhvr>
                                        <p:cTn id="21" dur="500"/>
                                        <p:tgtEl>
                                          <p:spTgt spid="3"/>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randombar(horizontal)">
                                      <p:cBhvr>
                                        <p:cTn id="24" dur="500"/>
                                        <p:tgtEl>
                                          <p:spTgt spid="17"/>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randombar(horizontal)">
                                      <p:cBhvr>
                                        <p:cTn id="27" dur="500"/>
                                        <p:tgtEl>
                                          <p:spTgt spid="19"/>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randombar(horizontal)">
                                      <p:cBhvr>
                                        <p:cTn id="30" dur="500"/>
                                        <p:tgtEl>
                                          <p:spTgt spid="9"/>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randombar(horizontal)">
                                      <p:cBhvr>
                                        <p:cTn id="33" dur="500"/>
                                        <p:tgtEl>
                                          <p:spTgt spid="24"/>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randombar(horizontal)">
                                      <p:cBhvr>
                                        <p:cTn id="36" dur="500"/>
                                        <p:tgtEl>
                                          <p:spTgt spid="20"/>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randombar(horizontal)">
                                      <p:cBhvr>
                                        <p:cTn id="39" dur="500"/>
                                        <p:tgtEl>
                                          <p:spTgt spid="21"/>
                                        </p:tgtEl>
                                      </p:cBhvr>
                                    </p:animEffect>
                                  </p:childTnLst>
                                </p:cTn>
                              </p:par>
                              <p:par>
                                <p:cTn id="40" presetID="14" presetClass="entr" presetSubtype="10" fill="hold"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randombar(horizontal)">
                                      <p:cBhvr>
                                        <p:cTn id="4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P spid="17" grpId="0"/>
      <p:bldP spid="19" grpId="0"/>
      <p:bldP spid="9" grpId="0" animBg="1"/>
      <p:bldP spid="24" grpId="0" animBg="1"/>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11">
            <a:extLst>
              <a:ext uri="{FF2B5EF4-FFF2-40B4-BE49-F238E27FC236}">
                <a16:creationId xmlns:a16="http://schemas.microsoft.com/office/drawing/2014/main" id="{D56BA081-70EA-2721-AD7F-71CFFA7A2AD9}"/>
              </a:ext>
            </a:extLst>
          </p:cNvPr>
          <p:cNvGraphicFramePr>
            <a:graphicFrameLocks noGrp="1"/>
          </p:cNvGraphicFramePr>
          <p:nvPr>
            <p:ph sz="half" idx="2"/>
            <p:extLst>
              <p:ext uri="{D42A27DB-BD31-4B8C-83A1-F6EECF244321}">
                <p14:modId xmlns:p14="http://schemas.microsoft.com/office/powerpoint/2010/main" val="3033556757"/>
              </p:ext>
            </p:extLst>
          </p:nvPr>
        </p:nvGraphicFramePr>
        <p:xfrm>
          <a:off x="6195060" y="1528763"/>
          <a:ext cx="5158740" cy="5179864"/>
        </p:xfrm>
        <a:graphic>
          <a:graphicData uri="http://schemas.openxmlformats.org/drawingml/2006/table">
            <a:tbl>
              <a:tblPr firstRow="1" firstCol="1" bandRow="1">
                <a:tableStyleId>{5C22544A-7EE6-4342-B048-85BDC9FD1C3A}</a:tableStyleId>
              </a:tblPr>
              <a:tblGrid>
                <a:gridCol w="394756">
                  <a:extLst>
                    <a:ext uri="{9D8B030D-6E8A-4147-A177-3AD203B41FA5}">
                      <a16:colId xmlns:a16="http://schemas.microsoft.com/office/drawing/2014/main" val="3937663779"/>
                    </a:ext>
                  </a:extLst>
                </a:gridCol>
                <a:gridCol w="2754319">
                  <a:extLst>
                    <a:ext uri="{9D8B030D-6E8A-4147-A177-3AD203B41FA5}">
                      <a16:colId xmlns:a16="http://schemas.microsoft.com/office/drawing/2014/main" val="2002560785"/>
                    </a:ext>
                  </a:extLst>
                </a:gridCol>
                <a:gridCol w="921096">
                  <a:extLst>
                    <a:ext uri="{9D8B030D-6E8A-4147-A177-3AD203B41FA5}">
                      <a16:colId xmlns:a16="http://schemas.microsoft.com/office/drawing/2014/main" val="3519780173"/>
                    </a:ext>
                  </a:extLst>
                </a:gridCol>
                <a:gridCol w="1088569">
                  <a:extLst>
                    <a:ext uri="{9D8B030D-6E8A-4147-A177-3AD203B41FA5}">
                      <a16:colId xmlns:a16="http://schemas.microsoft.com/office/drawing/2014/main" val="2934763702"/>
                    </a:ext>
                  </a:extLst>
                </a:gridCol>
              </a:tblGrid>
              <a:tr h="1136376">
                <a:tc>
                  <a:txBody>
                    <a:bodyPr/>
                    <a:lstStyle/>
                    <a:p>
                      <a:pPr algn="r" fontAlgn="ctr"/>
                      <a:r>
                        <a:rPr lang="en-US" sz="1400" u="none" strike="noStrike" dirty="0">
                          <a:effectLst/>
                        </a:rPr>
                        <a:t>11</a:t>
                      </a:r>
                      <a:endParaRPr lang="en-US" sz="1400" b="0" i="0" u="none" strike="noStrike" dirty="0">
                        <a:solidFill>
                          <a:srgbClr val="000000"/>
                        </a:solidFill>
                        <a:effectLst/>
                        <a:latin typeface="Footlight MT Light" panose="0204060206030A020304" pitchFamily="18" charset="0"/>
                      </a:endParaRPr>
                    </a:p>
                  </a:txBody>
                  <a:tcPr marL="9017" marR="9017" marT="9017" marB="0" anchor="ctr"/>
                </a:tc>
                <a:tc>
                  <a:txBody>
                    <a:bodyPr/>
                    <a:lstStyle/>
                    <a:p>
                      <a:pPr algn="l" fontAlgn="ctr"/>
                      <a:r>
                        <a:rPr lang="en-US" sz="1400" u="none" strike="noStrike" dirty="0">
                          <a:effectLst/>
                        </a:rPr>
                        <a:t>STERLING OIL EXPLORATION &amp; ENERGY PRODUCTION CO. LTD</a:t>
                      </a:r>
                      <a:endParaRPr lang="en-US" sz="1400" b="0" i="0" u="none" strike="noStrike" dirty="0">
                        <a:solidFill>
                          <a:srgbClr val="000000"/>
                        </a:solidFill>
                        <a:effectLst/>
                        <a:latin typeface="Footlight MT Light" panose="0204060206030A020304" pitchFamily="18" charset="0"/>
                      </a:endParaRPr>
                    </a:p>
                  </a:txBody>
                  <a:tcPr marL="9017" marR="9017" marT="9017" marB="0" anchor="ctr"/>
                </a:tc>
                <a:tc>
                  <a:txBody>
                    <a:bodyPr/>
                    <a:lstStyle/>
                    <a:p>
                      <a:pPr algn="r" fontAlgn="ctr"/>
                      <a:r>
                        <a:rPr lang="en-US" sz="1400" u="none" strike="noStrike">
                          <a:effectLst/>
                        </a:rPr>
                        <a:t>613,434.00</a:t>
                      </a:r>
                      <a:endParaRPr lang="en-US" sz="1400" b="0" i="0" u="none" strike="noStrike">
                        <a:solidFill>
                          <a:srgbClr val="000000"/>
                        </a:solidFill>
                        <a:effectLst/>
                        <a:latin typeface="Footlight MT Light" panose="0204060206030A020304" pitchFamily="18" charset="0"/>
                      </a:endParaRPr>
                    </a:p>
                  </a:txBody>
                  <a:tcPr marL="9017" marR="9017" marT="9017" marB="0" anchor="ctr"/>
                </a:tc>
                <a:tc>
                  <a:txBody>
                    <a:bodyPr/>
                    <a:lstStyle/>
                    <a:p>
                      <a:pPr algn="r" fontAlgn="ctr"/>
                      <a:r>
                        <a:rPr lang="en-US" sz="1400" u="none" strike="noStrike">
                          <a:effectLst/>
                        </a:rPr>
                        <a:t>5.18</a:t>
                      </a:r>
                      <a:endParaRPr lang="en-US" sz="1400" b="0" i="0" u="none" strike="noStrike">
                        <a:solidFill>
                          <a:srgbClr val="000000"/>
                        </a:solidFill>
                        <a:effectLst/>
                        <a:latin typeface="Footlight MT Light" panose="0204060206030A020304" pitchFamily="18" charset="0"/>
                      </a:endParaRPr>
                    </a:p>
                  </a:txBody>
                  <a:tcPr marL="9017" marR="9017" marT="9017" marB="0" anchor="ctr"/>
                </a:tc>
                <a:extLst>
                  <a:ext uri="{0D108BD9-81ED-4DB2-BD59-A6C34878D82A}">
                    <a16:rowId xmlns:a16="http://schemas.microsoft.com/office/drawing/2014/main" val="3947015102"/>
                  </a:ext>
                </a:extLst>
              </a:tr>
              <a:tr h="315662">
                <a:tc>
                  <a:txBody>
                    <a:bodyPr/>
                    <a:lstStyle/>
                    <a:p>
                      <a:pPr algn="r" fontAlgn="ctr"/>
                      <a:r>
                        <a:rPr lang="en-US" sz="1400" u="none" strike="noStrike" dirty="0">
                          <a:effectLst/>
                        </a:rPr>
                        <a:t>12</a:t>
                      </a:r>
                      <a:endParaRPr lang="en-US" sz="1400" b="0" i="0" u="none" strike="noStrike" dirty="0">
                        <a:solidFill>
                          <a:srgbClr val="000000"/>
                        </a:solidFill>
                        <a:effectLst/>
                        <a:latin typeface="Footlight MT Light" panose="0204060206030A020304" pitchFamily="18" charset="0"/>
                      </a:endParaRPr>
                    </a:p>
                  </a:txBody>
                  <a:tcPr marL="9017" marR="9017" marT="9017" marB="0" anchor="ctr"/>
                </a:tc>
                <a:tc>
                  <a:txBody>
                    <a:bodyPr/>
                    <a:lstStyle/>
                    <a:p>
                      <a:pPr algn="l" fontAlgn="ctr"/>
                      <a:r>
                        <a:rPr lang="en-US" sz="1400" u="none" strike="noStrike">
                          <a:effectLst/>
                        </a:rPr>
                        <a:t>NIGERIA AGIP OIL CO LTD</a:t>
                      </a:r>
                      <a:endParaRPr lang="en-US" sz="1400" b="0" i="0" u="none" strike="noStrike">
                        <a:solidFill>
                          <a:srgbClr val="000000"/>
                        </a:solidFill>
                        <a:effectLst/>
                        <a:latin typeface="Footlight MT Light" panose="0204060206030A020304" pitchFamily="18" charset="0"/>
                      </a:endParaRPr>
                    </a:p>
                  </a:txBody>
                  <a:tcPr marL="9017" marR="9017" marT="9017" marB="0" anchor="ctr"/>
                </a:tc>
                <a:tc>
                  <a:txBody>
                    <a:bodyPr/>
                    <a:lstStyle/>
                    <a:p>
                      <a:pPr algn="r" fontAlgn="ctr"/>
                      <a:r>
                        <a:rPr lang="en-US" sz="1400" u="none" strike="noStrike">
                          <a:effectLst/>
                        </a:rPr>
                        <a:t>227,965.00</a:t>
                      </a:r>
                      <a:endParaRPr lang="en-US" sz="1400" b="0" i="0" u="none" strike="noStrike">
                        <a:solidFill>
                          <a:srgbClr val="000000"/>
                        </a:solidFill>
                        <a:effectLst/>
                        <a:latin typeface="Footlight MT Light" panose="0204060206030A020304" pitchFamily="18" charset="0"/>
                      </a:endParaRPr>
                    </a:p>
                  </a:txBody>
                  <a:tcPr marL="9017" marR="9017" marT="9017" marB="0" anchor="ctr"/>
                </a:tc>
                <a:tc>
                  <a:txBody>
                    <a:bodyPr/>
                    <a:lstStyle/>
                    <a:p>
                      <a:pPr algn="r" fontAlgn="ctr"/>
                      <a:r>
                        <a:rPr lang="en-US" sz="1400" u="none" strike="noStrike">
                          <a:effectLst/>
                        </a:rPr>
                        <a:t>1.92</a:t>
                      </a:r>
                      <a:endParaRPr lang="en-US" sz="1400" b="0" i="0" u="none" strike="noStrike">
                        <a:solidFill>
                          <a:srgbClr val="000000"/>
                        </a:solidFill>
                        <a:effectLst/>
                        <a:latin typeface="Footlight MT Light" panose="0204060206030A020304" pitchFamily="18" charset="0"/>
                      </a:endParaRPr>
                    </a:p>
                  </a:txBody>
                  <a:tcPr marL="9017" marR="9017" marT="9017" marB="0" anchor="ctr"/>
                </a:tc>
                <a:extLst>
                  <a:ext uri="{0D108BD9-81ED-4DB2-BD59-A6C34878D82A}">
                    <a16:rowId xmlns:a16="http://schemas.microsoft.com/office/drawing/2014/main" val="2101964323"/>
                  </a:ext>
                </a:extLst>
              </a:tr>
              <a:tr h="430218">
                <a:tc>
                  <a:txBody>
                    <a:bodyPr/>
                    <a:lstStyle/>
                    <a:p>
                      <a:pPr algn="r" fontAlgn="ctr"/>
                      <a:r>
                        <a:rPr lang="en-US" sz="1400" u="none" strike="noStrike" dirty="0">
                          <a:effectLst/>
                        </a:rPr>
                        <a:t>13</a:t>
                      </a:r>
                      <a:endParaRPr lang="en-US" sz="1400" b="0" i="0" u="none" strike="noStrike" dirty="0">
                        <a:solidFill>
                          <a:srgbClr val="000000"/>
                        </a:solidFill>
                        <a:effectLst/>
                        <a:latin typeface="Footlight MT Light" panose="0204060206030A020304" pitchFamily="18" charset="0"/>
                      </a:endParaRPr>
                    </a:p>
                  </a:txBody>
                  <a:tcPr marL="9017" marR="9017" marT="9017" marB="0" anchor="ctr"/>
                </a:tc>
                <a:tc>
                  <a:txBody>
                    <a:bodyPr/>
                    <a:lstStyle/>
                    <a:p>
                      <a:pPr algn="l" fontAlgn="ctr"/>
                      <a:r>
                        <a:rPr lang="en-US" sz="1400" u="none" strike="noStrike">
                          <a:effectLst/>
                        </a:rPr>
                        <a:t>ESSO E&amp;P (OFFSHORE EAST) NIGERIA LTD</a:t>
                      </a:r>
                      <a:endParaRPr lang="en-US" sz="1400" b="0" i="0" u="none" strike="noStrike">
                        <a:solidFill>
                          <a:srgbClr val="000000"/>
                        </a:solidFill>
                        <a:effectLst/>
                        <a:latin typeface="Footlight MT Light" panose="0204060206030A020304" pitchFamily="18" charset="0"/>
                      </a:endParaRPr>
                    </a:p>
                  </a:txBody>
                  <a:tcPr marL="9017" marR="9017" marT="9017" marB="0" anchor="ctr"/>
                </a:tc>
                <a:tc>
                  <a:txBody>
                    <a:bodyPr/>
                    <a:lstStyle/>
                    <a:p>
                      <a:pPr algn="r" fontAlgn="ctr"/>
                      <a:r>
                        <a:rPr lang="en-US" sz="1400" u="none" strike="noStrike">
                          <a:effectLst/>
                        </a:rPr>
                        <a:t>211,887.00</a:t>
                      </a:r>
                      <a:endParaRPr lang="en-US" sz="1400" b="0" i="0" u="none" strike="noStrike">
                        <a:solidFill>
                          <a:srgbClr val="000000"/>
                        </a:solidFill>
                        <a:effectLst/>
                        <a:latin typeface="Footlight MT Light" panose="0204060206030A020304" pitchFamily="18" charset="0"/>
                      </a:endParaRPr>
                    </a:p>
                  </a:txBody>
                  <a:tcPr marL="9017" marR="9017" marT="9017" marB="0" anchor="ctr"/>
                </a:tc>
                <a:tc>
                  <a:txBody>
                    <a:bodyPr/>
                    <a:lstStyle/>
                    <a:p>
                      <a:pPr algn="r" fontAlgn="ctr"/>
                      <a:r>
                        <a:rPr lang="en-US" sz="1400" u="none" strike="noStrike">
                          <a:effectLst/>
                        </a:rPr>
                        <a:t>1.79</a:t>
                      </a:r>
                      <a:endParaRPr lang="en-US" sz="1400" b="0" i="0" u="none" strike="noStrike">
                        <a:solidFill>
                          <a:srgbClr val="000000"/>
                        </a:solidFill>
                        <a:effectLst/>
                        <a:latin typeface="Footlight MT Light" panose="0204060206030A020304" pitchFamily="18" charset="0"/>
                      </a:endParaRPr>
                    </a:p>
                  </a:txBody>
                  <a:tcPr marL="9017" marR="9017" marT="9017" marB="0" anchor="ctr"/>
                </a:tc>
                <a:extLst>
                  <a:ext uri="{0D108BD9-81ED-4DB2-BD59-A6C34878D82A}">
                    <a16:rowId xmlns:a16="http://schemas.microsoft.com/office/drawing/2014/main" val="802210010"/>
                  </a:ext>
                </a:extLst>
              </a:tr>
              <a:tr h="457076">
                <a:tc>
                  <a:txBody>
                    <a:bodyPr/>
                    <a:lstStyle/>
                    <a:p>
                      <a:pPr algn="r" fontAlgn="ctr"/>
                      <a:r>
                        <a:rPr lang="en-US" sz="1400" u="none" strike="noStrike" dirty="0">
                          <a:effectLst/>
                        </a:rPr>
                        <a:t>14</a:t>
                      </a:r>
                      <a:endParaRPr lang="en-US" sz="1400" b="0" i="0" u="none" strike="noStrike" dirty="0">
                        <a:solidFill>
                          <a:srgbClr val="000000"/>
                        </a:solidFill>
                        <a:effectLst/>
                        <a:latin typeface="Footlight MT Light" panose="0204060206030A020304" pitchFamily="18" charset="0"/>
                      </a:endParaRPr>
                    </a:p>
                  </a:txBody>
                  <a:tcPr marL="9017" marR="9017" marT="9017" marB="0" anchor="ctr"/>
                </a:tc>
                <a:tc>
                  <a:txBody>
                    <a:bodyPr/>
                    <a:lstStyle/>
                    <a:p>
                      <a:pPr algn="l" fontAlgn="ctr"/>
                      <a:r>
                        <a:rPr lang="en-US" sz="1400" u="none" strike="noStrike" dirty="0">
                          <a:effectLst/>
                        </a:rPr>
                        <a:t>ADDAX PETROLEUM DEVELOPMENT NIGERIA LIMITED</a:t>
                      </a:r>
                      <a:endParaRPr lang="en-US" sz="1400" b="0" i="0" u="none" strike="noStrike" dirty="0">
                        <a:solidFill>
                          <a:srgbClr val="000000"/>
                        </a:solidFill>
                        <a:effectLst/>
                        <a:latin typeface="Footlight MT Light" panose="0204060206030A020304" pitchFamily="18" charset="0"/>
                      </a:endParaRPr>
                    </a:p>
                  </a:txBody>
                  <a:tcPr marL="9017" marR="9017" marT="9017" marB="0" anchor="ctr"/>
                </a:tc>
                <a:tc>
                  <a:txBody>
                    <a:bodyPr/>
                    <a:lstStyle/>
                    <a:p>
                      <a:pPr algn="r" fontAlgn="ctr"/>
                      <a:r>
                        <a:rPr lang="en-US" sz="1400" u="none" strike="noStrike">
                          <a:effectLst/>
                        </a:rPr>
                        <a:t>195,890.00</a:t>
                      </a:r>
                      <a:endParaRPr lang="en-US" sz="1400" b="0" i="0" u="none" strike="noStrike">
                        <a:solidFill>
                          <a:srgbClr val="000000"/>
                        </a:solidFill>
                        <a:effectLst/>
                        <a:latin typeface="Footlight MT Light" panose="0204060206030A020304" pitchFamily="18" charset="0"/>
                      </a:endParaRPr>
                    </a:p>
                  </a:txBody>
                  <a:tcPr marL="9017" marR="9017" marT="9017" marB="0" anchor="ctr"/>
                </a:tc>
                <a:tc>
                  <a:txBody>
                    <a:bodyPr/>
                    <a:lstStyle/>
                    <a:p>
                      <a:pPr algn="r" fontAlgn="ctr"/>
                      <a:r>
                        <a:rPr lang="en-US" sz="1400" u="none" strike="noStrike">
                          <a:effectLst/>
                        </a:rPr>
                        <a:t>1.65</a:t>
                      </a:r>
                      <a:endParaRPr lang="en-US" sz="1400" b="0" i="0" u="none" strike="noStrike">
                        <a:solidFill>
                          <a:srgbClr val="000000"/>
                        </a:solidFill>
                        <a:effectLst/>
                        <a:latin typeface="Footlight MT Light" panose="0204060206030A020304" pitchFamily="18" charset="0"/>
                      </a:endParaRPr>
                    </a:p>
                  </a:txBody>
                  <a:tcPr marL="9017" marR="9017" marT="9017" marB="0" anchor="ctr"/>
                </a:tc>
                <a:extLst>
                  <a:ext uri="{0D108BD9-81ED-4DB2-BD59-A6C34878D82A}">
                    <a16:rowId xmlns:a16="http://schemas.microsoft.com/office/drawing/2014/main" val="1740933325"/>
                  </a:ext>
                </a:extLst>
              </a:tr>
              <a:tr h="430218">
                <a:tc>
                  <a:txBody>
                    <a:bodyPr/>
                    <a:lstStyle/>
                    <a:p>
                      <a:pPr algn="r" fontAlgn="ctr"/>
                      <a:r>
                        <a:rPr lang="en-US" sz="1400" u="none" strike="noStrike" dirty="0">
                          <a:effectLst/>
                        </a:rPr>
                        <a:t>15</a:t>
                      </a:r>
                      <a:endParaRPr lang="en-US" sz="1400" b="0" i="0" u="none" strike="noStrike" dirty="0">
                        <a:solidFill>
                          <a:srgbClr val="000000"/>
                        </a:solidFill>
                        <a:effectLst/>
                        <a:latin typeface="Footlight MT Light" panose="0204060206030A020304" pitchFamily="18" charset="0"/>
                      </a:endParaRPr>
                    </a:p>
                  </a:txBody>
                  <a:tcPr marL="9017" marR="9017" marT="9017" marB="0" anchor="ctr"/>
                </a:tc>
                <a:tc>
                  <a:txBody>
                    <a:bodyPr/>
                    <a:lstStyle/>
                    <a:p>
                      <a:pPr algn="l" fontAlgn="ctr"/>
                      <a:r>
                        <a:rPr lang="en-US" sz="1400" u="none" strike="noStrike">
                          <a:effectLst/>
                        </a:rPr>
                        <a:t>SEPLAT PETROLEUM DEVELOPMENT COMPANY</a:t>
                      </a:r>
                      <a:endParaRPr lang="en-US" sz="1400" b="0" i="0" u="none" strike="noStrike">
                        <a:solidFill>
                          <a:srgbClr val="000000"/>
                        </a:solidFill>
                        <a:effectLst/>
                        <a:latin typeface="Footlight MT Light" panose="0204060206030A020304" pitchFamily="18" charset="0"/>
                      </a:endParaRPr>
                    </a:p>
                  </a:txBody>
                  <a:tcPr marL="9017" marR="9017" marT="9017" marB="0" anchor="ctr"/>
                </a:tc>
                <a:tc>
                  <a:txBody>
                    <a:bodyPr/>
                    <a:lstStyle/>
                    <a:p>
                      <a:pPr algn="r" fontAlgn="ctr"/>
                      <a:r>
                        <a:rPr lang="en-US" sz="1400" u="none" strike="noStrike">
                          <a:effectLst/>
                        </a:rPr>
                        <a:t>177,589.00</a:t>
                      </a:r>
                      <a:endParaRPr lang="en-US" sz="1400" b="0" i="0" u="none" strike="noStrike">
                        <a:solidFill>
                          <a:srgbClr val="000000"/>
                        </a:solidFill>
                        <a:effectLst/>
                        <a:latin typeface="Footlight MT Light" panose="0204060206030A020304" pitchFamily="18" charset="0"/>
                      </a:endParaRPr>
                    </a:p>
                  </a:txBody>
                  <a:tcPr marL="9017" marR="9017" marT="9017" marB="0" anchor="ctr"/>
                </a:tc>
                <a:tc>
                  <a:txBody>
                    <a:bodyPr/>
                    <a:lstStyle/>
                    <a:p>
                      <a:pPr algn="r" fontAlgn="ctr"/>
                      <a:r>
                        <a:rPr lang="en-US" sz="1400" u="none" strike="noStrike">
                          <a:effectLst/>
                        </a:rPr>
                        <a:t>1.50</a:t>
                      </a:r>
                      <a:endParaRPr lang="en-US" sz="1400" b="0" i="0" u="none" strike="noStrike">
                        <a:solidFill>
                          <a:srgbClr val="000000"/>
                        </a:solidFill>
                        <a:effectLst/>
                        <a:latin typeface="Footlight MT Light" panose="0204060206030A020304" pitchFamily="18" charset="0"/>
                      </a:endParaRPr>
                    </a:p>
                  </a:txBody>
                  <a:tcPr marL="9017" marR="9017" marT="9017" marB="0" anchor="ctr"/>
                </a:tc>
                <a:extLst>
                  <a:ext uri="{0D108BD9-81ED-4DB2-BD59-A6C34878D82A}">
                    <a16:rowId xmlns:a16="http://schemas.microsoft.com/office/drawing/2014/main" val="3287808053"/>
                  </a:ext>
                </a:extLst>
              </a:tr>
              <a:tr h="315662">
                <a:tc>
                  <a:txBody>
                    <a:bodyPr/>
                    <a:lstStyle/>
                    <a:p>
                      <a:pPr algn="r" fontAlgn="ctr"/>
                      <a:r>
                        <a:rPr lang="en-US" sz="1400" u="none" strike="noStrike" dirty="0">
                          <a:effectLst/>
                        </a:rPr>
                        <a:t>16</a:t>
                      </a:r>
                      <a:endParaRPr lang="en-US" sz="1400" b="0" i="0" u="none" strike="noStrike" dirty="0">
                        <a:solidFill>
                          <a:srgbClr val="000000"/>
                        </a:solidFill>
                        <a:effectLst/>
                        <a:latin typeface="Footlight MT Light" panose="0204060206030A020304" pitchFamily="18" charset="0"/>
                      </a:endParaRPr>
                    </a:p>
                  </a:txBody>
                  <a:tcPr marL="9017" marR="9017" marT="9017" marB="0" anchor="ctr"/>
                </a:tc>
                <a:tc>
                  <a:txBody>
                    <a:bodyPr/>
                    <a:lstStyle/>
                    <a:p>
                      <a:pPr algn="l" fontAlgn="ctr"/>
                      <a:r>
                        <a:rPr lang="en-US" sz="1400" u="none" strike="noStrike" dirty="0">
                          <a:effectLst/>
                        </a:rPr>
                        <a:t>NECONDE ENERGY LIMITED</a:t>
                      </a:r>
                      <a:endParaRPr lang="en-US" sz="1400" b="0" i="0" u="none" strike="noStrike" dirty="0">
                        <a:solidFill>
                          <a:srgbClr val="000000"/>
                        </a:solidFill>
                        <a:effectLst/>
                        <a:latin typeface="Footlight MT Light" panose="0204060206030A020304" pitchFamily="18" charset="0"/>
                      </a:endParaRPr>
                    </a:p>
                  </a:txBody>
                  <a:tcPr marL="9017" marR="9017" marT="9017" marB="0" anchor="ctr"/>
                </a:tc>
                <a:tc>
                  <a:txBody>
                    <a:bodyPr/>
                    <a:lstStyle/>
                    <a:p>
                      <a:pPr algn="r" fontAlgn="ctr"/>
                      <a:r>
                        <a:rPr lang="en-US" sz="1400" u="none" strike="noStrike">
                          <a:effectLst/>
                        </a:rPr>
                        <a:t>133,763.00</a:t>
                      </a:r>
                      <a:endParaRPr lang="en-US" sz="1400" b="0" i="0" u="none" strike="noStrike">
                        <a:solidFill>
                          <a:srgbClr val="000000"/>
                        </a:solidFill>
                        <a:effectLst/>
                        <a:latin typeface="Footlight MT Light" panose="0204060206030A020304" pitchFamily="18" charset="0"/>
                      </a:endParaRPr>
                    </a:p>
                  </a:txBody>
                  <a:tcPr marL="9017" marR="9017" marT="9017" marB="0" anchor="ctr"/>
                </a:tc>
                <a:tc>
                  <a:txBody>
                    <a:bodyPr/>
                    <a:lstStyle/>
                    <a:p>
                      <a:pPr algn="r" fontAlgn="ctr"/>
                      <a:r>
                        <a:rPr lang="en-US" sz="1400" u="none" strike="noStrike">
                          <a:effectLst/>
                        </a:rPr>
                        <a:t>1.13</a:t>
                      </a:r>
                      <a:endParaRPr lang="en-US" sz="1400" b="0" i="0" u="none" strike="noStrike">
                        <a:solidFill>
                          <a:srgbClr val="000000"/>
                        </a:solidFill>
                        <a:effectLst/>
                        <a:latin typeface="Footlight MT Light" panose="0204060206030A020304" pitchFamily="18" charset="0"/>
                      </a:endParaRPr>
                    </a:p>
                  </a:txBody>
                  <a:tcPr marL="9017" marR="9017" marT="9017" marB="0" anchor="ctr"/>
                </a:tc>
                <a:extLst>
                  <a:ext uri="{0D108BD9-81ED-4DB2-BD59-A6C34878D82A}">
                    <a16:rowId xmlns:a16="http://schemas.microsoft.com/office/drawing/2014/main" val="2467340345"/>
                  </a:ext>
                </a:extLst>
              </a:tr>
              <a:tr h="430218">
                <a:tc>
                  <a:txBody>
                    <a:bodyPr/>
                    <a:lstStyle/>
                    <a:p>
                      <a:pPr algn="r" fontAlgn="ctr"/>
                      <a:r>
                        <a:rPr lang="en-US" sz="1400" u="none" strike="noStrike" dirty="0">
                          <a:effectLst/>
                        </a:rPr>
                        <a:t>17</a:t>
                      </a:r>
                      <a:endParaRPr lang="en-US" sz="1400" b="0" i="0" u="none" strike="noStrike" dirty="0">
                        <a:solidFill>
                          <a:srgbClr val="000000"/>
                        </a:solidFill>
                        <a:effectLst/>
                        <a:latin typeface="Footlight MT Light" panose="0204060206030A020304" pitchFamily="18" charset="0"/>
                      </a:endParaRPr>
                    </a:p>
                  </a:txBody>
                  <a:tcPr marL="9017" marR="9017" marT="9017" marB="0" anchor="ctr"/>
                </a:tc>
                <a:tc>
                  <a:txBody>
                    <a:bodyPr/>
                    <a:lstStyle/>
                    <a:p>
                      <a:pPr algn="l" fontAlgn="ctr"/>
                      <a:r>
                        <a:rPr lang="en-US" sz="1400" u="none" strike="noStrike" dirty="0">
                          <a:effectLst/>
                        </a:rPr>
                        <a:t>FIRST EXPLORATION &amp; PRODUCTION LIMITED</a:t>
                      </a:r>
                      <a:endParaRPr lang="en-US" sz="1400" b="0" i="0" u="none" strike="noStrike" dirty="0">
                        <a:solidFill>
                          <a:srgbClr val="000000"/>
                        </a:solidFill>
                        <a:effectLst/>
                        <a:latin typeface="Footlight MT Light" panose="0204060206030A020304" pitchFamily="18" charset="0"/>
                      </a:endParaRPr>
                    </a:p>
                  </a:txBody>
                  <a:tcPr marL="9017" marR="9017" marT="9017" marB="0" anchor="ctr"/>
                </a:tc>
                <a:tc>
                  <a:txBody>
                    <a:bodyPr/>
                    <a:lstStyle/>
                    <a:p>
                      <a:pPr algn="r" fontAlgn="ctr"/>
                      <a:r>
                        <a:rPr lang="en-US" sz="1400" u="none" strike="noStrike">
                          <a:effectLst/>
                        </a:rPr>
                        <a:t>105,700.00</a:t>
                      </a:r>
                      <a:endParaRPr lang="en-US" sz="1400" b="0" i="0" u="none" strike="noStrike">
                        <a:solidFill>
                          <a:srgbClr val="000000"/>
                        </a:solidFill>
                        <a:effectLst/>
                        <a:latin typeface="Footlight MT Light" panose="0204060206030A020304" pitchFamily="18" charset="0"/>
                      </a:endParaRPr>
                    </a:p>
                  </a:txBody>
                  <a:tcPr marL="9017" marR="9017" marT="9017" marB="0" anchor="ctr"/>
                </a:tc>
                <a:tc>
                  <a:txBody>
                    <a:bodyPr/>
                    <a:lstStyle/>
                    <a:p>
                      <a:pPr algn="r" fontAlgn="ctr"/>
                      <a:r>
                        <a:rPr lang="en-US" sz="1400" u="none" strike="noStrike">
                          <a:effectLst/>
                        </a:rPr>
                        <a:t>0.89</a:t>
                      </a:r>
                      <a:endParaRPr lang="en-US" sz="1400" b="0" i="0" u="none" strike="noStrike">
                        <a:solidFill>
                          <a:srgbClr val="000000"/>
                        </a:solidFill>
                        <a:effectLst/>
                        <a:latin typeface="Footlight MT Light" panose="0204060206030A020304" pitchFamily="18" charset="0"/>
                      </a:endParaRPr>
                    </a:p>
                  </a:txBody>
                  <a:tcPr marL="9017" marR="9017" marT="9017" marB="0" anchor="ctr"/>
                </a:tc>
                <a:extLst>
                  <a:ext uri="{0D108BD9-81ED-4DB2-BD59-A6C34878D82A}">
                    <a16:rowId xmlns:a16="http://schemas.microsoft.com/office/drawing/2014/main" val="718805142"/>
                  </a:ext>
                </a:extLst>
              </a:tr>
              <a:tr h="430218">
                <a:tc>
                  <a:txBody>
                    <a:bodyPr/>
                    <a:lstStyle/>
                    <a:p>
                      <a:pPr algn="r" fontAlgn="ctr"/>
                      <a:r>
                        <a:rPr lang="en-US" sz="1400" u="none" strike="noStrike" dirty="0">
                          <a:effectLst/>
                        </a:rPr>
                        <a:t>18</a:t>
                      </a:r>
                      <a:endParaRPr lang="en-US" sz="1400" b="0" i="0" u="none" strike="noStrike" dirty="0">
                        <a:solidFill>
                          <a:srgbClr val="000000"/>
                        </a:solidFill>
                        <a:effectLst/>
                        <a:latin typeface="Footlight MT Light" panose="0204060206030A020304" pitchFamily="18" charset="0"/>
                      </a:endParaRPr>
                    </a:p>
                  </a:txBody>
                  <a:tcPr marL="9017" marR="9017" marT="9017" marB="0" anchor="ctr"/>
                </a:tc>
                <a:tc>
                  <a:txBody>
                    <a:bodyPr/>
                    <a:lstStyle/>
                    <a:p>
                      <a:pPr algn="l" fontAlgn="ctr"/>
                      <a:r>
                        <a:rPr lang="en-US" sz="1400" u="none" strike="noStrike" dirty="0">
                          <a:effectLst/>
                        </a:rPr>
                        <a:t>CONTINENTAL OIL AND GAS COMPANY</a:t>
                      </a:r>
                      <a:endParaRPr lang="en-US" sz="1400" b="0" i="0" u="none" strike="noStrike" dirty="0">
                        <a:solidFill>
                          <a:srgbClr val="000000"/>
                        </a:solidFill>
                        <a:effectLst/>
                        <a:latin typeface="Footlight MT Light" panose="0204060206030A020304" pitchFamily="18" charset="0"/>
                      </a:endParaRPr>
                    </a:p>
                  </a:txBody>
                  <a:tcPr marL="9017" marR="9017" marT="9017" marB="0" anchor="ctr"/>
                </a:tc>
                <a:tc>
                  <a:txBody>
                    <a:bodyPr/>
                    <a:lstStyle/>
                    <a:p>
                      <a:pPr algn="r" fontAlgn="ctr"/>
                      <a:r>
                        <a:rPr lang="en-US" sz="1400" u="none" strike="noStrike">
                          <a:effectLst/>
                        </a:rPr>
                        <a:t>92,259.00</a:t>
                      </a:r>
                      <a:endParaRPr lang="en-US" sz="1400" b="0" i="0" u="none" strike="noStrike">
                        <a:solidFill>
                          <a:srgbClr val="000000"/>
                        </a:solidFill>
                        <a:effectLst/>
                        <a:latin typeface="Footlight MT Light" panose="0204060206030A020304" pitchFamily="18" charset="0"/>
                      </a:endParaRPr>
                    </a:p>
                  </a:txBody>
                  <a:tcPr marL="9017" marR="9017" marT="9017" marB="0" anchor="ctr"/>
                </a:tc>
                <a:tc>
                  <a:txBody>
                    <a:bodyPr/>
                    <a:lstStyle/>
                    <a:p>
                      <a:pPr algn="r" fontAlgn="ctr"/>
                      <a:r>
                        <a:rPr lang="en-US" sz="1400" u="none" strike="noStrike">
                          <a:effectLst/>
                        </a:rPr>
                        <a:t>0.78</a:t>
                      </a:r>
                      <a:endParaRPr lang="en-US" sz="1400" b="0" i="0" u="none" strike="noStrike">
                        <a:solidFill>
                          <a:srgbClr val="000000"/>
                        </a:solidFill>
                        <a:effectLst/>
                        <a:latin typeface="Footlight MT Light" panose="0204060206030A020304" pitchFamily="18" charset="0"/>
                      </a:endParaRPr>
                    </a:p>
                  </a:txBody>
                  <a:tcPr marL="9017" marR="9017" marT="9017" marB="0" anchor="ctr"/>
                </a:tc>
                <a:extLst>
                  <a:ext uri="{0D108BD9-81ED-4DB2-BD59-A6C34878D82A}">
                    <a16:rowId xmlns:a16="http://schemas.microsoft.com/office/drawing/2014/main" val="3256720024"/>
                  </a:ext>
                </a:extLst>
              </a:tr>
              <a:tr h="315662">
                <a:tc>
                  <a:txBody>
                    <a:bodyPr/>
                    <a:lstStyle/>
                    <a:p>
                      <a:pPr algn="r" fontAlgn="ctr"/>
                      <a:r>
                        <a:rPr lang="en-US" sz="1400" u="none" strike="noStrike" dirty="0">
                          <a:effectLst/>
                        </a:rPr>
                        <a:t>19</a:t>
                      </a:r>
                      <a:endParaRPr lang="en-US" sz="1400" b="0" i="0" u="none" strike="noStrike" dirty="0">
                        <a:solidFill>
                          <a:srgbClr val="000000"/>
                        </a:solidFill>
                        <a:effectLst/>
                        <a:latin typeface="Footlight MT Light" panose="0204060206030A020304" pitchFamily="18" charset="0"/>
                      </a:endParaRPr>
                    </a:p>
                  </a:txBody>
                  <a:tcPr marL="9017" marR="9017" marT="9017" marB="0" anchor="ctr"/>
                </a:tc>
                <a:tc>
                  <a:txBody>
                    <a:bodyPr/>
                    <a:lstStyle/>
                    <a:p>
                      <a:pPr algn="l" fontAlgn="ctr"/>
                      <a:r>
                        <a:rPr lang="en-US" sz="1400" u="none" strike="noStrike" dirty="0">
                          <a:effectLst/>
                        </a:rPr>
                        <a:t>ND WESTERN LIMITED</a:t>
                      </a:r>
                      <a:endParaRPr lang="en-US" sz="1400" b="0" i="0" u="none" strike="noStrike" dirty="0">
                        <a:solidFill>
                          <a:srgbClr val="000000"/>
                        </a:solidFill>
                        <a:effectLst/>
                        <a:latin typeface="Footlight MT Light" panose="0204060206030A020304" pitchFamily="18" charset="0"/>
                      </a:endParaRPr>
                    </a:p>
                  </a:txBody>
                  <a:tcPr marL="9017" marR="9017" marT="9017" marB="0" anchor="ctr"/>
                </a:tc>
                <a:tc>
                  <a:txBody>
                    <a:bodyPr/>
                    <a:lstStyle/>
                    <a:p>
                      <a:pPr algn="r" fontAlgn="ctr"/>
                      <a:r>
                        <a:rPr lang="en-US" sz="1400" u="none" strike="noStrike">
                          <a:effectLst/>
                        </a:rPr>
                        <a:t>89,209.00</a:t>
                      </a:r>
                      <a:endParaRPr lang="en-US" sz="1400" b="0" i="0" u="none" strike="noStrike">
                        <a:solidFill>
                          <a:srgbClr val="000000"/>
                        </a:solidFill>
                        <a:effectLst/>
                        <a:latin typeface="Footlight MT Light" panose="0204060206030A020304" pitchFamily="18" charset="0"/>
                      </a:endParaRPr>
                    </a:p>
                  </a:txBody>
                  <a:tcPr marL="9017" marR="9017" marT="9017" marB="0" anchor="ctr"/>
                </a:tc>
                <a:tc>
                  <a:txBody>
                    <a:bodyPr/>
                    <a:lstStyle/>
                    <a:p>
                      <a:pPr algn="r" fontAlgn="ctr"/>
                      <a:r>
                        <a:rPr lang="en-US" sz="1400" u="none" strike="noStrike">
                          <a:effectLst/>
                        </a:rPr>
                        <a:t>0.75</a:t>
                      </a:r>
                      <a:endParaRPr lang="en-US" sz="1400" b="0" i="0" u="none" strike="noStrike">
                        <a:solidFill>
                          <a:srgbClr val="000000"/>
                        </a:solidFill>
                        <a:effectLst/>
                        <a:latin typeface="Footlight MT Light" panose="0204060206030A020304" pitchFamily="18" charset="0"/>
                      </a:endParaRPr>
                    </a:p>
                  </a:txBody>
                  <a:tcPr marL="9017" marR="9017" marT="9017" marB="0" anchor="ctr"/>
                </a:tc>
                <a:extLst>
                  <a:ext uri="{0D108BD9-81ED-4DB2-BD59-A6C34878D82A}">
                    <a16:rowId xmlns:a16="http://schemas.microsoft.com/office/drawing/2014/main" val="4095280733"/>
                  </a:ext>
                </a:extLst>
              </a:tr>
              <a:tr h="315662">
                <a:tc>
                  <a:txBody>
                    <a:bodyPr/>
                    <a:lstStyle/>
                    <a:p>
                      <a:pPr algn="r" fontAlgn="ctr"/>
                      <a:r>
                        <a:rPr lang="en-US" sz="1400" u="none" strike="noStrike" dirty="0">
                          <a:effectLst/>
                        </a:rPr>
                        <a:t>20</a:t>
                      </a:r>
                      <a:endParaRPr lang="en-US" sz="1400" b="0" i="0" u="none" strike="noStrike" dirty="0">
                        <a:solidFill>
                          <a:srgbClr val="000000"/>
                        </a:solidFill>
                        <a:effectLst/>
                        <a:latin typeface="Footlight MT Light" panose="0204060206030A020304" pitchFamily="18" charset="0"/>
                      </a:endParaRPr>
                    </a:p>
                  </a:txBody>
                  <a:tcPr marL="9017" marR="9017" marT="9017" marB="0" anchor="ctr"/>
                </a:tc>
                <a:tc>
                  <a:txBody>
                    <a:bodyPr/>
                    <a:lstStyle/>
                    <a:p>
                      <a:pPr algn="l" fontAlgn="ctr"/>
                      <a:r>
                        <a:rPr lang="en-US" sz="1400" u="none" strike="noStrike" dirty="0">
                          <a:effectLst/>
                        </a:rPr>
                        <a:t>NIGERIA AGIP EXOLORATION(NAE)</a:t>
                      </a:r>
                      <a:endParaRPr lang="en-US" sz="1400" b="0" i="0" u="none" strike="noStrike" dirty="0">
                        <a:solidFill>
                          <a:srgbClr val="000000"/>
                        </a:solidFill>
                        <a:effectLst/>
                        <a:latin typeface="Footlight MT Light" panose="0204060206030A020304" pitchFamily="18" charset="0"/>
                      </a:endParaRPr>
                    </a:p>
                  </a:txBody>
                  <a:tcPr marL="9017" marR="9017" marT="9017" marB="0" anchor="ctr"/>
                </a:tc>
                <a:tc>
                  <a:txBody>
                    <a:bodyPr/>
                    <a:lstStyle/>
                    <a:p>
                      <a:pPr algn="r" fontAlgn="ctr"/>
                      <a:r>
                        <a:rPr lang="en-US" sz="1400" u="none" strike="noStrike">
                          <a:effectLst/>
                        </a:rPr>
                        <a:t>66,515.00</a:t>
                      </a:r>
                      <a:endParaRPr lang="en-US" sz="1400" b="0" i="0" u="none" strike="noStrike">
                        <a:solidFill>
                          <a:srgbClr val="000000"/>
                        </a:solidFill>
                        <a:effectLst/>
                        <a:latin typeface="Footlight MT Light" panose="0204060206030A020304" pitchFamily="18" charset="0"/>
                      </a:endParaRPr>
                    </a:p>
                  </a:txBody>
                  <a:tcPr marL="9017" marR="9017" marT="9017" marB="0" anchor="ctr"/>
                </a:tc>
                <a:tc>
                  <a:txBody>
                    <a:bodyPr/>
                    <a:lstStyle/>
                    <a:p>
                      <a:pPr algn="r" fontAlgn="ctr"/>
                      <a:r>
                        <a:rPr lang="en-US" sz="1400" u="none" strike="noStrike">
                          <a:effectLst/>
                        </a:rPr>
                        <a:t>0.56</a:t>
                      </a:r>
                      <a:endParaRPr lang="en-US" sz="1400" b="0" i="0" u="none" strike="noStrike">
                        <a:solidFill>
                          <a:srgbClr val="000000"/>
                        </a:solidFill>
                        <a:effectLst/>
                        <a:latin typeface="Footlight MT Light" panose="0204060206030A020304" pitchFamily="18" charset="0"/>
                      </a:endParaRPr>
                    </a:p>
                  </a:txBody>
                  <a:tcPr marL="9017" marR="9017" marT="9017" marB="0" anchor="ctr"/>
                </a:tc>
                <a:extLst>
                  <a:ext uri="{0D108BD9-81ED-4DB2-BD59-A6C34878D82A}">
                    <a16:rowId xmlns:a16="http://schemas.microsoft.com/office/drawing/2014/main" val="3595241423"/>
                  </a:ext>
                </a:extLst>
              </a:tr>
              <a:tr h="315662">
                <a:tc>
                  <a:txBody>
                    <a:bodyPr/>
                    <a:lstStyle/>
                    <a:p>
                      <a:pPr algn="r" fontAlgn="ctr"/>
                      <a:r>
                        <a:rPr lang="en-US" sz="1400" u="none" strike="noStrike" dirty="0">
                          <a:effectLst/>
                        </a:rPr>
                        <a:t>21</a:t>
                      </a:r>
                      <a:endParaRPr lang="en-US" sz="1400" b="0" i="0" u="none" strike="noStrike" dirty="0">
                        <a:solidFill>
                          <a:srgbClr val="000000"/>
                        </a:solidFill>
                        <a:effectLst/>
                        <a:latin typeface="Footlight MT Light" panose="0204060206030A020304" pitchFamily="18" charset="0"/>
                      </a:endParaRPr>
                    </a:p>
                  </a:txBody>
                  <a:tcPr marL="9017" marR="9017" marT="9017" marB="0" anchor="ctr"/>
                </a:tc>
                <a:tc>
                  <a:txBody>
                    <a:bodyPr/>
                    <a:lstStyle/>
                    <a:p>
                      <a:pPr algn="l" fontAlgn="ctr"/>
                      <a:r>
                        <a:rPr lang="en-US" sz="1400" u="none" strike="noStrike" dirty="0">
                          <a:effectLst/>
                        </a:rPr>
                        <a:t>CONOIL PRODUCING LTD</a:t>
                      </a:r>
                      <a:endParaRPr lang="en-US" sz="1400" b="0" i="0" u="none" strike="noStrike" dirty="0">
                        <a:solidFill>
                          <a:srgbClr val="000000"/>
                        </a:solidFill>
                        <a:effectLst/>
                        <a:latin typeface="Footlight MT Light" panose="0204060206030A020304" pitchFamily="18" charset="0"/>
                      </a:endParaRPr>
                    </a:p>
                  </a:txBody>
                  <a:tcPr marL="9017" marR="9017" marT="9017" marB="0" anchor="ctr"/>
                </a:tc>
                <a:tc>
                  <a:txBody>
                    <a:bodyPr/>
                    <a:lstStyle/>
                    <a:p>
                      <a:pPr algn="r" fontAlgn="ctr"/>
                      <a:r>
                        <a:rPr lang="en-US" sz="1400" u="none" strike="noStrike">
                          <a:effectLst/>
                        </a:rPr>
                        <a:t>63,511.00</a:t>
                      </a:r>
                      <a:endParaRPr lang="en-US" sz="1400" b="0" i="0" u="none" strike="noStrike">
                        <a:solidFill>
                          <a:srgbClr val="000000"/>
                        </a:solidFill>
                        <a:effectLst/>
                        <a:latin typeface="Footlight MT Light" panose="0204060206030A020304" pitchFamily="18" charset="0"/>
                      </a:endParaRPr>
                    </a:p>
                  </a:txBody>
                  <a:tcPr marL="9017" marR="9017" marT="9017" marB="0" anchor="ctr"/>
                </a:tc>
                <a:tc>
                  <a:txBody>
                    <a:bodyPr/>
                    <a:lstStyle/>
                    <a:p>
                      <a:pPr algn="r" fontAlgn="ctr"/>
                      <a:r>
                        <a:rPr lang="en-US" sz="1400" u="none" strike="noStrike">
                          <a:effectLst/>
                        </a:rPr>
                        <a:t>0.54</a:t>
                      </a:r>
                      <a:endParaRPr lang="en-US" sz="1400" b="0" i="0" u="none" strike="noStrike">
                        <a:solidFill>
                          <a:srgbClr val="000000"/>
                        </a:solidFill>
                        <a:effectLst/>
                        <a:latin typeface="Footlight MT Light" panose="0204060206030A020304" pitchFamily="18" charset="0"/>
                      </a:endParaRPr>
                    </a:p>
                  </a:txBody>
                  <a:tcPr marL="9017" marR="9017" marT="9017" marB="0" anchor="ctr"/>
                </a:tc>
                <a:extLst>
                  <a:ext uri="{0D108BD9-81ED-4DB2-BD59-A6C34878D82A}">
                    <a16:rowId xmlns:a16="http://schemas.microsoft.com/office/drawing/2014/main" val="3244484441"/>
                  </a:ext>
                </a:extLst>
              </a:tr>
              <a:tr h="265154">
                <a:tc>
                  <a:txBody>
                    <a:bodyPr/>
                    <a:lstStyle/>
                    <a:p>
                      <a:pPr algn="r" fontAlgn="ctr"/>
                      <a:r>
                        <a:rPr lang="en-US" sz="1400" u="none" strike="noStrike" dirty="0">
                          <a:effectLst/>
                        </a:rPr>
                        <a:t>22</a:t>
                      </a:r>
                      <a:endParaRPr lang="en-US" sz="1400" b="0" i="0" u="none" strike="noStrike" dirty="0">
                        <a:solidFill>
                          <a:srgbClr val="000000"/>
                        </a:solidFill>
                        <a:effectLst/>
                        <a:latin typeface="Footlight MT Light" panose="0204060206030A020304" pitchFamily="18" charset="0"/>
                      </a:endParaRPr>
                    </a:p>
                  </a:txBody>
                  <a:tcPr marL="9017" marR="9017" marT="9017" marB="0" anchor="ctr"/>
                </a:tc>
                <a:tc>
                  <a:txBody>
                    <a:bodyPr/>
                    <a:lstStyle/>
                    <a:p>
                      <a:pPr algn="l" fontAlgn="ctr"/>
                      <a:r>
                        <a:rPr lang="en-US" sz="1400" u="none" strike="noStrike" dirty="0">
                          <a:effectLst/>
                        </a:rPr>
                        <a:t>EROTON E&amp;P COMPANY LIMITED</a:t>
                      </a:r>
                      <a:endParaRPr lang="en-US" sz="1400" b="0" i="0" u="none" strike="noStrike" dirty="0">
                        <a:solidFill>
                          <a:srgbClr val="000000"/>
                        </a:solidFill>
                        <a:effectLst/>
                        <a:latin typeface="Footlight MT Light" panose="0204060206030A020304" pitchFamily="18" charset="0"/>
                      </a:endParaRPr>
                    </a:p>
                  </a:txBody>
                  <a:tcPr marL="9017" marR="9017" marT="9017" marB="0" anchor="ctr"/>
                </a:tc>
                <a:tc>
                  <a:txBody>
                    <a:bodyPr/>
                    <a:lstStyle/>
                    <a:p>
                      <a:pPr algn="r" fontAlgn="ctr"/>
                      <a:r>
                        <a:rPr lang="en-US" sz="1400" u="none" strike="noStrike" dirty="0">
                          <a:effectLst/>
                        </a:rPr>
                        <a:t>50,974.00</a:t>
                      </a:r>
                      <a:endParaRPr lang="en-US" sz="1400" b="0" i="0" u="none" strike="noStrike" dirty="0">
                        <a:solidFill>
                          <a:srgbClr val="000000"/>
                        </a:solidFill>
                        <a:effectLst/>
                        <a:latin typeface="Footlight MT Light" panose="0204060206030A020304" pitchFamily="18" charset="0"/>
                      </a:endParaRPr>
                    </a:p>
                  </a:txBody>
                  <a:tcPr marL="9017" marR="9017" marT="9017" marB="0" anchor="ctr"/>
                </a:tc>
                <a:tc>
                  <a:txBody>
                    <a:bodyPr/>
                    <a:lstStyle/>
                    <a:p>
                      <a:pPr algn="r" fontAlgn="ctr"/>
                      <a:r>
                        <a:rPr lang="en-US" sz="1400" u="none" strike="noStrike" dirty="0">
                          <a:effectLst/>
                        </a:rPr>
                        <a:t>0.43</a:t>
                      </a:r>
                      <a:endParaRPr lang="en-US" sz="1400" b="0" i="0" u="none" strike="noStrike" dirty="0">
                        <a:solidFill>
                          <a:srgbClr val="000000"/>
                        </a:solidFill>
                        <a:effectLst/>
                        <a:latin typeface="Footlight MT Light" panose="0204060206030A020304" pitchFamily="18" charset="0"/>
                      </a:endParaRPr>
                    </a:p>
                  </a:txBody>
                  <a:tcPr marL="9017" marR="9017" marT="9017" marB="0" anchor="ctr"/>
                </a:tc>
                <a:extLst>
                  <a:ext uri="{0D108BD9-81ED-4DB2-BD59-A6C34878D82A}">
                    <a16:rowId xmlns:a16="http://schemas.microsoft.com/office/drawing/2014/main" val="315540424"/>
                  </a:ext>
                </a:extLst>
              </a:tr>
            </a:tbl>
          </a:graphicData>
        </a:graphic>
      </p:graphicFrame>
      <p:graphicFrame>
        <p:nvGraphicFramePr>
          <p:cNvPr id="11" name="Content Placeholder 10">
            <a:extLst>
              <a:ext uri="{FF2B5EF4-FFF2-40B4-BE49-F238E27FC236}">
                <a16:creationId xmlns:a16="http://schemas.microsoft.com/office/drawing/2014/main" id="{EBE64799-3451-F1C9-9C01-4BB7CF95DCC4}"/>
              </a:ext>
            </a:extLst>
          </p:cNvPr>
          <p:cNvGraphicFramePr>
            <a:graphicFrameLocks noGrp="1"/>
          </p:cNvGraphicFramePr>
          <p:nvPr>
            <p:ph sz="half" idx="1"/>
            <p:extLst>
              <p:ext uri="{D42A27DB-BD31-4B8C-83A1-F6EECF244321}">
                <p14:modId xmlns:p14="http://schemas.microsoft.com/office/powerpoint/2010/main" val="3995528975"/>
              </p:ext>
            </p:extLst>
          </p:nvPr>
        </p:nvGraphicFramePr>
        <p:xfrm>
          <a:off x="838200" y="1616096"/>
          <a:ext cx="5257800" cy="4949881"/>
        </p:xfrm>
        <a:graphic>
          <a:graphicData uri="http://schemas.openxmlformats.org/drawingml/2006/table">
            <a:tbl>
              <a:tblPr firstRow="1" firstCol="1" bandRow="1">
                <a:tableStyleId>{5C22544A-7EE6-4342-B048-85BDC9FD1C3A}</a:tableStyleId>
              </a:tblPr>
              <a:tblGrid>
                <a:gridCol w="315517">
                  <a:extLst>
                    <a:ext uri="{9D8B030D-6E8A-4147-A177-3AD203B41FA5}">
                      <a16:colId xmlns:a16="http://schemas.microsoft.com/office/drawing/2014/main" val="689627842"/>
                    </a:ext>
                  </a:extLst>
                </a:gridCol>
                <a:gridCol w="3026994">
                  <a:extLst>
                    <a:ext uri="{9D8B030D-6E8A-4147-A177-3AD203B41FA5}">
                      <a16:colId xmlns:a16="http://schemas.microsoft.com/office/drawing/2014/main" val="3418846553"/>
                    </a:ext>
                  </a:extLst>
                </a:gridCol>
                <a:gridCol w="946552">
                  <a:extLst>
                    <a:ext uri="{9D8B030D-6E8A-4147-A177-3AD203B41FA5}">
                      <a16:colId xmlns:a16="http://schemas.microsoft.com/office/drawing/2014/main" val="3882815207"/>
                    </a:ext>
                  </a:extLst>
                </a:gridCol>
                <a:gridCol w="968737">
                  <a:extLst>
                    <a:ext uri="{9D8B030D-6E8A-4147-A177-3AD203B41FA5}">
                      <a16:colId xmlns:a16="http://schemas.microsoft.com/office/drawing/2014/main" val="2217480839"/>
                    </a:ext>
                  </a:extLst>
                </a:gridCol>
              </a:tblGrid>
              <a:tr h="1111171">
                <a:tc>
                  <a:txBody>
                    <a:bodyPr/>
                    <a:lstStyle/>
                    <a:p>
                      <a:pPr algn="ctr" fontAlgn="ctr"/>
                      <a:r>
                        <a:rPr lang="en-US" sz="1400" u="none" strike="noStrike" dirty="0">
                          <a:effectLst/>
                        </a:rPr>
                        <a:t>S/N</a:t>
                      </a:r>
                      <a:endParaRPr lang="en-US" sz="1400" b="1" i="0" u="none" strike="noStrike" dirty="0">
                        <a:solidFill>
                          <a:srgbClr val="000000"/>
                        </a:solidFill>
                        <a:effectLst/>
                        <a:latin typeface="Footlight MT Light" panose="0204060206030A020304" pitchFamily="18" charset="0"/>
                      </a:endParaRPr>
                    </a:p>
                  </a:txBody>
                  <a:tcPr marL="7291" marR="7291" marT="7291" marB="0" anchor="ctr"/>
                </a:tc>
                <a:tc>
                  <a:txBody>
                    <a:bodyPr/>
                    <a:lstStyle/>
                    <a:p>
                      <a:pPr algn="ctr" fontAlgn="ctr"/>
                      <a:r>
                        <a:rPr lang="en-US" sz="1400" u="none" strike="noStrike" dirty="0">
                          <a:effectLst/>
                        </a:rPr>
                        <a:t>ENTITIES</a:t>
                      </a:r>
                      <a:endParaRPr lang="en-US" sz="1400" b="1" i="0" u="none" strike="noStrike" dirty="0">
                        <a:solidFill>
                          <a:srgbClr val="000000"/>
                        </a:solidFill>
                        <a:effectLst/>
                        <a:latin typeface="Footlight MT Light" panose="0204060206030A020304" pitchFamily="18" charset="0"/>
                      </a:endParaRPr>
                    </a:p>
                  </a:txBody>
                  <a:tcPr marL="7291" marR="7291" marT="7291" marB="0" anchor="ctr"/>
                </a:tc>
                <a:tc>
                  <a:txBody>
                    <a:bodyPr/>
                    <a:lstStyle/>
                    <a:p>
                      <a:pPr algn="ctr" fontAlgn="ctr"/>
                      <a:r>
                        <a:rPr lang="en-US" sz="1400" u="none" strike="noStrike">
                          <a:effectLst/>
                        </a:rPr>
                        <a:t> PAYMENTS BY COMPANIES </a:t>
                      </a:r>
                      <a:endParaRPr lang="en-US" sz="1400" b="1" i="0" u="none" strike="noStrike">
                        <a:solidFill>
                          <a:srgbClr val="000000"/>
                        </a:solidFill>
                        <a:effectLst/>
                        <a:latin typeface="Footlight MT Light" panose="0204060206030A020304" pitchFamily="18" charset="0"/>
                      </a:endParaRPr>
                    </a:p>
                  </a:txBody>
                  <a:tcPr marL="7291" marR="7291" marT="7291" marB="0" anchor="ctr"/>
                </a:tc>
                <a:tc>
                  <a:txBody>
                    <a:bodyPr/>
                    <a:lstStyle/>
                    <a:p>
                      <a:pPr algn="ctr" fontAlgn="ctr"/>
                      <a:r>
                        <a:rPr lang="en-US" sz="1400" u="none" strike="noStrike">
                          <a:effectLst/>
                        </a:rPr>
                        <a:t>% CONTRIBUTION TO TOTAL PAYMENT</a:t>
                      </a:r>
                      <a:endParaRPr lang="en-US" sz="1400" b="1" i="0" u="none" strike="noStrike">
                        <a:solidFill>
                          <a:srgbClr val="000000"/>
                        </a:solidFill>
                        <a:effectLst/>
                        <a:latin typeface="Footlight MT Light" panose="0204060206030A020304" pitchFamily="18" charset="0"/>
                      </a:endParaRPr>
                    </a:p>
                  </a:txBody>
                  <a:tcPr marL="7291" marR="7291" marT="7291" marB="0" anchor="ctr"/>
                </a:tc>
                <a:extLst>
                  <a:ext uri="{0D108BD9-81ED-4DB2-BD59-A6C34878D82A}">
                    <a16:rowId xmlns:a16="http://schemas.microsoft.com/office/drawing/2014/main" val="1308781894"/>
                  </a:ext>
                </a:extLst>
              </a:tr>
              <a:tr h="406482">
                <a:tc>
                  <a:txBody>
                    <a:bodyPr/>
                    <a:lstStyle/>
                    <a:p>
                      <a:pPr algn="r" fontAlgn="ctr"/>
                      <a:r>
                        <a:rPr lang="en-US" sz="1400" u="none" strike="noStrike">
                          <a:effectLst/>
                        </a:rPr>
                        <a:t>1</a:t>
                      </a:r>
                      <a:endParaRPr lang="en-US" sz="1400" b="0" i="0" u="none" strike="noStrike">
                        <a:solidFill>
                          <a:srgbClr val="000000"/>
                        </a:solidFill>
                        <a:effectLst/>
                        <a:latin typeface="Footlight MT Light" panose="0204060206030A020304" pitchFamily="18" charset="0"/>
                      </a:endParaRPr>
                    </a:p>
                  </a:txBody>
                  <a:tcPr marL="7291" marR="7291" marT="7291" marB="0" anchor="ctr"/>
                </a:tc>
                <a:tc>
                  <a:txBody>
                    <a:bodyPr/>
                    <a:lstStyle/>
                    <a:p>
                      <a:pPr algn="l" fontAlgn="ctr"/>
                      <a:r>
                        <a:rPr lang="en-US" sz="1400" u="none" strike="noStrike">
                          <a:effectLst/>
                        </a:rPr>
                        <a:t>SHELL NIG. EXP. &amp; PROD.CO LTD (SNEPCO)</a:t>
                      </a:r>
                      <a:endParaRPr lang="en-US" sz="1400" b="0" i="0" u="none" strike="noStrike">
                        <a:solidFill>
                          <a:srgbClr val="000000"/>
                        </a:solidFill>
                        <a:effectLst/>
                        <a:latin typeface="Footlight MT Light" panose="0204060206030A020304" pitchFamily="18" charset="0"/>
                      </a:endParaRPr>
                    </a:p>
                  </a:txBody>
                  <a:tcPr marL="7291" marR="7291" marT="7291" marB="0" anchor="ctr"/>
                </a:tc>
                <a:tc>
                  <a:txBody>
                    <a:bodyPr/>
                    <a:lstStyle/>
                    <a:p>
                      <a:pPr algn="r" fontAlgn="ctr"/>
                      <a:r>
                        <a:rPr lang="en-US" sz="1400" u="none" strike="noStrike">
                          <a:effectLst/>
                        </a:rPr>
                        <a:t>1,460,056.00</a:t>
                      </a:r>
                      <a:endParaRPr lang="en-US" sz="1400" b="0" i="0" u="none" strike="noStrike">
                        <a:solidFill>
                          <a:srgbClr val="000000"/>
                        </a:solidFill>
                        <a:effectLst/>
                        <a:latin typeface="Footlight MT Light" panose="0204060206030A020304" pitchFamily="18" charset="0"/>
                      </a:endParaRPr>
                    </a:p>
                  </a:txBody>
                  <a:tcPr marL="7291" marR="7291" marT="7291" marB="0" anchor="ctr"/>
                </a:tc>
                <a:tc>
                  <a:txBody>
                    <a:bodyPr/>
                    <a:lstStyle/>
                    <a:p>
                      <a:pPr algn="r" fontAlgn="ctr"/>
                      <a:r>
                        <a:rPr lang="en-US" sz="1400" u="none" strike="noStrike" dirty="0">
                          <a:effectLst/>
                        </a:rPr>
                        <a:t>12.32</a:t>
                      </a:r>
                      <a:endParaRPr lang="en-US" sz="1400" b="0" i="0" u="none" strike="noStrike" dirty="0">
                        <a:solidFill>
                          <a:srgbClr val="000000"/>
                        </a:solidFill>
                        <a:effectLst/>
                        <a:latin typeface="Footlight MT Light" panose="0204060206030A020304" pitchFamily="18" charset="0"/>
                      </a:endParaRPr>
                    </a:p>
                  </a:txBody>
                  <a:tcPr marL="7291" marR="7291" marT="7291" marB="0" anchor="ctr"/>
                </a:tc>
                <a:extLst>
                  <a:ext uri="{0D108BD9-81ED-4DB2-BD59-A6C34878D82A}">
                    <a16:rowId xmlns:a16="http://schemas.microsoft.com/office/drawing/2014/main" val="3522823199"/>
                  </a:ext>
                </a:extLst>
              </a:tr>
              <a:tr h="406482">
                <a:tc>
                  <a:txBody>
                    <a:bodyPr/>
                    <a:lstStyle/>
                    <a:p>
                      <a:pPr algn="r" fontAlgn="ctr"/>
                      <a:r>
                        <a:rPr lang="en-US" sz="1400" u="none" strike="noStrike">
                          <a:effectLst/>
                        </a:rPr>
                        <a:t>2</a:t>
                      </a:r>
                      <a:endParaRPr lang="en-US" sz="1400" b="0" i="0" u="none" strike="noStrike">
                        <a:solidFill>
                          <a:srgbClr val="000000"/>
                        </a:solidFill>
                        <a:effectLst/>
                        <a:latin typeface="Footlight MT Light" panose="0204060206030A020304" pitchFamily="18" charset="0"/>
                      </a:endParaRPr>
                    </a:p>
                  </a:txBody>
                  <a:tcPr marL="7291" marR="7291" marT="7291" marB="0" anchor="ctr"/>
                </a:tc>
                <a:tc>
                  <a:txBody>
                    <a:bodyPr/>
                    <a:lstStyle/>
                    <a:p>
                      <a:pPr algn="l" fontAlgn="ctr"/>
                      <a:r>
                        <a:rPr lang="en-US" sz="1400" u="none" strike="noStrike" dirty="0">
                          <a:effectLst/>
                        </a:rPr>
                        <a:t>EQUINOR NIGERIA ENERGY COMPANY LIMITED</a:t>
                      </a:r>
                      <a:endParaRPr lang="en-US" sz="1400" b="0" i="0" u="none" strike="noStrike" dirty="0">
                        <a:solidFill>
                          <a:srgbClr val="000000"/>
                        </a:solidFill>
                        <a:effectLst/>
                        <a:latin typeface="Footlight MT Light" panose="0204060206030A020304" pitchFamily="18" charset="0"/>
                      </a:endParaRPr>
                    </a:p>
                  </a:txBody>
                  <a:tcPr marL="7291" marR="7291" marT="7291" marB="0" anchor="ctr"/>
                </a:tc>
                <a:tc>
                  <a:txBody>
                    <a:bodyPr/>
                    <a:lstStyle/>
                    <a:p>
                      <a:pPr algn="r" fontAlgn="ctr"/>
                      <a:r>
                        <a:rPr lang="en-US" sz="1400" u="none" strike="noStrike">
                          <a:effectLst/>
                        </a:rPr>
                        <a:t>1,155,453.00</a:t>
                      </a:r>
                      <a:endParaRPr lang="en-US" sz="1400" b="0" i="0" u="none" strike="noStrike">
                        <a:solidFill>
                          <a:srgbClr val="000000"/>
                        </a:solidFill>
                        <a:effectLst/>
                        <a:latin typeface="Footlight MT Light" panose="0204060206030A020304" pitchFamily="18" charset="0"/>
                      </a:endParaRPr>
                    </a:p>
                  </a:txBody>
                  <a:tcPr marL="7291" marR="7291" marT="7291" marB="0" anchor="ctr"/>
                </a:tc>
                <a:tc>
                  <a:txBody>
                    <a:bodyPr/>
                    <a:lstStyle/>
                    <a:p>
                      <a:pPr algn="r" fontAlgn="ctr"/>
                      <a:r>
                        <a:rPr lang="en-US" sz="1400" u="none" strike="noStrike">
                          <a:effectLst/>
                        </a:rPr>
                        <a:t>9.75</a:t>
                      </a:r>
                      <a:endParaRPr lang="en-US" sz="1400" b="0" i="0" u="none" strike="noStrike">
                        <a:solidFill>
                          <a:srgbClr val="000000"/>
                        </a:solidFill>
                        <a:effectLst/>
                        <a:latin typeface="Footlight MT Light" panose="0204060206030A020304" pitchFamily="18" charset="0"/>
                      </a:endParaRPr>
                    </a:p>
                  </a:txBody>
                  <a:tcPr marL="7291" marR="7291" marT="7291" marB="0" anchor="ctr"/>
                </a:tc>
                <a:extLst>
                  <a:ext uri="{0D108BD9-81ED-4DB2-BD59-A6C34878D82A}">
                    <a16:rowId xmlns:a16="http://schemas.microsoft.com/office/drawing/2014/main" val="3749224881"/>
                  </a:ext>
                </a:extLst>
              </a:tr>
              <a:tr h="406482">
                <a:tc>
                  <a:txBody>
                    <a:bodyPr/>
                    <a:lstStyle/>
                    <a:p>
                      <a:pPr algn="r" fontAlgn="ctr"/>
                      <a:r>
                        <a:rPr lang="en-US" sz="1400" u="none" strike="noStrike">
                          <a:effectLst/>
                        </a:rPr>
                        <a:t>3</a:t>
                      </a:r>
                      <a:endParaRPr lang="en-US" sz="1400" b="0" i="0" u="none" strike="noStrike">
                        <a:solidFill>
                          <a:srgbClr val="000000"/>
                        </a:solidFill>
                        <a:effectLst/>
                        <a:latin typeface="Footlight MT Light" panose="0204060206030A020304" pitchFamily="18" charset="0"/>
                      </a:endParaRPr>
                    </a:p>
                  </a:txBody>
                  <a:tcPr marL="7291" marR="7291" marT="7291" marB="0" anchor="ctr"/>
                </a:tc>
                <a:tc>
                  <a:txBody>
                    <a:bodyPr/>
                    <a:lstStyle/>
                    <a:p>
                      <a:pPr algn="l" fontAlgn="ctr"/>
                      <a:r>
                        <a:rPr lang="en-US" sz="1400" u="none" strike="noStrike" dirty="0">
                          <a:effectLst/>
                        </a:rPr>
                        <a:t>SHELL PETROLEUM DEVELOPMENT COMPANY</a:t>
                      </a:r>
                      <a:endParaRPr lang="en-US" sz="1400" b="0" i="0" u="none" strike="noStrike" dirty="0">
                        <a:solidFill>
                          <a:srgbClr val="000000"/>
                        </a:solidFill>
                        <a:effectLst/>
                        <a:latin typeface="Footlight MT Light" panose="0204060206030A020304" pitchFamily="18" charset="0"/>
                      </a:endParaRPr>
                    </a:p>
                  </a:txBody>
                  <a:tcPr marL="7291" marR="7291" marT="7291" marB="0" anchor="ctr"/>
                </a:tc>
                <a:tc>
                  <a:txBody>
                    <a:bodyPr/>
                    <a:lstStyle/>
                    <a:p>
                      <a:pPr algn="r" fontAlgn="ctr"/>
                      <a:r>
                        <a:rPr lang="en-US" sz="1400" u="none" strike="noStrike">
                          <a:effectLst/>
                        </a:rPr>
                        <a:t>1,063,175.00</a:t>
                      </a:r>
                      <a:endParaRPr lang="en-US" sz="1400" b="0" i="0" u="none" strike="noStrike">
                        <a:solidFill>
                          <a:srgbClr val="000000"/>
                        </a:solidFill>
                        <a:effectLst/>
                        <a:latin typeface="Footlight MT Light" panose="0204060206030A020304" pitchFamily="18" charset="0"/>
                      </a:endParaRPr>
                    </a:p>
                  </a:txBody>
                  <a:tcPr marL="7291" marR="7291" marT="7291" marB="0" anchor="ctr"/>
                </a:tc>
                <a:tc>
                  <a:txBody>
                    <a:bodyPr/>
                    <a:lstStyle/>
                    <a:p>
                      <a:pPr algn="r" fontAlgn="ctr"/>
                      <a:r>
                        <a:rPr lang="en-US" sz="1400" u="none" strike="noStrike">
                          <a:effectLst/>
                        </a:rPr>
                        <a:t>8.97</a:t>
                      </a:r>
                      <a:endParaRPr lang="en-US" sz="1400" b="0" i="0" u="none" strike="noStrike">
                        <a:solidFill>
                          <a:srgbClr val="000000"/>
                        </a:solidFill>
                        <a:effectLst/>
                        <a:latin typeface="Footlight MT Light" panose="0204060206030A020304" pitchFamily="18" charset="0"/>
                      </a:endParaRPr>
                    </a:p>
                  </a:txBody>
                  <a:tcPr marL="7291" marR="7291" marT="7291" marB="0" anchor="ctr"/>
                </a:tc>
                <a:extLst>
                  <a:ext uri="{0D108BD9-81ED-4DB2-BD59-A6C34878D82A}">
                    <a16:rowId xmlns:a16="http://schemas.microsoft.com/office/drawing/2014/main" val="1816388564"/>
                  </a:ext>
                </a:extLst>
              </a:tr>
              <a:tr h="406482">
                <a:tc>
                  <a:txBody>
                    <a:bodyPr/>
                    <a:lstStyle/>
                    <a:p>
                      <a:pPr algn="r" fontAlgn="ctr"/>
                      <a:r>
                        <a:rPr lang="en-US" sz="1400" u="none" strike="noStrike">
                          <a:effectLst/>
                        </a:rPr>
                        <a:t>4</a:t>
                      </a:r>
                      <a:endParaRPr lang="en-US" sz="1400" b="0" i="0" u="none" strike="noStrike">
                        <a:solidFill>
                          <a:srgbClr val="000000"/>
                        </a:solidFill>
                        <a:effectLst/>
                        <a:latin typeface="Footlight MT Light" panose="0204060206030A020304" pitchFamily="18" charset="0"/>
                      </a:endParaRPr>
                    </a:p>
                  </a:txBody>
                  <a:tcPr marL="7291" marR="7291" marT="7291" marB="0" anchor="ctr"/>
                </a:tc>
                <a:tc>
                  <a:txBody>
                    <a:bodyPr/>
                    <a:lstStyle/>
                    <a:p>
                      <a:pPr algn="l" fontAlgn="ctr"/>
                      <a:r>
                        <a:rPr lang="en-US" sz="1400" u="none" strike="noStrike">
                          <a:effectLst/>
                        </a:rPr>
                        <a:t>MOBIL PRODUCING NIG UNLIMITED</a:t>
                      </a:r>
                      <a:endParaRPr lang="en-US" sz="1400" b="0" i="0" u="none" strike="noStrike">
                        <a:solidFill>
                          <a:srgbClr val="000000"/>
                        </a:solidFill>
                        <a:effectLst/>
                        <a:latin typeface="Footlight MT Light" panose="0204060206030A020304" pitchFamily="18" charset="0"/>
                      </a:endParaRPr>
                    </a:p>
                  </a:txBody>
                  <a:tcPr marL="7291" marR="7291" marT="7291" marB="0" anchor="ctr"/>
                </a:tc>
                <a:tc>
                  <a:txBody>
                    <a:bodyPr/>
                    <a:lstStyle/>
                    <a:p>
                      <a:pPr algn="r" fontAlgn="ctr"/>
                      <a:r>
                        <a:rPr lang="en-US" sz="1400" u="none" strike="noStrike">
                          <a:effectLst/>
                        </a:rPr>
                        <a:t>1,044,536.00</a:t>
                      </a:r>
                      <a:endParaRPr lang="en-US" sz="1400" b="0" i="0" u="none" strike="noStrike">
                        <a:solidFill>
                          <a:srgbClr val="000000"/>
                        </a:solidFill>
                        <a:effectLst/>
                        <a:latin typeface="Footlight MT Light" panose="0204060206030A020304" pitchFamily="18" charset="0"/>
                      </a:endParaRPr>
                    </a:p>
                  </a:txBody>
                  <a:tcPr marL="7291" marR="7291" marT="7291" marB="0" anchor="ctr"/>
                </a:tc>
                <a:tc>
                  <a:txBody>
                    <a:bodyPr/>
                    <a:lstStyle/>
                    <a:p>
                      <a:pPr algn="r" fontAlgn="ctr"/>
                      <a:r>
                        <a:rPr lang="en-US" sz="1400" u="none" strike="noStrike">
                          <a:effectLst/>
                        </a:rPr>
                        <a:t>8.82</a:t>
                      </a:r>
                      <a:endParaRPr lang="en-US" sz="1400" b="0" i="0" u="none" strike="noStrike">
                        <a:solidFill>
                          <a:srgbClr val="000000"/>
                        </a:solidFill>
                        <a:effectLst/>
                        <a:latin typeface="Footlight MT Light" panose="0204060206030A020304" pitchFamily="18" charset="0"/>
                      </a:endParaRPr>
                    </a:p>
                  </a:txBody>
                  <a:tcPr marL="7291" marR="7291" marT="7291" marB="0" anchor="ctr"/>
                </a:tc>
                <a:extLst>
                  <a:ext uri="{0D108BD9-81ED-4DB2-BD59-A6C34878D82A}">
                    <a16:rowId xmlns:a16="http://schemas.microsoft.com/office/drawing/2014/main" val="2541125325"/>
                  </a:ext>
                </a:extLst>
              </a:tr>
              <a:tr h="406482">
                <a:tc>
                  <a:txBody>
                    <a:bodyPr/>
                    <a:lstStyle/>
                    <a:p>
                      <a:pPr algn="r" fontAlgn="ctr"/>
                      <a:r>
                        <a:rPr lang="en-US" sz="1400" u="none" strike="noStrike">
                          <a:effectLst/>
                        </a:rPr>
                        <a:t>5</a:t>
                      </a:r>
                      <a:endParaRPr lang="en-US" sz="1400" b="0" i="0" u="none" strike="noStrike">
                        <a:solidFill>
                          <a:srgbClr val="000000"/>
                        </a:solidFill>
                        <a:effectLst/>
                        <a:latin typeface="Footlight MT Light" panose="0204060206030A020304" pitchFamily="18" charset="0"/>
                      </a:endParaRPr>
                    </a:p>
                  </a:txBody>
                  <a:tcPr marL="7291" marR="7291" marT="7291" marB="0" anchor="ctr"/>
                </a:tc>
                <a:tc>
                  <a:txBody>
                    <a:bodyPr/>
                    <a:lstStyle/>
                    <a:p>
                      <a:pPr algn="l" fontAlgn="ctr"/>
                      <a:r>
                        <a:rPr lang="en-US" sz="1400" u="none" strike="noStrike">
                          <a:effectLst/>
                        </a:rPr>
                        <a:t>TOTAL ENERGIES UPSTREAM NIGERIA LIMITED</a:t>
                      </a:r>
                      <a:endParaRPr lang="en-US" sz="1400" b="0" i="0" u="none" strike="noStrike">
                        <a:solidFill>
                          <a:srgbClr val="000000"/>
                        </a:solidFill>
                        <a:effectLst/>
                        <a:latin typeface="Footlight MT Light" panose="0204060206030A020304" pitchFamily="18" charset="0"/>
                      </a:endParaRPr>
                    </a:p>
                  </a:txBody>
                  <a:tcPr marL="7291" marR="7291" marT="7291" marB="0" anchor="ctr"/>
                </a:tc>
                <a:tc>
                  <a:txBody>
                    <a:bodyPr/>
                    <a:lstStyle/>
                    <a:p>
                      <a:pPr algn="r" fontAlgn="ctr"/>
                      <a:r>
                        <a:rPr lang="en-US" sz="1400" u="none" strike="noStrike">
                          <a:effectLst/>
                        </a:rPr>
                        <a:t>986,484.00</a:t>
                      </a:r>
                      <a:endParaRPr lang="en-US" sz="1400" b="0" i="0" u="none" strike="noStrike">
                        <a:solidFill>
                          <a:srgbClr val="000000"/>
                        </a:solidFill>
                        <a:effectLst/>
                        <a:latin typeface="Footlight MT Light" panose="0204060206030A020304" pitchFamily="18" charset="0"/>
                      </a:endParaRPr>
                    </a:p>
                  </a:txBody>
                  <a:tcPr marL="7291" marR="7291" marT="7291" marB="0" anchor="ctr"/>
                </a:tc>
                <a:tc>
                  <a:txBody>
                    <a:bodyPr/>
                    <a:lstStyle/>
                    <a:p>
                      <a:pPr algn="r" fontAlgn="ctr"/>
                      <a:r>
                        <a:rPr lang="en-US" sz="1400" u="none" strike="noStrike">
                          <a:effectLst/>
                        </a:rPr>
                        <a:t>8.33</a:t>
                      </a:r>
                      <a:endParaRPr lang="en-US" sz="1400" b="0" i="0" u="none" strike="noStrike">
                        <a:solidFill>
                          <a:srgbClr val="000000"/>
                        </a:solidFill>
                        <a:effectLst/>
                        <a:latin typeface="Footlight MT Light" panose="0204060206030A020304" pitchFamily="18" charset="0"/>
                      </a:endParaRPr>
                    </a:p>
                  </a:txBody>
                  <a:tcPr marL="7291" marR="7291" marT="7291" marB="0" anchor="ctr"/>
                </a:tc>
                <a:extLst>
                  <a:ext uri="{0D108BD9-81ED-4DB2-BD59-A6C34878D82A}">
                    <a16:rowId xmlns:a16="http://schemas.microsoft.com/office/drawing/2014/main" val="1157412113"/>
                  </a:ext>
                </a:extLst>
              </a:tr>
              <a:tr h="308661">
                <a:tc>
                  <a:txBody>
                    <a:bodyPr/>
                    <a:lstStyle/>
                    <a:p>
                      <a:pPr algn="r" fontAlgn="ctr"/>
                      <a:r>
                        <a:rPr lang="en-US" sz="1400" u="none" strike="noStrike">
                          <a:effectLst/>
                        </a:rPr>
                        <a:t>6</a:t>
                      </a:r>
                      <a:endParaRPr lang="en-US" sz="1400" b="0" i="0" u="none" strike="noStrike">
                        <a:solidFill>
                          <a:srgbClr val="000000"/>
                        </a:solidFill>
                        <a:effectLst/>
                        <a:latin typeface="Footlight MT Light" panose="0204060206030A020304" pitchFamily="18" charset="0"/>
                      </a:endParaRPr>
                    </a:p>
                  </a:txBody>
                  <a:tcPr marL="7291" marR="7291" marT="7291" marB="0" anchor="ctr"/>
                </a:tc>
                <a:tc>
                  <a:txBody>
                    <a:bodyPr/>
                    <a:lstStyle/>
                    <a:p>
                      <a:pPr algn="l" fontAlgn="ctr"/>
                      <a:r>
                        <a:rPr lang="en-US" sz="1400" u="none" strike="noStrike">
                          <a:effectLst/>
                        </a:rPr>
                        <a:t>STAR DEEP WATER PETROLEUM LIMITED</a:t>
                      </a:r>
                      <a:endParaRPr lang="en-US" sz="1400" b="0" i="0" u="none" strike="noStrike">
                        <a:solidFill>
                          <a:srgbClr val="000000"/>
                        </a:solidFill>
                        <a:effectLst/>
                        <a:latin typeface="Footlight MT Light" panose="0204060206030A020304" pitchFamily="18" charset="0"/>
                      </a:endParaRPr>
                    </a:p>
                  </a:txBody>
                  <a:tcPr marL="7291" marR="7291" marT="7291" marB="0" anchor="ctr"/>
                </a:tc>
                <a:tc>
                  <a:txBody>
                    <a:bodyPr/>
                    <a:lstStyle/>
                    <a:p>
                      <a:pPr algn="r" fontAlgn="ctr"/>
                      <a:r>
                        <a:rPr lang="en-US" sz="1400" u="none" strike="noStrike">
                          <a:effectLst/>
                        </a:rPr>
                        <a:t>932,798.00</a:t>
                      </a:r>
                      <a:endParaRPr lang="en-US" sz="1400" b="0" i="0" u="none" strike="noStrike">
                        <a:solidFill>
                          <a:srgbClr val="000000"/>
                        </a:solidFill>
                        <a:effectLst/>
                        <a:latin typeface="Footlight MT Light" panose="0204060206030A020304" pitchFamily="18" charset="0"/>
                      </a:endParaRPr>
                    </a:p>
                  </a:txBody>
                  <a:tcPr marL="7291" marR="7291" marT="7291" marB="0" anchor="ctr"/>
                </a:tc>
                <a:tc>
                  <a:txBody>
                    <a:bodyPr/>
                    <a:lstStyle/>
                    <a:p>
                      <a:pPr algn="r" fontAlgn="ctr"/>
                      <a:r>
                        <a:rPr lang="en-US" sz="1400" u="none" strike="noStrike">
                          <a:effectLst/>
                        </a:rPr>
                        <a:t>7.87</a:t>
                      </a:r>
                      <a:endParaRPr lang="en-US" sz="1400" b="0" i="0" u="none" strike="noStrike">
                        <a:solidFill>
                          <a:srgbClr val="000000"/>
                        </a:solidFill>
                        <a:effectLst/>
                        <a:latin typeface="Footlight MT Light" panose="0204060206030A020304" pitchFamily="18" charset="0"/>
                      </a:endParaRPr>
                    </a:p>
                  </a:txBody>
                  <a:tcPr marL="7291" marR="7291" marT="7291" marB="0" anchor="ctr"/>
                </a:tc>
                <a:extLst>
                  <a:ext uri="{0D108BD9-81ED-4DB2-BD59-A6C34878D82A}">
                    <a16:rowId xmlns:a16="http://schemas.microsoft.com/office/drawing/2014/main" val="1179108345"/>
                  </a:ext>
                </a:extLst>
              </a:tr>
              <a:tr h="308661">
                <a:tc>
                  <a:txBody>
                    <a:bodyPr/>
                    <a:lstStyle/>
                    <a:p>
                      <a:pPr algn="r" fontAlgn="ctr"/>
                      <a:r>
                        <a:rPr lang="en-US" sz="1400" u="none" strike="noStrike">
                          <a:effectLst/>
                        </a:rPr>
                        <a:t>7</a:t>
                      </a:r>
                      <a:endParaRPr lang="en-US" sz="1400" b="0" i="0" u="none" strike="noStrike">
                        <a:solidFill>
                          <a:srgbClr val="000000"/>
                        </a:solidFill>
                        <a:effectLst/>
                        <a:latin typeface="Footlight MT Light" panose="0204060206030A020304" pitchFamily="18" charset="0"/>
                      </a:endParaRPr>
                    </a:p>
                  </a:txBody>
                  <a:tcPr marL="7291" marR="7291" marT="7291" marB="0" anchor="ctr"/>
                </a:tc>
                <a:tc>
                  <a:txBody>
                    <a:bodyPr/>
                    <a:lstStyle/>
                    <a:p>
                      <a:pPr algn="l" fontAlgn="ctr"/>
                      <a:r>
                        <a:rPr lang="en-US" sz="1400" u="none" strike="noStrike">
                          <a:effectLst/>
                        </a:rPr>
                        <a:t>CHEVRON NIGERIA LTD</a:t>
                      </a:r>
                      <a:endParaRPr lang="en-US" sz="1400" b="0" i="0" u="none" strike="noStrike">
                        <a:solidFill>
                          <a:srgbClr val="000000"/>
                        </a:solidFill>
                        <a:effectLst/>
                        <a:latin typeface="Footlight MT Light" panose="0204060206030A020304" pitchFamily="18" charset="0"/>
                      </a:endParaRPr>
                    </a:p>
                  </a:txBody>
                  <a:tcPr marL="7291" marR="7291" marT="7291" marB="0" anchor="ctr"/>
                </a:tc>
                <a:tc>
                  <a:txBody>
                    <a:bodyPr/>
                    <a:lstStyle/>
                    <a:p>
                      <a:pPr algn="r" fontAlgn="ctr"/>
                      <a:r>
                        <a:rPr lang="en-US" sz="1400" u="none" strike="noStrike">
                          <a:effectLst/>
                        </a:rPr>
                        <a:t>739,736.00</a:t>
                      </a:r>
                      <a:endParaRPr lang="en-US" sz="1400" b="0" i="0" u="none" strike="noStrike">
                        <a:solidFill>
                          <a:srgbClr val="000000"/>
                        </a:solidFill>
                        <a:effectLst/>
                        <a:latin typeface="Footlight MT Light" panose="0204060206030A020304" pitchFamily="18" charset="0"/>
                      </a:endParaRPr>
                    </a:p>
                  </a:txBody>
                  <a:tcPr marL="7291" marR="7291" marT="7291" marB="0" anchor="ctr"/>
                </a:tc>
                <a:tc>
                  <a:txBody>
                    <a:bodyPr/>
                    <a:lstStyle/>
                    <a:p>
                      <a:pPr algn="r" fontAlgn="ctr"/>
                      <a:r>
                        <a:rPr lang="en-US" sz="1400" u="none" strike="noStrike">
                          <a:effectLst/>
                        </a:rPr>
                        <a:t>6.24</a:t>
                      </a:r>
                      <a:endParaRPr lang="en-US" sz="1400" b="0" i="0" u="none" strike="noStrike">
                        <a:solidFill>
                          <a:srgbClr val="000000"/>
                        </a:solidFill>
                        <a:effectLst/>
                        <a:latin typeface="Footlight MT Light" panose="0204060206030A020304" pitchFamily="18" charset="0"/>
                      </a:endParaRPr>
                    </a:p>
                  </a:txBody>
                  <a:tcPr marL="7291" marR="7291" marT="7291" marB="0" anchor="ctr"/>
                </a:tc>
                <a:extLst>
                  <a:ext uri="{0D108BD9-81ED-4DB2-BD59-A6C34878D82A}">
                    <a16:rowId xmlns:a16="http://schemas.microsoft.com/office/drawing/2014/main" val="2960829175"/>
                  </a:ext>
                </a:extLst>
              </a:tr>
              <a:tr h="308661">
                <a:tc>
                  <a:txBody>
                    <a:bodyPr/>
                    <a:lstStyle/>
                    <a:p>
                      <a:pPr algn="r" fontAlgn="ctr"/>
                      <a:r>
                        <a:rPr lang="en-US" sz="1400" u="none" strike="noStrike">
                          <a:effectLst/>
                        </a:rPr>
                        <a:t>8</a:t>
                      </a:r>
                      <a:endParaRPr lang="en-US" sz="1400" b="0" i="0" u="none" strike="noStrike">
                        <a:solidFill>
                          <a:srgbClr val="000000"/>
                        </a:solidFill>
                        <a:effectLst/>
                        <a:latin typeface="Footlight MT Light" panose="0204060206030A020304" pitchFamily="18" charset="0"/>
                      </a:endParaRPr>
                    </a:p>
                  </a:txBody>
                  <a:tcPr marL="7291" marR="7291" marT="7291" marB="0" anchor="ctr"/>
                </a:tc>
                <a:tc>
                  <a:txBody>
                    <a:bodyPr/>
                    <a:lstStyle/>
                    <a:p>
                      <a:pPr algn="l" fontAlgn="ctr"/>
                      <a:r>
                        <a:rPr lang="en-US" sz="1400" u="none" strike="noStrike">
                          <a:effectLst/>
                        </a:rPr>
                        <a:t>TOTAL ENERGIES EP NIGERIA LIMITED</a:t>
                      </a:r>
                      <a:endParaRPr lang="en-US" sz="1400" b="0" i="0" u="none" strike="noStrike">
                        <a:solidFill>
                          <a:srgbClr val="000000"/>
                        </a:solidFill>
                        <a:effectLst/>
                        <a:latin typeface="Footlight MT Light" panose="0204060206030A020304" pitchFamily="18" charset="0"/>
                      </a:endParaRPr>
                    </a:p>
                  </a:txBody>
                  <a:tcPr marL="7291" marR="7291" marT="7291" marB="0" anchor="ctr"/>
                </a:tc>
                <a:tc>
                  <a:txBody>
                    <a:bodyPr/>
                    <a:lstStyle/>
                    <a:p>
                      <a:pPr algn="r" fontAlgn="ctr"/>
                      <a:r>
                        <a:rPr lang="en-US" sz="1400" u="none" strike="noStrike">
                          <a:effectLst/>
                        </a:rPr>
                        <a:t>675,312.00</a:t>
                      </a:r>
                      <a:endParaRPr lang="en-US" sz="1400" b="0" i="0" u="none" strike="noStrike">
                        <a:solidFill>
                          <a:srgbClr val="000000"/>
                        </a:solidFill>
                        <a:effectLst/>
                        <a:latin typeface="Footlight MT Light" panose="0204060206030A020304" pitchFamily="18" charset="0"/>
                      </a:endParaRPr>
                    </a:p>
                  </a:txBody>
                  <a:tcPr marL="7291" marR="7291" marT="7291" marB="0" anchor="ctr"/>
                </a:tc>
                <a:tc>
                  <a:txBody>
                    <a:bodyPr/>
                    <a:lstStyle/>
                    <a:p>
                      <a:pPr algn="r" fontAlgn="ctr"/>
                      <a:r>
                        <a:rPr lang="en-US" sz="1400" u="none" strike="noStrike">
                          <a:effectLst/>
                        </a:rPr>
                        <a:t>5.70</a:t>
                      </a:r>
                      <a:endParaRPr lang="en-US" sz="1400" b="0" i="0" u="none" strike="noStrike">
                        <a:solidFill>
                          <a:srgbClr val="000000"/>
                        </a:solidFill>
                        <a:effectLst/>
                        <a:latin typeface="Footlight MT Light" panose="0204060206030A020304" pitchFamily="18" charset="0"/>
                      </a:endParaRPr>
                    </a:p>
                  </a:txBody>
                  <a:tcPr marL="7291" marR="7291" marT="7291" marB="0" anchor="ctr"/>
                </a:tc>
                <a:extLst>
                  <a:ext uri="{0D108BD9-81ED-4DB2-BD59-A6C34878D82A}">
                    <a16:rowId xmlns:a16="http://schemas.microsoft.com/office/drawing/2014/main" val="1897122349"/>
                  </a:ext>
                </a:extLst>
              </a:tr>
              <a:tr h="308661">
                <a:tc>
                  <a:txBody>
                    <a:bodyPr/>
                    <a:lstStyle/>
                    <a:p>
                      <a:pPr algn="r" fontAlgn="ctr"/>
                      <a:r>
                        <a:rPr lang="en-US" sz="1400" u="none" strike="noStrike">
                          <a:effectLst/>
                        </a:rPr>
                        <a:t>9</a:t>
                      </a:r>
                      <a:endParaRPr lang="en-US" sz="1400" b="0" i="0" u="none" strike="noStrike">
                        <a:solidFill>
                          <a:srgbClr val="000000"/>
                        </a:solidFill>
                        <a:effectLst/>
                        <a:latin typeface="Footlight MT Light" panose="0204060206030A020304" pitchFamily="18" charset="0"/>
                      </a:endParaRPr>
                    </a:p>
                  </a:txBody>
                  <a:tcPr marL="7291" marR="7291" marT="7291" marB="0" anchor="ctr"/>
                </a:tc>
                <a:tc>
                  <a:txBody>
                    <a:bodyPr/>
                    <a:lstStyle/>
                    <a:p>
                      <a:pPr algn="l" fontAlgn="ctr"/>
                      <a:r>
                        <a:rPr lang="en-US" sz="1400" u="none" strike="noStrike">
                          <a:effectLst/>
                        </a:rPr>
                        <a:t>ESSO E&amp;P NIGERIA LTD</a:t>
                      </a:r>
                      <a:endParaRPr lang="en-US" sz="1400" b="0" i="0" u="none" strike="noStrike">
                        <a:solidFill>
                          <a:srgbClr val="000000"/>
                        </a:solidFill>
                        <a:effectLst/>
                        <a:latin typeface="Footlight MT Light" panose="0204060206030A020304" pitchFamily="18" charset="0"/>
                      </a:endParaRPr>
                    </a:p>
                  </a:txBody>
                  <a:tcPr marL="7291" marR="7291" marT="7291" marB="0" anchor="ctr"/>
                </a:tc>
                <a:tc>
                  <a:txBody>
                    <a:bodyPr/>
                    <a:lstStyle/>
                    <a:p>
                      <a:pPr algn="r" fontAlgn="ctr"/>
                      <a:r>
                        <a:rPr lang="en-US" sz="1400" u="none" strike="noStrike">
                          <a:effectLst/>
                        </a:rPr>
                        <a:t>629,234.00</a:t>
                      </a:r>
                      <a:endParaRPr lang="en-US" sz="1400" b="0" i="0" u="none" strike="noStrike">
                        <a:solidFill>
                          <a:srgbClr val="000000"/>
                        </a:solidFill>
                        <a:effectLst/>
                        <a:latin typeface="Footlight MT Light" panose="0204060206030A020304" pitchFamily="18" charset="0"/>
                      </a:endParaRPr>
                    </a:p>
                  </a:txBody>
                  <a:tcPr marL="7291" marR="7291" marT="7291" marB="0" anchor="ctr"/>
                </a:tc>
                <a:tc>
                  <a:txBody>
                    <a:bodyPr/>
                    <a:lstStyle/>
                    <a:p>
                      <a:pPr algn="r" fontAlgn="ctr"/>
                      <a:r>
                        <a:rPr lang="en-US" sz="1400" u="none" strike="noStrike">
                          <a:effectLst/>
                        </a:rPr>
                        <a:t>5.31</a:t>
                      </a:r>
                      <a:endParaRPr lang="en-US" sz="1400" b="0" i="0" u="none" strike="noStrike">
                        <a:solidFill>
                          <a:srgbClr val="000000"/>
                        </a:solidFill>
                        <a:effectLst/>
                        <a:latin typeface="Footlight MT Light" panose="0204060206030A020304" pitchFamily="18" charset="0"/>
                      </a:endParaRPr>
                    </a:p>
                  </a:txBody>
                  <a:tcPr marL="7291" marR="7291" marT="7291" marB="0" anchor="ctr"/>
                </a:tc>
                <a:extLst>
                  <a:ext uri="{0D108BD9-81ED-4DB2-BD59-A6C34878D82A}">
                    <a16:rowId xmlns:a16="http://schemas.microsoft.com/office/drawing/2014/main" val="912238267"/>
                  </a:ext>
                </a:extLst>
              </a:tr>
              <a:tr h="406482">
                <a:tc>
                  <a:txBody>
                    <a:bodyPr/>
                    <a:lstStyle/>
                    <a:p>
                      <a:pPr algn="r" fontAlgn="ctr"/>
                      <a:r>
                        <a:rPr lang="en-US" sz="1400" u="none" strike="noStrike">
                          <a:effectLst/>
                        </a:rPr>
                        <a:t>10</a:t>
                      </a:r>
                      <a:endParaRPr lang="en-US" sz="1400" b="0" i="0" u="none" strike="noStrike">
                        <a:solidFill>
                          <a:srgbClr val="000000"/>
                        </a:solidFill>
                        <a:effectLst/>
                        <a:latin typeface="Footlight MT Light" panose="0204060206030A020304" pitchFamily="18" charset="0"/>
                      </a:endParaRPr>
                    </a:p>
                  </a:txBody>
                  <a:tcPr marL="7291" marR="7291" marT="7291" marB="0" anchor="ctr"/>
                </a:tc>
                <a:tc>
                  <a:txBody>
                    <a:bodyPr/>
                    <a:lstStyle/>
                    <a:p>
                      <a:pPr algn="l" fontAlgn="ctr"/>
                      <a:r>
                        <a:rPr lang="en-US" sz="1400" u="none" strike="noStrike" dirty="0">
                          <a:effectLst/>
                        </a:rPr>
                        <a:t>NIGERIA PETROLEUM DEVELOPMENT COMPANY LIMITED</a:t>
                      </a:r>
                      <a:endParaRPr lang="en-US" sz="1400" b="0" i="0" u="none" strike="noStrike" dirty="0">
                        <a:solidFill>
                          <a:srgbClr val="000000"/>
                        </a:solidFill>
                        <a:effectLst/>
                        <a:latin typeface="Footlight MT Light" panose="0204060206030A020304" pitchFamily="18" charset="0"/>
                      </a:endParaRPr>
                    </a:p>
                  </a:txBody>
                  <a:tcPr marL="7291" marR="7291" marT="7291" marB="0" anchor="ctr"/>
                </a:tc>
                <a:tc>
                  <a:txBody>
                    <a:bodyPr/>
                    <a:lstStyle/>
                    <a:p>
                      <a:pPr algn="r" fontAlgn="ctr"/>
                      <a:r>
                        <a:rPr lang="en-US" sz="1400" u="none" strike="noStrike">
                          <a:effectLst/>
                        </a:rPr>
                        <a:t>617,313.00</a:t>
                      </a:r>
                      <a:endParaRPr lang="en-US" sz="1400" b="0" i="0" u="none" strike="noStrike">
                        <a:solidFill>
                          <a:srgbClr val="000000"/>
                        </a:solidFill>
                        <a:effectLst/>
                        <a:latin typeface="Footlight MT Light" panose="0204060206030A020304" pitchFamily="18" charset="0"/>
                      </a:endParaRPr>
                    </a:p>
                  </a:txBody>
                  <a:tcPr marL="7291" marR="7291" marT="7291" marB="0" anchor="ctr"/>
                </a:tc>
                <a:tc>
                  <a:txBody>
                    <a:bodyPr/>
                    <a:lstStyle/>
                    <a:p>
                      <a:pPr algn="r" fontAlgn="ctr"/>
                      <a:r>
                        <a:rPr lang="en-US" sz="1400" u="none" strike="noStrike" dirty="0">
                          <a:effectLst/>
                        </a:rPr>
                        <a:t>5.21</a:t>
                      </a:r>
                      <a:endParaRPr lang="en-US" sz="1400" b="0" i="0" u="none" strike="noStrike" dirty="0">
                        <a:solidFill>
                          <a:srgbClr val="000000"/>
                        </a:solidFill>
                        <a:effectLst/>
                        <a:latin typeface="Footlight MT Light" panose="0204060206030A020304" pitchFamily="18" charset="0"/>
                      </a:endParaRPr>
                    </a:p>
                  </a:txBody>
                  <a:tcPr marL="7291" marR="7291" marT="7291" marB="0" anchor="ctr"/>
                </a:tc>
                <a:extLst>
                  <a:ext uri="{0D108BD9-81ED-4DB2-BD59-A6C34878D82A}">
                    <a16:rowId xmlns:a16="http://schemas.microsoft.com/office/drawing/2014/main" val="331902690"/>
                  </a:ext>
                </a:extLst>
              </a:tr>
            </a:tbl>
          </a:graphicData>
        </a:graphic>
      </p:graphicFrame>
      <p:grpSp>
        <p:nvGrpSpPr>
          <p:cNvPr id="13" name="Group 12">
            <a:extLst>
              <a:ext uri="{FF2B5EF4-FFF2-40B4-BE49-F238E27FC236}">
                <a16:creationId xmlns:a16="http://schemas.microsoft.com/office/drawing/2014/main" id="{338CD2F8-5233-A6BA-C5D6-ADCCE93554BB}"/>
              </a:ext>
            </a:extLst>
          </p:cNvPr>
          <p:cNvGrpSpPr/>
          <p:nvPr/>
        </p:nvGrpSpPr>
        <p:grpSpPr>
          <a:xfrm>
            <a:off x="0" y="6083300"/>
            <a:ext cx="12192000" cy="921746"/>
            <a:chOff x="-7469" y="5637053"/>
            <a:chExt cx="12199469" cy="1217685"/>
          </a:xfrm>
        </p:grpSpPr>
        <p:sp>
          <p:nvSpPr>
            <p:cNvPr id="14" name="Rectangle 21">
              <a:extLst>
                <a:ext uri="{FF2B5EF4-FFF2-40B4-BE49-F238E27FC236}">
                  <a16:creationId xmlns:a16="http://schemas.microsoft.com/office/drawing/2014/main" id="{AA7FCC43-B8AF-2D96-619E-1092E8519F4E}"/>
                </a:ext>
              </a:extLst>
            </p:cNvPr>
            <p:cNvSpPr/>
            <p:nvPr/>
          </p:nvSpPr>
          <p:spPr>
            <a:xfrm>
              <a:off x="-7469" y="5637053"/>
              <a:ext cx="12192000" cy="1199227"/>
            </a:xfrm>
            <a:custGeom>
              <a:avLst/>
              <a:gdLst>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169097 h 814210"/>
                <a:gd name="connsiteX1" fmla="*/ 12192000 w 12192000"/>
                <a:gd name="connsiteY1" fmla="*/ 169097 h 814210"/>
                <a:gd name="connsiteX2" fmla="*/ 12192000 w 12192000"/>
                <a:gd name="connsiteY2" fmla="*/ 814210 h 814210"/>
                <a:gd name="connsiteX3" fmla="*/ 0 w 12192000"/>
                <a:gd name="connsiteY3" fmla="*/ 814210 h 814210"/>
                <a:gd name="connsiteX4" fmla="*/ 0 w 12192000"/>
                <a:gd name="connsiteY4" fmla="*/ 169097 h 814210"/>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1102313">
                  <a:moveTo>
                    <a:pt x="0" y="457200"/>
                  </a:moveTo>
                  <a:cubicBezTo>
                    <a:pt x="4424948" y="-192505"/>
                    <a:pt x="7502358" y="1876926"/>
                    <a:pt x="12192000" y="0"/>
                  </a:cubicBezTo>
                  <a:lnTo>
                    <a:pt x="12192000" y="1102313"/>
                  </a:lnTo>
                  <a:lnTo>
                    <a:pt x="0" y="1102313"/>
                  </a:lnTo>
                  <a:lnTo>
                    <a:pt x="0" y="457200"/>
                  </a:lnTo>
                  <a:close/>
                </a:path>
              </a:pathLst>
            </a:custGeom>
            <a:solidFill>
              <a:schemeClr val="accent4">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endParaRPr lang="en-US" sz="2800" b="1" dirty="0">
                <a:solidFill>
                  <a:schemeClr val="tx1"/>
                </a:solidFill>
                <a:latin typeface="Footlight MT Light" panose="0204060206030A020304" pitchFamily="18" charset="0"/>
              </a:endParaRPr>
            </a:p>
          </p:txBody>
        </p:sp>
        <p:sp>
          <p:nvSpPr>
            <p:cNvPr id="15" name="Rectangle 21">
              <a:extLst>
                <a:ext uri="{FF2B5EF4-FFF2-40B4-BE49-F238E27FC236}">
                  <a16:creationId xmlns:a16="http://schemas.microsoft.com/office/drawing/2014/main" id="{FBE12B7E-B493-EE90-47E8-094921EBD3AA}"/>
                </a:ext>
              </a:extLst>
            </p:cNvPr>
            <p:cNvSpPr/>
            <p:nvPr/>
          </p:nvSpPr>
          <p:spPr>
            <a:xfrm>
              <a:off x="0" y="5752425"/>
              <a:ext cx="12192000" cy="1102313"/>
            </a:xfrm>
            <a:custGeom>
              <a:avLst/>
              <a:gdLst>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169097 h 814210"/>
                <a:gd name="connsiteX1" fmla="*/ 12192000 w 12192000"/>
                <a:gd name="connsiteY1" fmla="*/ 169097 h 814210"/>
                <a:gd name="connsiteX2" fmla="*/ 12192000 w 12192000"/>
                <a:gd name="connsiteY2" fmla="*/ 814210 h 814210"/>
                <a:gd name="connsiteX3" fmla="*/ 0 w 12192000"/>
                <a:gd name="connsiteY3" fmla="*/ 814210 h 814210"/>
                <a:gd name="connsiteX4" fmla="*/ 0 w 12192000"/>
                <a:gd name="connsiteY4" fmla="*/ 169097 h 814210"/>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1102313">
                  <a:moveTo>
                    <a:pt x="0" y="457200"/>
                  </a:moveTo>
                  <a:cubicBezTo>
                    <a:pt x="4424948" y="-192505"/>
                    <a:pt x="7502358" y="1876926"/>
                    <a:pt x="12192000" y="0"/>
                  </a:cubicBezTo>
                  <a:lnTo>
                    <a:pt x="12192000" y="1102313"/>
                  </a:lnTo>
                  <a:lnTo>
                    <a:pt x="0" y="1102313"/>
                  </a:lnTo>
                  <a:lnTo>
                    <a:pt x="0" y="457200"/>
                  </a:lnTo>
                  <a:close/>
                </a:path>
              </a:pathLst>
            </a:custGeom>
            <a:solidFill>
              <a:schemeClr val="accent6">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endParaRPr lang="en-US" sz="2800" b="1" dirty="0">
                <a:solidFill>
                  <a:schemeClr val="tx1"/>
                </a:solidFill>
                <a:latin typeface="Footlight MT Light" panose="0204060206030A020304" pitchFamily="18" charset="0"/>
              </a:endParaRPr>
            </a:p>
          </p:txBody>
        </p:sp>
      </p:grpSp>
      <p:sp>
        <p:nvSpPr>
          <p:cNvPr id="16" name="Title 5">
            <a:extLst>
              <a:ext uri="{FF2B5EF4-FFF2-40B4-BE49-F238E27FC236}">
                <a16:creationId xmlns:a16="http://schemas.microsoft.com/office/drawing/2014/main" id="{FF2C863A-734C-EFDA-18AD-485047DD7F6C}"/>
              </a:ext>
            </a:extLst>
          </p:cNvPr>
          <p:cNvSpPr txBox="1">
            <a:spLocks/>
          </p:cNvSpPr>
          <p:nvPr/>
        </p:nvSpPr>
        <p:spPr>
          <a:xfrm>
            <a:off x="0" y="579755"/>
            <a:ext cx="12192000" cy="949008"/>
          </a:xfrm>
          <a:prstGeom prst="rect">
            <a:avLst/>
          </a:prstGeom>
          <a:solidFill>
            <a:schemeClr val="accent6">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highlight>
                  <a:srgbClr val="008000"/>
                </a:highlight>
              </a:rPr>
              <a:t>Material Companies Covered</a:t>
            </a:r>
            <a:endParaRPr lang="en-GB" dirty="0">
              <a:solidFill>
                <a:schemeClr val="bg1"/>
              </a:solidFill>
              <a:latin typeface="Footlight MT Light" panose="0204060206030A020304" pitchFamily="18" charset="0"/>
            </a:endParaRPr>
          </a:p>
        </p:txBody>
      </p:sp>
    </p:spTree>
    <p:extLst>
      <p:ext uri="{BB962C8B-B14F-4D97-AF65-F5344CB8AC3E}">
        <p14:creationId xmlns:p14="http://schemas.microsoft.com/office/powerpoint/2010/main" val="3330710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000" fill="hold"/>
                                        <p:tgtEl>
                                          <p:spTgt spid="16"/>
                                        </p:tgtEl>
                                        <p:attrNameLst>
                                          <p:attrName>ppt_w</p:attrName>
                                        </p:attrNameLst>
                                      </p:cBhvr>
                                      <p:tavLst>
                                        <p:tav tm="0">
                                          <p:val>
                                            <p:fltVal val="0"/>
                                          </p:val>
                                        </p:tav>
                                        <p:tav tm="100000">
                                          <p:val>
                                            <p:strVal val="#ppt_w"/>
                                          </p:val>
                                        </p:tav>
                                      </p:tavLst>
                                    </p:anim>
                                    <p:anim calcmode="lin" valueType="num">
                                      <p:cBhvr>
                                        <p:cTn id="14" dur="1000" fill="hold"/>
                                        <p:tgtEl>
                                          <p:spTgt spid="16"/>
                                        </p:tgtEl>
                                        <p:attrNameLst>
                                          <p:attrName>ppt_h</p:attrName>
                                        </p:attrNameLst>
                                      </p:cBhvr>
                                      <p:tavLst>
                                        <p:tav tm="0">
                                          <p:val>
                                            <p:fltVal val="0"/>
                                          </p:val>
                                        </p:tav>
                                        <p:tav tm="100000">
                                          <p:val>
                                            <p:strVal val="#ppt_h"/>
                                          </p:val>
                                        </p:tav>
                                      </p:tavLst>
                                    </p:anim>
                                    <p:anim calcmode="lin" valueType="num">
                                      <p:cBhvr>
                                        <p:cTn id="15" dur="1000" fill="hold"/>
                                        <p:tgtEl>
                                          <p:spTgt spid="16"/>
                                        </p:tgtEl>
                                        <p:attrNameLst>
                                          <p:attrName>style.rotation</p:attrName>
                                        </p:attrNameLst>
                                      </p:cBhvr>
                                      <p:tavLst>
                                        <p:tav tm="0">
                                          <p:val>
                                            <p:fltVal val="90"/>
                                          </p:val>
                                        </p:tav>
                                        <p:tav tm="100000">
                                          <p:val>
                                            <p:fltVal val="0"/>
                                          </p:val>
                                        </p:tav>
                                      </p:tavLst>
                                    </p:anim>
                                    <p:animEffect transition="in" filter="fade">
                                      <p:cBhvr>
                                        <p:cTn id="16"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D7229A2-8221-4692-A9BC-200280D43649}"/>
              </a:ext>
            </a:extLst>
          </p:cNvPr>
          <p:cNvPicPr>
            <a:picLocks noChangeAspect="1"/>
          </p:cNvPicPr>
          <p:nvPr/>
        </p:nvPicPr>
        <p:blipFill>
          <a:blip r:embed="rId2" cstate="print">
            <a:alphaModFix amt="50000"/>
            <a:extLst>
              <a:ext uri="{28A0092B-C50C-407E-A947-70E740481C1C}">
                <a14:useLocalDpi xmlns:a14="http://schemas.microsoft.com/office/drawing/2010/main" val="0"/>
              </a:ext>
            </a:extLst>
          </a:blip>
          <a:stretch>
            <a:fillRect/>
          </a:stretch>
        </p:blipFill>
        <p:spPr>
          <a:xfrm>
            <a:off x="17666" y="774016"/>
            <a:ext cx="12192000" cy="5978702"/>
          </a:xfrm>
          <a:prstGeom prst="rect">
            <a:avLst/>
          </a:prstGeom>
          <a:noFill/>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3236" y="1315503"/>
            <a:ext cx="4991098" cy="4825329"/>
          </a:xfrm>
          <a:prstGeom prst="rect">
            <a:avLst/>
          </a:prstGeom>
        </p:spPr>
      </p:pic>
      <p:sp>
        <p:nvSpPr>
          <p:cNvPr id="9" name="Rectangle 8">
            <a:extLst>
              <a:ext uri="{FF2B5EF4-FFF2-40B4-BE49-F238E27FC236}">
                <a16:creationId xmlns:a16="http://schemas.microsoft.com/office/drawing/2014/main" id="{229C1E96-4DA7-4FBD-A9D4-538B1CD12CED}"/>
              </a:ext>
            </a:extLst>
          </p:cNvPr>
          <p:cNvSpPr/>
          <p:nvPr/>
        </p:nvSpPr>
        <p:spPr>
          <a:xfrm>
            <a:off x="144868" y="1271312"/>
            <a:ext cx="5594457" cy="43492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GB" sz="2400" dirty="0">
                <a:solidFill>
                  <a:schemeClr val="tx1"/>
                </a:solidFill>
                <a:latin typeface="Footlight MT Light" panose="0204060206030A020304" pitchFamily="18" charset="0"/>
              </a:rPr>
              <a:t>Sales of Federation Crude Oil and Gas</a:t>
            </a:r>
          </a:p>
          <a:p>
            <a:pPr marL="342900" indent="-342900">
              <a:buFont typeface="Arial" panose="020B0604020202020204" pitchFamily="34" charset="0"/>
              <a:buChar char="•"/>
            </a:pPr>
            <a:r>
              <a:rPr lang="en-GB" sz="2300" dirty="0">
                <a:solidFill>
                  <a:schemeClr val="tx1"/>
                </a:solidFill>
                <a:latin typeface="Footlight MT Light" panose="0204060206030A020304" pitchFamily="18" charset="0"/>
              </a:rPr>
              <a:t>Taxes (Excluding PAYE)</a:t>
            </a:r>
          </a:p>
          <a:p>
            <a:pPr marL="342900" indent="-342900">
              <a:buFont typeface="Arial" panose="020B0604020202020204" pitchFamily="34" charset="0"/>
              <a:buChar char="•"/>
            </a:pPr>
            <a:r>
              <a:rPr lang="en-GB" sz="2300" dirty="0">
                <a:solidFill>
                  <a:schemeClr val="tx1"/>
                </a:solidFill>
                <a:latin typeface="Footlight MT Light" panose="0204060206030A020304" pitchFamily="18" charset="0"/>
              </a:rPr>
              <a:t>Royalty</a:t>
            </a:r>
          </a:p>
          <a:p>
            <a:pPr marL="342900" indent="-342900">
              <a:buFont typeface="Arial" panose="020B0604020202020204" pitchFamily="34" charset="0"/>
              <a:buChar char="•"/>
            </a:pPr>
            <a:r>
              <a:rPr lang="en-GB" sz="2300" dirty="0">
                <a:solidFill>
                  <a:schemeClr val="tx1"/>
                </a:solidFill>
                <a:latin typeface="Footlight MT Light" panose="0204060206030A020304" pitchFamily="18" charset="0"/>
              </a:rPr>
              <a:t>Concession rental</a:t>
            </a:r>
          </a:p>
          <a:p>
            <a:pPr marL="342900" indent="-342900">
              <a:buFont typeface="Arial" panose="020B0604020202020204" pitchFamily="34" charset="0"/>
              <a:buChar char="•"/>
            </a:pPr>
            <a:r>
              <a:rPr lang="en-GB" sz="2300" dirty="0">
                <a:solidFill>
                  <a:schemeClr val="tx1"/>
                </a:solidFill>
                <a:latin typeface="Footlight MT Light" panose="0204060206030A020304" pitchFamily="18" charset="0"/>
              </a:rPr>
              <a:t>Gas flare penalty</a:t>
            </a:r>
          </a:p>
          <a:p>
            <a:pPr marL="342900" indent="-342900">
              <a:buFont typeface="Arial" panose="020B0604020202020204" pitchFamily="34" charset="0"/>
              <a:buChar char="•"/>
            </a:pPr>
            <a:r>
              <a:rPr lang="en-US" sz="2300" dirty="0">
                <a:solidFill>
                  <a:schemeClr val="tx1"/>
                </a:solidFill>
                <a:latin typeface="Footlight MT Light" panose="0204060206030A020304" pitchFamily="18" charset="0"/>
              </a:rPr>
              <a:t>Signature Bonus and License Fees</a:t>
            </a:r>
          </a:p>
          <a:p>
            <a:pPr marL="342900" indent="-342900">
              <a:buFont typeface="Arial" panose="020B0604020202020204" pitchFamily="34" charset="0"/>
              <a:buChar char="•"/>
            </a:pPr>
            <a:r>
              <a:rPr lang="en-GB" sz="2300" dirty="0">
                <a:solidFill>
                  <a:schemeClr val="tx1"/>
                </a:solidFill>
                <a:latin typeface="Footlight MT Light" panose="0204060206030A020304" pitchFamily="18" charset="0"/>
              </a:rPr>
              <a:t>Transportation Fees</a:t>
            </a:r>
          </a:p>
          <a:p>
            <a:pPr marL="342900" indent="-342900">
              <a:buFont typeface="Arial" panose="020B0604020202020204" pitchFamily="34" charset="0"/>
              <a:buChar char="•"/>
            </a:pPr>
            <a:r>
              <a:rPr lang="en-GB" sz="2300" dirty="0">
                <a:solidFill>
                  <a:schemeClr val="tx1"/>
                </a:solidFill>
                <a:latin typeface="Footlight MT Light" panose="0204060206030A020304" pitchFamily="18" charset="0"/>
              </a:rPr>
              <a:t>Dividend from NNLG</a:t>
            </a:r>
          </a:p>
          <a:p>
            <a:pPr marL="342900" indent="-342900">
              <a:buFont typeface="Arial" panose="020B0604020202020204" pitchFamily="34" charset="0"/>
              <a:buChar char="•"/>
            </a:pPr>
            <a:r>
              <a:rPr lang="en-GB" sz="2300" dirty="0">
                <a:solidFill>
                  <a:schemeClr val="tx1"/>
                </a:solidFill>
                <a:latin typeface="Footlight MT Light" panose="0204060206030A020304" pitchFamily="18" charset="0"/>
              </a:rPr>
              <a:t>NDDC levy</a:t>
            </a:r>
          </a:p>
          <a:p>
            <a:pPr marL="342900" indent="-342900">
              <a:buFont typeface="Arial" panose="020B0604020202020204" pitchFamily="34" charset="0"/>
              <a:buChar char="•"/>
            </a:pPr>
            <a:r>
              <a:rPr lang="en-GB" sz="2300" dirty="0">
                <a:solidFill>
                  <a:schemeClr val="tx1"/>
                </a:solidFill>
                <a:latin typeface="Footlight MT Light" panose="0204060206030A020304" pitchFamily="18" charset="0"/>
              </a:rPr>
              <a:t>NCDMB levy</a:t>
            </a:r>
          </a:p>
          <a:p>
            <a:pPr marL="342900" indent="-342900">
              <a:buFont typeface="Arial" panose="020B0604020202020204" pitchFamily="34" charset="0"/>
              <a:buChar char="•"/>
            </a:pPr>
            <a:r>
              <a:rPr lang="en-GB" sz="2300" dirty="0">
                <a:solidFill>
                  <a:schemeClr val="tx1"/>
                </a:solidFill>
                <a:latin typeface="Footlight MT Light" panose="0204060206030A020304" pitchFamily="18" charset="0"/>
              </a:rPr>
              <a:t>Ness Fee</a:t>
            </a:r>
          </a:p>
          <a:p>
            <a:pPr marL="342900" indent="-342900">
              <a:buFont typeface="Arial" panose="020B0604020202020204" pitchFamily="34" charset="0"/>
              <a:buChar char="•"/>
            </a:pPr>
            <a:r>
              <a:rPr lang="en-GB" sz="2300" dirty="0">
                <a:solidFill>
                  <a:schemeClr val="tx1"/>
                </a:solidFill>
                <a:latin typeface="Footlight MT Light" panose="0204060206030A020304" pitchFamily="18" charset="0"/>
              </a:rPr>
              <a:t>Miscellaneous Income</a:t>
            </a:r>
          </a:p>
        </p:txBody>
      </p:sp>
      <p:grpSp>
        <p:nvGrpSpPr>
          <p:cNvPr id="15" name="Group 14">
            <a:extLst>
              <a:ext uri="{FF2B5EF4-FFF2-40B4-BE49-F238E27FC236}">
                <a16:creationId xmlns:a16="http://schemas.microsoft.com/office/drawing/2014/main" id="{80B3D91A-BA7A-445F-8DFC-4F1860D040E5}"/>
              </a:ext>
            </a:extLst>
          </p:cNvPr>
          <p:cNvGrpSpPr/>
          <p:nvPr/>
        </p:nvGrpSpPr>
        <p:grpSpPr>
          <a:xfrm>
            <a:off x="-7469" y="5787361"/>
            <a:ext cx="12199469" cy="1217685"/>
            <a:chOff x="-7469" y="5637053"/>
            <a:chExt cx="12199469" cy="1217685"/>
          </a:xfrm>
        </p:grpSpPr>
        <p:sp>
          <p:nvSpPr>
            <p:cNvPr id="16" name="Rectangle 21">
              <a:extLst>
                <a:ext uri="{FF2B5EF4-FFF2-40B4-BE49-F238E27FC236}">
                  <a16:creationId xmlns:a16="http://schemas.microsoft.com/office/drawing/2014/main" id="{79A5CC32-97D6-4731-AEE4-606DA5BB96D1}"/>
                </a:ext>
              </a:extLst>
            </p:cNvPr>
            <p:cNvSpPr/>
            <p:nvPr/>
          </p:nvSpPr>
          <p:spPr>
            <a:xfrm>
              <a:off x="-7469" y="5637053"/>
              <a:ext cx="12192000" cy="1199227"/>
            </a:xfrm>
            <a:custGeom>
              <a:avLst/>
              <a:gdLst>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169097 h 814210"/>
                <a:gd name="connsiteX1" fmla="*/ 12192000 w 12192000"/>
                <a:gd name="connsiteY1" fmla="*/ 169097 h 814210"/>
                <a:gd name="connsiteX2" fmla="*/ 12192000 w 12192000"/>
                <a:gd name="connsiteY2" fmla="*/ 814210 h 814210"/>
                <a:gd name="connsiteX3" fmla="*/ 0 w 12192000"/>
                <a:gd name="connsiteY3" fmla="*/ 814210 h 814210"/>
                <a:gd name="connsiteX4" fmla="*/ 0 w 12192000"/>
                <a:gd name="connsiteY4" fmla="*/ 169097 h 814210"/>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1102313">
                  <a:moveTo>
                    <a:pt x="0" y="457200"/>
                  </a:moveTo>
                  <a:cubicBezTo>
                    <a:pt x="4424948" y="-192505"/>
                    <a:pt x="7502358" y="1876926"/>
                    <a:pt x="12192000" y="0"/>
                  </a:cubicBezTo>
                  <a:lnTo>
                    <a:pt x="12192000" y="1102313"/>
                  </a:lnTo>
                  <a:lnTo>
                    <a:pt x="0" y="1102313"/>
                  </a:lnTo>
                  <a:lnTo>
                    <a:pt x="0" y="457200"/>
                  </a:lnTo>
                  <a:close/>
                </a:path>
              </a:pathLst>
            </a:custGeom>
            <a:solidFill>
              <a:schemeClr val="accent4">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endParaRPr lang="en-US" sz="2800" b="1" dirty="0">
                <a:solidFill>
                  <a:schemeClr val="tx1"/>
                </a:solidFill>
                <a:latin typeface="Footlight MT Light" panose="0204060206030A020304" pitchFamily="18" charset="0"/>
              </a:endParaRPr>
            </a:p>
          </p:txBody>
        </p:sp>
        <p:sp>
          <p:nvSpPr>
            <p:cNvPr id="17" name="Rectangle 21">
              <a:extLst>
                <a:ext uri="{FF2B5EF4-FFF2-40B4-BE49-F238E27FC236}">
                  <a16:creationId xmlns:a16="http://schemas.microsoft.com/office/drawing/2014/main" id="{B85CBE46-C6B7-44F2-97C6-AE21156F1ED2}"/>
                </a:ext>
              </a:extLst>
            </p:cNvPr>
            <p:cNvSpPr/>
            <p:nvPr/>
          </p:nvSpPr>
          <p:spPr>
            <a:xfrm>
              <a:off x="0" y="5752425"/>
              <a:ext cx="12192000" cy="1102313"/>
            </a:xfrm>
            <a:custGeom>
              <a:avLst/>
              <a:gdLst>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169097 h 814210"/>
                <a:gd name="connsiteX1" fmla="*/ 12192000 w 12192000"/>
                <a:gd name="connsiteY1" fmla="*/ 169097 h 814210"/>
                <a:gd name="connsiteX2" fmla="*/ 12192000 w 12192000"/>
                <a:gd name="connsiteY2" fmla="*/ 814210 h 814210"/>
                <a:gd name="connsiteX3" fmla="*/ 0 w 12192000"/>
                <a:gd name="connsiteY3" fmla="*/ 814210 h 814210"/>
                <a:gd name="connsiteX4" fmla="*/ 0 w 12192000"/>
                <a:gd name="connsiteY4" fmla="*/ 169097 h 814210"/>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1102313">
                  <a:moveTo>
                    <a:pt x="0" y="457200"/>
                  </a:moveTo>
                  <a:cubicBezTo>
                    <a:pt x="4424948" y="-192505"/>
                    <a:pt x="7502358" y="1876926"/>
                    <a:pt x="12192000" y="0"/>
                  </a:cubicBezTo>
                  <a:lnTo>
                    <a:pt x="12192000" y="1102313"/>
                  </a:lnTo>
                  <a:lnTo>
                    <a:pt x="0" y="1102313"/>
                  </a:lnTo>
                  <a:lnTo>
                    <a:pt x="0" y="457200"/>
                  </a:lnTo>
                  <a:close/>
                </a:path>
              </a:pathLst>
            </a:custGeom>
            <a:solidFill>
              <a:schemeClr val="accent6">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endParaRPr lang="en-US" sz="2800" b="1" dirty="0">
                <a:solidFill>
                  <a:schemeClr val="tx1"/>
                </a:solidFill>
                <a:latin typeface="Footlight MT Light" panose="0204060206030A020304" pitchFamily="18" charset="0"/>
              </a:endParaRPr>
            </a:p>
          </p:txBody>
        </p:sp>
      </p:grpSp>
      <p:sp>
        <p:nvSpPr>
          <p:cNvPr id="11" name="Rectangle 10">
            <a:extLst>
              <a:ext uri="{FF2B5EF4-FFF2-40B4-BE49-F238E27FC236}">
                <a16:creationId xmlns:a16="http://schemas.microsoft.com/office/drawing/2014/main" id="{63B0E614-4F67-446B-AA56-AD1F5A6155E9}"/>
              </a:ext>
            </a:extLst>
          </p:cNvPr>
          <p:cNvSpPr/>
          <p:nvPr/>
        </p:nvSpPr>
        <p:spPr>
          <a:xfrm>
            <a:off x="1114204" y="6463175"/>
            <a:ext cx="2448578" cy="3805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endParaRPr lang="en-US" sz="2000" b="1" dirty="0">
              <a:solidFill>
                <a:schemeClr val="bg1"/>
              </a:solidFill>
              <a:latin typeface="Footlight MT Light" panose="0204060206030A020304" pitchFamily="18" charset="0"/>
            </a:endParaRPr>
          </a:p>
        </p:txBody>
      </p:sp>
      <p:sp>
        <p:nvSpPr>
          <p:cNvPr id="13" name="Rectangle 12">
            <a:extLst>
              <a:ext uri="{FF2B5EF4-FFF2-40B4-BE49-F238E27FC236}">
                <a16:creationId xmlns:a16="http://schemas.microsoft.com/office/drawing/2014/main" id="{B2F2BDAD-0CA9-43A9-88B1-5967300C07D5}"/>
              </a:ext>
            </a:extLst>
          </p:cNvPr>
          <p:cNvSpPr/>
          <p:nvPr/>
        </p:nvSpPr>
        <p:spPr>
          <a:xfrm>
            <a:off x="2942097" y="6401774"/>
            <a:ext cx="2448578" cy="4654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endParaRPr lang="en-US" sz="2000" b="1" dirty="0">
              <a:solidFill>
                <a:schemeClr val="bg1"/>
              </a:solidFill>
              <a:latin typeface="Footlight MT Light" panose="0204060206030A020304" pitchFamily="18" charset="0"/>
            </a:endParaRPr>
          </a:p>
        </p:txBody>
      </p:sp>
      <p:sp>
        <p:nvSpPr>
          <p:cNvPr id="7" name="Content Placeholder 6"/>
          <p:cNvSpPr>
            <a:spLocks noGrp="1"/>
          </p:cNvSpPr>
          <p:nvPr>
            <p:ph idx="1"/>
          </p:nvPr>
        </p:nvSpPr>
        <p:spPr>
          <a:xfrm>
            <a:off x="42801" y="5542497"/>
            <a:ext cx="12192000" cy="750276"/>
          </a:xfrm>
          <a:solidFill>
            <a:schemeClr val="bg2"/>
          </a:solidFill>
        </p:spPr>
        <p:txBody>
          <a:bodyPr>
            <a:noAutofit/>
          </a:bodyPr>
          <a:lstStyle/>
          <a:p>
            <a:pPr marL="0" indent="0" algn="ctr">
              <a:buNone/>
            </a:pPr>
            <a:r>
              <a:rPr lang="en-US" sz="3400" kern="100" dirty="0">
                <a:solidFill>
                  <a:schemeClr val="accent6">
                    <a:lumMod val="75000"/>
                  </a:schemeClr>
                </a:solidFill>
                <a:latin typeface="Footlight MT Light" panose="0204060206030A020304" pitchFamily="18" charset="0"/>
                <a:cs typeface="Times New Roman" panose="02020603050405020304" pitchFamily="18" charset="0"/>
              </a:rPr>
              <a:t>Revenues contributing 1.5% to total revenue in the year were considered material.</a:t>
            </a:r>
            <a:endParaRPr lang="en-GB" sz="3400" dirty="0">
              <a:latin typeface="Footlight MT Light" panose="0204060206030A020304" pitchFamily="18" charset="0"/>
            </a:endParaRPr>
          </a:p>
        </p:txBody>
      </p:sp>
      <p:sp>
        <p:nvSpPr>
          <p:cNvPr id="6" name="Title 5"/>
          <p:cNvSpPr>
            <a:spLocks noGrp="1"/>
          </p:cNvSpPr>
          <p:nvPr>
            <p:ph type="title"/>
          </p:nvPr>
        </p:nvSpPr>
        <p:spPr>
          <a:xfrm>
            <a:off x="0" y="539262"/>
            <a:ext cx="12192000" cy="726830"/>
          </a:xfrm>
          <a:solidFill>
            <a:schemeClr val="accent6">
              <a:lumMod val="75000"/>
            </a:schemeClr>
          </a:solidFill>
        </p:spPr>
        <p:txBody>
          <a:bodyPr>
            <a:normAutofit/>
          </a:bodyPr>
          <a:lstStyle/>
          <a:p>
            <a:pPr algn="ctr"/>
            <a:r>
              <a:rPr lang="en-GB" sz="3200" b="1" dirty="0">
                <a:solidFill>
                  <a:schemeClr val="bg1"/>
                </a:solidFill>
                <a:latin typeface="Footlight MT Light" panose="0204060206030A020304" pitchFamily="18" charset="0"/>
              </a:rPr>
              <a:t>Revenue Streams ( Sources of Revenue Under Reconciliation)</a:t>
            </a:r>
          </a:p>
        </p:txBody>
      </p:sp>
      <p:pic>
        <p:nvPicPr>
          <p:cNvPr id="21" name="Picture 4" descr="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75" y="0"/>
            <a:ext cx="1299174" cy="464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2510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 calcmode="lin" valueType="num">
                                      <p:cBhvr>
                                        <p:cTn id="9" dur="1000" fill="hold"/>
                                        <p:tgtEl>
                                          <p:spTgt spid="20"/>
                                        </p:tgtEl>
                                        <p:attrNameLst>
                                          <p:attrName>style.rotation</p:attrName>
                                        </p:attrNameLst>
                                      </p:cBhvr>
                                      <p:tavLst>
                                        <p:tav tm="0">
                                          <p:val>
                                            <p:fltVal val="90"/>
                                          </p:val>
                                        </p:tav>
                                        <p:tav tm="100000">
                                          <p:val>
                                            <p:fltVal val="0"/>
                                          </p:val>
                                        </p:tav>
                                      </p:tavLst>
                                    </p:anim>
                                    <p:animEffect transition="in" filter="fade">
                                      <p:cBhvr>
                                        <p:cTn id="10" dur="1000"/>
                                        <p:tgtEl>
                                          <p:spTgt spid="20"/>
                                        </p:tgtEl>
                                      </p:cBhvr>
                                    </p:animEffect>
                                  </p:childTnLst>
                                </p:cTn>
                              </p:par>
                              <p:par>
                                <p:cTn id="11" presetID="3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1000" fill="hold"/>
                                        <p:tgtEl>
                                          <p:spTgt spid="19"/>
                                        </p:tgtEl>
                                        <p:attrNameLst>
                                          <p:attrName>ppt_w</p:attrName>
                                        </p:attrNameLst>
                                      </p:cBhvr>
                                      <p:tavLst>
                                        <p:tav tm="0">
                                          <p:val>
                                            <p:fltVal val="0"/>
                                          </p:val>
                                        </p:tav>
                                        <p:tav tm="100000">
                                          <p:val>
                                            <p:strVal val="#ppt_w"/>
                                          </p:val>
                                        </p:tav>
                                      </p:tavLst>
                                    </p:anim>
                                    <p:anim calcmode="lin" valueType="num">
                                      <p:cBhvr>
                                        <p:cTn id="14" dur="1000" fill="hold"/>
                                        <p:tgtEl>
                                          <p:spTgt spid="19"/>
                                        </p:tgtEl>
                                        <p:attrNameLst>
                                          <p:attrName>ppt_h</p:attrName>
                                        </p:attrNameLst>
                                      </p:cBhvr>
                                      <p:tavLst>
                                        <p:tav tm="0">
                                          <p:val>
                                            <p:fltVal val="0"/>
                                          </p:val>
                                        </p:tav>
                                        <p:tav tm="100000">
                                          <p:val>
                                            <p:strVal val="#ppt_h"/>
                                          </p:val>
                                        </p:tav>
                                      </p:tavLst>
                                    </p:anim>
                                    <p:anim calcmode="lin" valueType="num">
                                      <p:cBhvr>
                                        <p:cTn id="15" dur="1000" fill="hold"/>
                                        <p:tgtEl>
                                          <p:spTgt spid="19"/>
                                        </p:tgtEl>
                                        <p:attrNameLst>
                                          <p:attrName>style.rotation</p:attrName>
                                        </p:attrNameLst>
                                      </p:cBhvr>
                                      <p:tavLst>
                                        <p:tav tm="0">
                                          <p:val>
                                            <p:fltVal val="90"/>
                                          </p:val>
                                        </p:tav>
                                        <p:tav tm="100000">
                                          <p:val>
                                            <p:fltVal val="0"/>
                                          </p:val>
                                        </p:tav>
                                      </p:tavLst>
                                    </p:anim>
                                    <p:animEffect transition="in" filter="fade">
                                      <p:cBhvr>
                                        <p:cTn id="16" dur="1000"/>
                                        <p:tgtEl>
                                          <p:spTgt spid="19"/>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style.rotation</p:attrName>
                                        </p:attrNameLst>
                                      </p:cBhvr>
                                      <p:tavLst>
                                        <p:tav tm="0">
                                          <p:val>
                                            <p:fltVal val="90"/>
                                          </p:val>
                                        </p:tav>
                                        <p:tav tm="100000">
                                          <p:val>
                                            <p:fltVal val="0"/>
                                          </p:val>
                                        </p:tav>
                                      </p:tavLst>
                                    </p:anim>
                                    <p:animEffect transition="in" filter="fade">
                                      <p:cBhvr>
                                        <p:cTn id="22" dur="1000"/>
                                        <p:tgtEl>
                                          <p:spTgt spid="9"/>
                                        </p:tgtEl>
                                      </p:cBhvr>
                                    </p:animEffect>
                                  </p:childTnLst>
                                </p:cTn>
                              </p:par>
                              <p:par>
                                <p:cTn id="23" presetID="3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1000" fill="hold"/>
                                        <p:tgtEl>
                                          <p:spTgt spid="15"/>
                                        </p:tgtEl>
                                        <p:attrNameLst>
                                          <p:attrName>ppt_w</p:attrName>
                                        </p:attrNameLst>
                                      </p:cBhvr>
                                      <p:tavLst>
                                        <p:tav tm="0">
                                          <p:val>
                                            <p:fltVal val="0"/>
                                          </p:val>
                                        </p:tav>
                                        <p:tav tm="100000">
                                          <p:val>
                                            <p:strVal val="#ppt_w"/>
                                          </p:val>
                                        </p:tav>
                                      </p:tavLst>
                                    </p:anim>
                                    <p:anim calcmode="lin" valueType="num">
                                      <p:cBhvr>
                                        <p:cTn id="26" dur="1000" fill="hold"/>
                                        <p:tgtEl>
                                          <p:spTgt spid="15"/>
                                        </p:tgtEl>
                                        <p:attrNameLst>
                                          <p:attrName>ppt_h</p:attrName>
                                        </p:attrNameLst>
                                      </p:cBhvr>
                                      <p:tavLst>
                                        <p:tav tm="0">
                                          <p:val>
                                            <p:fltVal val="0"/>
                                          </p:val>
                                        </p:tav>
                                        <p:tav tm="100000">
                                          <p:val>
                                            <p:strVal val="#ppt_h"/>
                                          </p:val>
                                        </p:tav>
                                      </p:tavLst>
                                    </p:anim>
                                    <p:anim calcmode="lin" valueType="num">
                                      <p:cBhvr>
                                        <p:cTn id="27" dur="1000" fill="hold"/>
                                        <p:tgtEl>
                                          <p:spTgt spid="15"/>
                                        </p:tgtEl>
                                        <p:attrNameLst>
                                          <p:attrName>style.rotation</p:attrName>
                                        </p:attrNameLst>
                                      </p:cBhvr>
                                      <p:tavLst>
                                        <p:tav tm="0">
                                          <p:val>
                                            <p:fltVal val="90"/>
                                          </p:val>
                                        </p:tav>
                                        <p:tav tm="100000">
                                          <p:val>
                                            <p:fltVal val="0"/>
                                          </p:val>
                                        </p:tav>
                                      </p:tavLst>
                                    </p:anim>
                                    <p:animEffect transition="in" filter="fade">
                                      <p:cBhvr>
                                        <p:cTn id="28" dur="1000"/>
                                        <p:tgtEl>
                                          <p:spTgt spid="15"/>
                                        </p:tgtEl>
                                      </p:cBhvr>
                                    </p:animEffect>
                                  </p:childTnLst>
                                </p:cTn>
                              </p:par>
                              <p:par>
                                <p:cTn id="29" presetID="31" presetClass="entr" presetSubtype="0" fill="hold" grpId="0" nodeType="withEffect" nodePh="1">
                                  <p:stCondLst>
                                    <p:cond delay="0"/>
                                  </p:stCondLst>
                                  <p:endCondLst>
                                    <p:cond evt="begin" delay="0">
                                      <p:tn val="29"/>
                                    </p:cond>
                                  </p:end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7">
                                            <p:bg/>
                                          </p:spTgt>
                                        </p:tgtEl>
                                        <p:attrNameLst>
                                          <p:attrName>style.visibility</p:attrName>
                                        </p:attrNameLst>
                                      </p:cBhvr>
                                      <p:to>
                                        <p:strVal val="visible"/>
                                      </p:to>
                                    </p:set>
                                    <p:anim calcmode="lin" valueType="num">
                                      <p:cBhvr>
                                        <p:cTn id="37" dur="1000" fill="hold"/>
                                        <p:tgtEl>
                                          <p:spTgt spid="7">
                                            <p:bg/>
                                          </p:spTgt>
                                        </p:tgtEl>
                                        <p:attrNameLst>
                                          <p:attrName>ppt_w</p:attrName>
                                        </p:attrNameLst>
                                      </p:cBhvr>
                                      <p:tavLst>
                                        <p:tav tm="0">
                                          <p:val>
                                            <p:fltVal val="0"/>
                                          </p:val>
                                        </p:tav>
                                        <p:tav tm="100000">
                                          <p:val>
                                            <p:strVal val="#ppt_w"/>
                                          </p:val>
                                        </p:tav>
                                      </p:tavLst>
                                    </p:anim>
                                    <p:anim calcmode="lin" valueType="num">
                                      <p:cBhvr>
                                        <p:cTn id="38" dur="1000" fill="hold"/>
                                        <p:tgtEl>
                                          <p:spTgt spid="7">
                                            <p:bg/>
                                          </p:spTgt>
                                        </p:tgtEl>
                                        <p:attrNameLst>
                                          <p:attrName>ppt_h</p:attrName>
                                        </p:attrNameLst>
                                      </p:cBhvr>
                                      <p:tavLst>
                                        <p:tav tm="0">
                                          <p:val>
                                            <p:fltVal val="0"/>
                                          </p:val>
                                        </p:tav>
                                        <p:tav tm="100000">
                                          <p:val>
                                            <p:strVal val="#ppt_h"/>
                                          </p:val>
                                        </p:tav>
                                      </p:tavLst>
                                    </p:anim>
                                    <p:anim calcmode="lin" valueType="num">
                                      <p:cBhvr>
                                        <p:cTn id="39" dur="1000" fill="hold"/>
                                        <p:tgtEl>
                                          <p:spTgt spid="7">
                                            <p:bg/>
                                          </p:spTgt>
                                        </p:tgtEl>
                                        <p:attrNameLst>
                                          <p:attrName>style.rotation</p:attrName>
                                        </p:attrNameLst>
                                      </p:cBhvr>
                                      <p:tavLst>
                                        <p:tav tm="0">
                                          <p:val>
                                            <p:fltVal val="90"/>
                                          </p:val>
                                        </p:tav>
                                        <p:tav tm="100000">
                                          <p:val>
                                            <p:fltVal val="0"/>
                                          </p:val>
                                        </p:tav>
                                      </p:tavLst>
                                    </p:anim>
                                    <p:animEffect transition="in" filter="fade">
                                      <p:cBhvr>
                                        <p:cTn id="40" dur="1000"/>
                                        <p:tgtEl>
                                          <p:spTgt spid="7">
                                            <p:bg/>
                                          </p:spTgt>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7">
                                            <p:txEl>
                                              <p:pRg st="0" end="0"/>
                                            </p:txEl>
                                          </p:spTgt>
                                        </p:tgtEl>
                                        <p:attrNameLst>
                                          <p:attrName>style.visibility</p:attrName>
                                        </p:attrNameLst>
                                      </p:cBhvr>
                                      <p:to>
                                        <p:strVal val="visible"/>
                                      </p:to>
                                    </p:set>
                                    <p:anim calcmode="lin" valueType="num">
                                      <p:cBhvr>
                                        <p:cTn id="45"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6"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47"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48" dur="1000"/>
                                        <p:tgtEl>
                                          <p:spTgt spid="7">
                                            <p:txEl>
                                              <p:pRg st="0" end="0"/>
                                            </p:txEl>
                                          </p:spTgt>
                                        </p:tgtEl>
                                      </p:cBhvr>
                                    </p:animEffect>
                                  </p:childTnLst>
                                </p:cTn>
                              </p:par>
                              <p:par>
                                <p:cTn id="49" presetID="31" presetClass="entr" presetSubtype="0" fill="hold" grpId="0" nodeType="with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p:cTn id="51" dur="1000" fill="hold"/>
                                        <p:tgtEl>
                                          <p:spTgt spid="6"/>
                                        </p:tgtEl>
                                        <p:attrNameLst>
                                          <p:attrName>ppt_w</p:attrName>
                                        </p:attrNameLst>
                                      </p:cBhvr>
                                      <p:tavLst>
                                        <p:tav tm="0">
                                          <p:val>
                                            <p:fltVal val="0"/>
                                          </p:val>
                                        </p:tav>
                                        <p:tav tm="100000">
                                          <p:val>
                                            <p:strVal val="#ppt_w"/>
                                          </p:val>
                                        </p:tav>
                                      </p:tavLst>
                                    </p:anim>
                                    <p:anim calcmode="lin" valueType="num">
                                      <p:cBhvr>
                                        <p:cTn id="52" dur="1000" fill="hold"/>
                                        <p:tgtEl>
                                          <p:spTgt spid="6"/>
                                        </p:tgtEl>
                                        <p:attrNameLst>
                                          <p:attrName>ppt_h</p:attrName>
                                        </p:attrNameLst>
                                      </p:cBhvr>
                                      <p:tavLst>
                                        <p:tav tm="0">
                                          <p:val>
                                            <p:fltVal val="0"/>
                                          </p:val>
                                        </p:tav>
                                        <p:tav tm="100000">
                                          <p:val>
                                            <p:strVal val="#ppt_h"/>
                                          </p:val>
                                        </p:tav>
                                      </p:tavLst>
                                    </p:anim>
                                    <p:anim calcmode="lin" valueType="num">
                                      <p:cBhvr>
                                        <p:cTn id="53" dur="1000" fill="hold"/>
                                        <p:tgtEl>
                                          <p:spTgt spid="6"/>
                                        </p:tgtEl>
                                        <p:attrNameLst>
                                          <p:attrName>style.rotation</p:attrName>
                                        </p:attrNameLst>
                                      </p:cBhvr>
                                      <p:tavLst>
                                        <p:tav tm="0">
                                          <p:val>
                                            <p:fltVal val="90"/>
                                          </p:val>
                                        </p:tav>
                                        <p:tav tm="100000">
                                          <p:val>
                                            <p:fltVal val="0"/>
                                          </p:val>
                                        </p:tav>
                                      </p:tavLst>
                                    </p:anim>
                                    <p:animEffect transition="in" filter="fade">
                                      <p:cBhvr>
                                        <p:cTn id="5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7" grpId="0" build="p"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D7229A2-8221-4692-A9BC-200280D43649}"/>
              </a:ext>
            </a:extLst>
          </p:cNvPr>
          <p:cNvPicPr>
            <a:picLocks noChangeAspect="1"/>
          </p:cNvPicPr>
          <p:nvPr/>
        </p:nvPicPr>
        <p:blipFill>
          <a:blip r:embed="rId2" cstate="print">
            <a:alphaModFix amt="50000"/>
            <a:extLst>
              <a:ext uri="{28A0092B-C50C-407E-A947-70E740481C1C}">
                <a14:useLocalDpi xmlns:a14="http://schemas.microsoft.com/office/drawing/2010/main" val="0"/>
              </a:ext>
            </a:extLst>
          </a:blip>
          <a:stretch>
            <a:fillRect/>
          </a:stretch>
        </p:blipFill>
        <p:spPr>
          <a:xfrm>
            <a:off x="17666" y="774016"/>
            <a:ext cx="12192000" cy="5978702"/>
          </a:xfrm>
          <a:prstGeom prst="rect">
            <a:avLst/>
          </a:prstGeom>
          <a:noFill/>
        </p:spPr>
      </p:pic>
      <p:sp>
        <p:nvSpPr>
          <p:cNvPr id="9" name="Rectangle 8">
            <a:extLst>
              <a:ext uri="{FF2B5EF4-FFF2-40B4-BE49-F238E27FC236}">
                <a16:creationId xmlns:a16="http://schemas.microsoft.com/office/drawing/2014/main" id="{229C1E96-4DA7-4FBD-A9D4-538B1CD12CED}"/>
              </a:ext>
            </a:extLst>
          </p:cNvPr>
          <p:cNvSpPr/>
          <p:nvPr/>
        </p:nvSpPr>
        <p:spPr>
          <a:xfrm>
            <a:off x="144868" y="1828801"/>
            <a:ext cx="11484424" cy="4349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Footlight MT Light" panose="0204060206030A020304" pitchFamily="18" charset="0"/>
              </a:rPr>
              <a:t>	</a:t>
            </a:r>
            <a:r>
              <a:rPr lang="en-GB" b="1" dirty="0">
                <a:solidFill>
                  <a:schemeClr val="tx1"/>
                </a:solidFill>
                <a:latin typeface="Footlight MT Light" panose="0204060206030A020304" pitchFamily="18" charset="0"/>
              </a:rPr>
              <a:t>Revenue Streams</a:t>
            </a:r>
            <a:r>
              <a:rPr lang="en-GB" dirty="0">
                <a:solidFill>
                  <a:schemeClr val="tx1"/>
                </a:solidFill>
                <a:latin typeface="Footlight MT Light" panose="0204060206030A020304" pitchFamily="18" charset="0"/>
              </a:rPr>
              <a:t>								</a:t>
            </a:r>
            <a:r>
              <a:rPr lang="en-GB" b="1" dirty="0">
                <a:solidFill>
                  <a:schemeClr val="tx1"/>
                </a:solidFill>
                <a:latin typeface="Footlight MT Light" panose="0204060206030A020304" pitchFamily="18" charset="0"/>
              </a:rPr>
              <a:t>2021</a:t>
            </a:r>
          </a:p>
          <a:p>
            <a:pPr lvl="8"/>
            <a:r>
              <a:rPr lang="en-GB" b="1" dirty="0">
                <a:solidFill>
                  <a:schemeClr val="tx1"/>
                </a:solidFill>
                <a:latin typeface="Footlight MT Light" panose="0204060206030A020304" pitchFamily="18" charset="0"/>
              </a:rPr>
              <a:t>						US$’000</a:t>
            </a:r>
          </a:p>
          <a:p>
            <a:pPr marL="342900" indent="-342900">
              <a:buFont typeface="Arial" panose="020B0604020202020204" pitchFamily="34" charset="0"/>
              <a:buChar char="•"/>
            </a:pPr>
            <a:r>
              <a:rPr lang="en-GB" dirty="0">
                <a:solidFill>
                  <a:schemeClr val="tx1"/>
                </a:solidFill>
                <a:latin typeface="Footlight MT Light" panose="0204060206030A020304" pitchFamily="18" charset="0"/>
              </a:rPr>
              <a:t>Sales of Federation Export Crude Oil and Gas (Less NNPC In-Kind,</a:t>
            </a:r>
          </a:p>
          <a:p>
            <a:r>
              <a:rPr lang="en-GB" dirty="0">
                <a:solidFill>
                  <a:schemeClr val="tx1"/>
                </a:solidFill>
                <a:latin typeface="Footlight MT Light" panose="0204060206030A020304" pitchFamily="18" charset="0"/>
              </a:rPr>
              <a:t>      Taxes and Royalty								8,097,842</a:t>
            </a:r>
          </a:p>
          <a:p>
            <a:pPr marL="342900" indent="-342900">
              <a:buFont typeface="Arial" panose="020B0604020202020204" pitchFamily="34" charset="0"/>
              <a:buChar char="•"/>
            </a:pPr>
            <a:r>
              <a:rPr lang="en-GB" dirty="0">
                <a:solidFill>
                  <a:schemeClr val="tx1"/>
                </a:solidFill>
                <a:latin typeface="Footlight MT Light" panose="0204060206030A020304" pitchFamily="18" charset="0"/>
              </a:rPr>
              <a:t>Taxes (Excluding PAYE)							                5,654,225</a:t>
            </a:r>
          </a:p>
          <a:p>
            <a:pPr marL="342900" indent="-342900">
              <a:buFont typeface="Arial" panose="020B0604020202020204" pitchFamily="34" charset="0"/>
              <a:buChar char="•"/>
            </a:pPr>
            <a:r>
              <a:rPr lang="en-GB" dirty="0">
                <a:solidFill>
                  <a:schemeClr val="tx1"/>
                </a:solidFill>
                <a:latin typeface="Footlight MT Light" panose="0204060206030A020304" pitchFamily="18" charset="0"/>
              </a:rPr>
              <a:t>Royalty									5,478,190</a:t>
            </a:r>
          </a:p>
          <a:p>
            <a:pPr marL="342900" indent="-342900">
              <a:buFont typeface="Arial" panose="020B0604020202020204" pitchFamily="34" charset="0"/>
              <a:buChar char="•"/>
            </a:pPr>
            <a:r>
              <a:rPr lang="en-GB" dirty="0">
                <a:solidFill>
                  <a:schemeClr val="tx1"/>
                </a:solidFill>
                <a:latin typeface="Footlight MT Light" panose="0204060206030A020304" pitchFamily="18" charset="0"/>
              </a:rPr>
              <a:t>Concession rental								       8,935</a:t>
            </a:r>
          </a:p>
          <a:p>
            <a:pPr marL="342900" indent="-342900">
              <a:buFont typeface="Arial" panose="020B0604020202020204" pitchFamily="34" charset="0"/>
              <a:buChar char="•"/>
            </a:pPr>
            <a:r>
              <a:rPr lang="en-GB" dirty="0">
                <a:solidFill>
                  <a:schemeClr val="tx1"/>
                </a:solidFill>
                <a:latin typeface="Footlight MT Light" panose="0204060206030A020304" pitchFamily="18" charset="0"/>
              </a:rPr>
              <a:t>Gas flare penalty								   249,159</a:t>
            </a:r>
          </a:p>
          <a:p>
            <a:pPr marL="342900" indent="-342900">
              <a:buFont typeface="Arial" panose="020B0604020202020204" pitchFamily="34" charset="0"/>
              <a:buChar char="•"/>
            </a:pPr>
            <a:r>
              <a:rPr lang="en-US" dirty="0">
                <a:solidFill>
                  <a:schemeClr val="tx1"/>
                </a:solidFill>
                <a:latin typeface="Footlight MT Light" panose="0204060206030A020304" pitchFamily="18" charset="0"/>
              </a:rPr>
              <a:t>Signature Bonus and License Fees						                   490,616</a:t>
            </a:r>
          </a:p>
          <a:p>
            <a:pPr marL="342900" indent="-342900">
              <a:buFont typeface="Arial" panose="020B0604020202020204" pitchFamily="34" charset="0"/>
              <a:buChar char="•"/>
            </a:pPr>
            <a:r>
              <a:rPr lang="en-GB" dirty="0">
                <a:solidFill>
                  <a:schemeClr val="tx1"/>
                </a:solidFill>
                <a:latin typeface="Footlight MT Light" panose="0204060206030A020304" pitchFamily="18" charset="0"/>
              </a:rPr>
              <a:t>Transportation Fees							                   219,181</a:t>
            </a:r>
          </a:p>
          <a:p>
            <a:pPr marL="342900" indent="-342900">
              <a:buFont typeface="Arial" panose="020B0604020202020204" pitchFamily="34" charset="0"/>
              <a:buChar char="•"/>
            </a:pPr>
            <a:r>
              <a:rPr lang="en-GB" dirty="0">
                <a:solidFill>
                  <a:schemeClr val="tx1"/>
                </a:solidFill>
                <a:latin typeface="Footlight MT Light" panose="0204060206030A020304" pitchFamily="18" charset="0"/>
              </a:rPr>
              <a:t>Dividend from NLNG							                    722,596</a:t>
            </a:r>
          </a:p>
          <a:p>
            <a:pPr marL="342900" indent="-342900">
              <a:buFont typeface="Arial" panose="020B0604020202020204" pitchFamily="34" charset="0"/>
              <a:buChar char="•"/>
            </a:pPr>
            <a:r>
              <a:rPr lang="en-GB" dirty="0">
                <a:solidFill>
                  <a:schemeClr val="tx1"/>
                </a:solidFill>
                <a:latin typeface="Footlight MT Light" panose="0204060206030A020304" pitchFamily="18" charset="0"/>
              </a:rPr>
              <a:t>NDDC levy									    797,019</a:t>
            </a:r>
          </a:p>
          <a:p>
            <a:pPr marL="342900" indent="-342900">
              <a:buFont typeface="Arial" panose="020B0604020202020204" pitchFamily="34" charset="0"/>
              <a:buChar char="•"/>
            </a:pPr>
            <a:r>
              <a:rPr lang="en-GB" dirty="0">
                <a:solidFill>
                  <a:schemeClr val="tx1"/>
                </a:solidFill>
                <a:latin typeface="Footlight MT Light" panose="0204060206030A020304" pitchFamily="18" charset="0"/>
              </a:rPr>
              <a:t>NCDMB levy								                     66,683</a:t>
            </a:r>
          </a:p>
          <a:p>
            <a:pPr marL="342900" indent="-342900">
              <a:buFont typeface="Arial" panose="020B0604020202020204" pitchFamily="34" charset="0"/>
              <a:buChar char="•"/>
            </a:pPr>
            <a:r>
              <a:rPr lang="en-GB" dirty="0">
                <a:solidFill>
                  <a:schemeClr val="tx1"/>
                </a:solidFill>
                <a:latin typeface="Footlight MT Light" panose="0204060206030A020304" pitchFamily="18" charset="0"/>
              </a:rPr>
              <a:t>Ness Fee									      16,689</a:t>
            </a:r>
          </a:p>
          <a:p>
            <a:pPr marL="342900" indent="-342900">
              <a:buFont typeface="Arial" panose="020B0604020202020204" pitchFamily="34" charset="0"/>
              <a:buChar char="•"/>
            </a:pPr>
            <a:r>
              <a:rPr lang="en-GB" dirty="0">
                <a:solidFill>
                  <a:schemeClr val="tx1"/>
                </a:solidFill>
                <a:latin typeface="Footlight MT Light" panose="0204060206030A020304" pitchFamily="18" charset="0"/>
              </a:rPr>
              <a:t>Miscellaneous Income							                1,244,952</a:t>
            </a:r>
          </a:p>
          <a:p>
            <a:pPr marL="342900" indent="-342900">
              <a:buFont typeface="Arial" panose="020B0604020202020204" pitchFamily="34" charset="0"/>
              <a:buChar char="•"/>
            </a:pPr>
            <a:r>
              <a:rPr lang="en-GB" dirty="0">
                <a:solidFill>
                  <a:schemeClr val="tx1"/>
                </a:solidFill>
                <a:latin typeface="Footlight MT Light" panose="0204060206030A020304" pitchFamily="18" charset="0"/>
              </a:rPr>
              <a:t>Total								                              </a:t>
            </a:r>
            <a:r>
              <a:rPr lang="en-GB" b="1" dirty="0">
                <a:solidFill>
                  <a:schemeClr val="tx1"/>
                </a:solidFill>
                <a:latin typeface="Footlight MT Light" panose="0204060206030A020304" pitchFamily="18" charset="0"/>
              </a:rPr>
              <a:t>23,046,088</a:t>
            </a:r>
          </a:p>
        </p:txBody>
      </p:sp>
      <p:grpSp>
        <p:nvGrpSpPr>
          <p:cNvPr id="15" name="Group 14">
            <a:extLst>
              <a:ext uri="{FF2B5EF4-FFF2-40B4-BE49-F238E27FC236}">
                <a16:creationId xmlns:a16="http://schemas.microsoft.com/office/drawing/2014/main" id="{80B3D91A-BA7A-445F-8DFC-4F1860D040E5}"/>
              </a:ext>
            </a:extLst>
          </p:cNvPr>
          <p:cNvGrpSpPr/>
          <p:nvPr/>
        </p:nvGrpSpPr>
        <p:grpSpPr>
          <a:xfrm>
            <a:off x="-7469" y="5787361"/>
            <a:ext cx="12199469" cy="1217685"/>
            <a:chOff x="-7469" y="5637053"/>
            <a:chExt cx="12199469" cy="1217685"/>
          </a:xfrm>
        </p:grpSpPr>
        <p:sp>
          <p:nvSpPr>
            <p:cNvPr id="16" name="Rectangle 21">
              <a:extLst>
                <a:ext uri="{FF2B5EF4-FFF2-40B4-BE49-F238E27FC236}">
                  <a16:creationId xmlns:a16="http://schemas.microsoft.com/office/drawing/2014/main" id="{79A5CC32-97D6-4731-AEE4-606DA5BB96D1}"/>
                </a:ext>
              </a:extLst>
            </p:cNvPr>
            <p:cNvSpPr/>
            <p:nvPr/>
          </p:nvSpPr>
          <p:spPr>
            <a:xfrm>
              <a:off x="-7469" y="5637053"/>
              <a:ext cx="12192000" cy="1199227"/>
            </a:xfrm>
            <a:custGeom>
              <a:avLst/>
              <a:gdLst>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169097 h 814210"/>
                <a:gd name="connsiteX1" fmla="*/ 12192000 w 12192000"/>
                <a:gd name="connsiteY1" fmla="*/ 169097 h 814210"/>
                <a:gd name="connsiteX2" fmla="*/ 12192000 w 12192000"/>
                <a:gd name="connsiteY2" fmla="*/ 814210 h 814210"/>
                <a:gd name="connsiteX3" fmla="*/ 0 w 12192000"/>
                <a:gd name="connsiteY3" fmla="*/ 814210 h 814210"/>
                <a:gd name="connsiteX4" fmla="*/ 0 w 12192000"/>
                <a:gd name="connsiteY4" fmla="*/ 169097 h 814210"/>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1102313">
                  <a:moveTo>
                    <a:pt x="0" y="457200"/>
                  </a:moveTo>
                  <a:cubicBezTo>
                    <a:pt x="4424948" y="-192505"/>
                    <a:pt x="7502358" y="1876926"/>
                    <a:pt x="12192000" y="0"/>
                  </a:cubicBezTo>
                  <a:lnTo>
                    <a:pt x="12192000" y="1102313"/>
                  </a:lnTo>
                  <a:lnTo>
                    <a:pt x="0" y="1102313"/>
                  </a:lnTo>
                  <a:lnTo>
                    <a:pt x="0" y="457200"/>
                  </a:lnTo>
                  <a:close/>
                </a:path>
              </a:pathLst>
            </a:custGeom>
            <a:solidFill>
              <a:schemeClr val="accent4">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endParaRPr lang="en-US" sz="2800" b="1" dirty="0">
                <a:solidFill>
                  <a:schemeClr val="tx1"/>
                </a:solidFill>
                <a:latin typeface="Footlight MT Light" panose="0204060206030A020304" pitchFamily="18" charset="0"/>
              </a:endParaRPr>
            </a:p>
          </p:txBody>
        </p:sp>
        <p:sp>
          <p:nvSpPr>
            <p:cNvPr id="17" name="Rectangle 21">
              <a:extLst>
                <a:ext uri="{FF2B5EF4-FFF2-40B4-BE49-F238E27FC236}">
                  <a16:creationId xmlns:a16="http://schemas.microsoft.com/office/drawing/2014/main" id="{B85CBE46-C6B7-44F2-97C6-AE21156F1ED2}"/>
                </a:ext>
              </a:extLst>
            </p:cNvPr>
            <p:cNvSpPr/>
            <p:nvPr/>
          </p:nvSpPr>
          <p:spPr>
            <a:xfrm>
              <a:off x="0" y="5752425"/>
              <a:ext cx="12192000" cy="1102313"/>
            </a:xfrm>
            <a:custGeom>
              <a:avLst/>
              <a:gdLst>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169097 h 814210"/>
                <a:gd name="connsiteX1" fmla="*/ 12192000 w 12192000"/>
                <a:gd name="connsiteY1" fmla="*/ 169097 h 814210"/>
                <a:gd name="connsiteX2" fmla="*/ 12192000 w 12192000"/>
                <a:gd name="connsiteY2" fmla="*/ 814210 h 814210"/>
                <a:gd name="connsiteX3" fmla="*/ 0 w 12192000"/>
                <a:gd name="connsiteY3" fmla="*/ 814210 h 814210"/>
                <a:gd name="connsiteX4" fmla="*/ 0 w 12192000"/>
                <a:gd name="connsiteY4" fmla="*/ 169097 h 814210"/>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1102313">
                  <a:moveTo>
                    <a:pt x="0" y="457200"/>
                  </a:moveTo>
                  <a:cubicBezTo>
                    <a:pt x="4424948" y="-192505"/>
                    <a:pt x="7502358" y="1876926"/>
                    <a:pt x="12192000" y="0"/>
                  </a:cubicBezTo>
                  <a:lnTo>
                    <a:pt x="12192000" y="1102313"/>
                  </a:lnTo>
                  <a:lnTo>
                    <a:pt x="0" y="1102313"/>
                  </a:lnTo>
                  <a:lnTo>
                    <a:pt x="0" y="457200"/>
                  </a:lnTo>
                  <a:close/>
                </a:path>
              </a:pathLst>
            </a:custGeom>
            <a:solidFill>
              <a:schemeClr val="accent6">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endParaRPr lang="en-US" sz="2800" b="1" dirty="0">
                <a:solidFill>
                  <a:schemeClr val="tx1"/>
                </a:solidFill>
                <a:latin typeface="Footlight MT Light" panose="0204060206030A020304" pitchFamily="18" charset="0"/>
              </a:endParaRPr>
            </a:p>
          </p:txBody>
        </p:sp>
      </p:grpSp>
      <p:sp>
        <p:nvSpPr>
          <p:cNvPr id="11" name="Rectangle 10">
            <a:extLst>
              <a:ext uri="{FF2B5EF4-FFF2-40B4-BE49-F238E27FC236}">
                <a16:creationId xmlns:a16="http://schemas.microsoft.com/office/drawing/2014/main" id="{63B0E614-4F67-446B-AA56-AD1F5A6155E9}"/>
              </a:ext>
            </a:extLst>
          </p:cNvPr>
          <p:cNvSpPr/>
          <p:nvPr/>
        </p:nvSpPr>
        <p:spPr>
          <a:xfrm>
            <a:off x="1114204" y="6463175"/>
            <a:ext cx="2448578" cy="3805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endParaRPr lang="en-US" sz="2000" b="1" dirty="0">
              <a:solidFill>
                <a:schemeClr val="bg1"/>
              </a:solidFill>
              <a:latin typeface="Footlight MT Light" panose="0204060206030A020304" pitchFamily="18" charset="0"/>
            </a:endParaRPr>
          </a:p>
        </p:txBody>
      </p:sp>
      <p:sp>
        <p:nvSpPr>
          <p:cNvPr id="13" name="Rectangle 12">
            <a:extLst>
              <a:ext uri="{FF2B5EF4-FFF2-40B4-BE49-F238E27FC236}">
                <a16:creationId xmlns:a16="http://schemas.microsoft.com/office/drawing/2014/main" id="{B2F2BDAD-0CA9-43A9-88B1-5967300C07D5}"/>
              </a:ext>
            </a:extLst>
          </p:cNvPr>
          <p:cNvSpPr/>
          <p:nvPr/>
        </p:nvSpPr>
        <p:spPr>
          <a:xfrm>
            <a:off x="2942097" y="6401774"/>
            <a:ext cx="2448578" cy="4654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endParaRPr lang="en-US" sz="2000" b="1" dirty="0">
              <a:solidFill>
                <a:schemeClr val="bg1"/>
              </a:solidFill>
              <a:latin typeface="Footlight MT Light" panose="0204060206030A020304" pitchFamily="18" charset="0"/>
            </a:endParaRPr>
          </a:p>
        </p:txBody>
      </p:sp>
      <p:sp>
        <p:nvSpPr>
          <p:cNvPr id="6" name="Title 5"/>
          <p:cNvSpPr>
            <a:spLocks noGrp="1"/>
          </p:cNvSpPr>
          <p:nvPr>
            <p:ph type="title"/>
          </p:nvPr>
        </p:nvSpPr>
        <p:spPr>
          <a:xfrm>
            <a:off x="0" y="579755"/>
            <a:ext cx="12192000" cy="949008"/>
          </a:xfrm>
          <a:solidFill>
            <a:schemeClr val="accent6">
              <a:lumMod val="75000"/>
            </a:schemeClr>
          </a:solidFill>
        </p:spPr>
        <p:txBody>
          <a:bodyPr>
            <a:normAutofit fontScale="90000"/>
          </a:bodyPr>
          <a:lstStyle/>
          <a:p>
            <a:pPr algn="ctr"/>
            <a:r>
              <a:rPr lang="en-GB" dirty="0">
                <a:solidFill>
                  <a:schemeClr val="bg1"/>
                </a:solidFill>
                <a:latin typeface="Footlight MT Light" panose="0204060206030A020304" pitchFamily="18" charset="0"/>
              </a:rPr>
              <a:t>Revenue Payments by Companies and Received by Government Agencies </a:t>
            </a:r>
          </a:p>
        </p:txBody>
      </p:sp>
      <p:pic>
        <p:nvPicPr>
          <p:cNvPr id="21" name="Picture 4"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75" y="0"/>
            <a:ext cx="1299174" cy="464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817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 calcmode="lin" valueType="num">
                                      <p:cBhvr>
                                        <p:cTn id="9" dur="1000" fill="hold"/>
                                        <p:tgtEl>
                                          <p:spTgt spid="20"/>
                                        </p:tgtEl>
                                        <p:attrNameLst>
                                          <p:attrName>style.rotation</p:attrName>
                                        </p:attrNameLst>
                                      </p:cBhvr>
                                      <p:tavLst>
                                        <p:tav tm="0">
                                          <p:val>
                                            <p:fltVal val="90"/>
                                          </p:val>
                                        </p:tav>
                                        <p:tav tm="100000">
                                          <p:val>
                                            <p:fltVal val="0"/>
                                          </p:val>
                                        </p:tav>
                                      </p:tavLst>
                                    </p:anim>
                                    <p:animEffect transition="in" filter="fade">
                                      <p:cBhvr>
                                        <p:cTn id="10" dur="1000"/>
                                        <p:tgtEl>
                                          <p:spTgt spid="20"/>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par>
                                <p:cTn id="17" presetID="3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1000" fill="hold"/>
                                        <p:tgtEl>
                                          <p:spTgt spid="15"/>
                                        </p:tgtEl>
                                        <p:attrNameLst>
                                          <p:attrName>ppt_w</p:attrName>
                                        </p:attrNameLst>
                                      </p:cBhvr>
                                      <p:tavLst>
                                        <p:tav tm="0">
                                          <p:val>
                                            <p:fltVal val="0"/>
                                          </p:val>
                                        </p:tav>
                                        <p:tav tm="100000">
                                          <p:val>
                                            <p:strVal val="#ppt_w"/>
                                          </p:val>
                                        </p:tav>
                                      </p:tavLst>
                                    </p:anim>
                                    <p:anim calcmode="lin" valueType="num">
                                      <p:cBhvr>
                                        <p:cTn id="20" dur="1000" fill="hold"/>
                                        <p:tgtEl>
                                          <p:spTgt spid="15"/>
                                        </p:tgtEl>
                                        <p:attrNameLst>
                                          <p:attrName>ppt_h</p:attrName>
                                        </p:attrNameLst>
                                      </p:cBhvr>
                                      <p:tavLst>
                                        <p:tav tm="0">
                                          <p:val>
                                            <p:fltVal val="0"/>
                                          </p:val>
                                        </p:tav>
                                        <p:tav tm="100000">
                                          <p:val>
                                            <p:strVal val="#ppt_h"/>
                                          </p:val>
                                        </p:tav>
                                      </p:tavLst>
                                    </p:anim>
                                    <p:anim calcmode="lin" valueType="num">
                                      <p:cBhvr>
                                        <p:cTn id="21" dur="1000" fill="hold"/>
                                        <p:tgtEl>
                                          <p:spTgt spid="15"/>
                                        </p:tgtEl>
                                        <p:attrNameLst>
                                          <p:attrName>style.rotation</p:attrName>
                                        </p:attrNameLst>
                                      </p:cBhvr>
                                      <p:tavLst>
                                        <p:tav tm="0">
                                          <p:val>
                                            <p:fltVal val="90"/>
                                          </p:val>
                                        </p:tav>
                                        <p:tav tm="100000">
                                          <p:val>
                                            <p:fltVal val="0"/>
                                          </p:val>
                                        </p:tav>
                                      </p:tavLst>
                                    </p:anim>
                                    <p:animEffect transition="in" filter="fade">
                                      <p:cBhvr>
                                        <p:cTn id="22" dur="1000"/>
                                        <p:tgtEl>
                                          <p:spTgt spid="15"/>
                                        </p:tgtEl>
                                      </p:cBhvr>
                                    </p:animEffect>
                                  </p:childTnLst>
                                </p:cTn>
                              </p:par>
                              <p:par>
                                <p:cTn id="23" presetID="31" presetClass="entr" presetSubtype="0" fill="hold" grpId="0" nodeType="withEffect" nodePh="1">
                                  <p:stCondLst>
                                    <p:cond delay="0"/>
                                  </p:stCondLst>
                                  <p:endCondLst>
                                    <p:cond evt="begin" delay="0">
                                      <p:tn val="23"/>
                                    </p:cond>
                                  </p:end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fltVal val="0"/>
                                          </p:val>
                                        </p:tav>
                                        <p:tav tm="100000">
                                          <p:val>
                                            <p:strVal val="#ppt_w"/>
                                          </p:val>
                                        </p:tav>
                                      </p:tavLst>
                                    </p:anim>
                                    <p:anim calcmode="lin" valueType="num">
                                      <p:cBhvr>
                                        <p:cTn id="26" dur="1000" fill="hold"/>
                                        <p:tgtEl>
                                          <p:spTgt spid="11"/>
                                        </p:tgtEl>
                                        <p:attrNameLst>
                                          <p:attrName>ppt_h</p:attrName>
                                        </p:attrNameLst>
                                      </p:cBhvr>
                                      <p:tavLst>
                                        <p:tav tm="0">
                                          <p:val>
                                            <p:fltVal val="0"/>
                                          </p:val>
                                        </p:tav>
                                        <p:tav tm="100000">
                                          <p:val>
                                            <p:strVal val="#ppt_h"/>
                                          </p:val>
                                        </p:tav>
                                      </p:tavLst>
                                    </p:anim>
                                    <p:anim calcmode="lin" valueType="num">
                                      <p:cBhvr>
                                        <p:cTn id="27" dur="1000" fill="hold"/>
                                        <p:tgtEl>
                                          <p:spTgt spid="11"/>
                                        </p:tgtEl>
                                        <p:attrNameLst>
                                          <p:attrName>style.rotation</p:attrName>
                                        </p:attrNameLst>
                                      </p:cBhvr>
                                      <p:tavLst>
                                        <p:tav tm="0">
                                          <p:val>
                                            <p:fltVal val="90"/>
                                          </p:val>
                                        </p:tav>
                                        <p:tav tm="100000">
                                          <p:val>
                                            <p:fltVal val="0"/>
                                          </p:val>
                                        </p:tav>
                                      </p:tavLst>
                                    </p:anim>
                                    <p:animEffect transition="in" filter="fade">
                                      <p:cBhvr>
                                        <p:cTn id="28" dur="1000"/>
                                        <p:tgtEl>
                                          <p:spTgt spid="11"/>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 calcmode="lin" valueType="num">
                                      <p:cBhvr>
                                        <p:cTn id="33" dur="1000" fill="hold"/>
                                        <p:tgtEl>
                                          <p:spTgt spid="6"/>
                                        </p:tgtEl>
                                        <p:attrNameLst>
                                          <p:attrName>style.rotation</p:attrName>
                                        </p:attrNameLst>
                                      </p:cBhvr>
                                      <p:tavLst>
                                        <p:tav tm="0">
                                          <p:val>
                                            <p:fltVal val="90"/>
                                          </p:val>
                                        </p:tav>
                                        <p:tav tm="100000">
                                          <p:val>
                                            <p:fltVal val="0"/>
                                          </p:val>
                                        </p:tav>
                                      </p:tavLst>
                                    </p:anim>
                                    <p:animEffect transition="in" filter="fade">
                                      <p:cBhvr>
                                        <p:cTn id="3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DD7229A2-8221-4692-A9BC-200280D43649}"/>
              </a:ext>
            </a:extLst>
          </p:cNvPr>
          <p:cNvPicPr>
            <a:picLocks noChangeAspect="1"/>
          </p:cNvPicPr>
          <p:nvPr/>
        </p:nvPicPr>
        <p:blipFill>
          <a:blip r:embed="rId2" cstate="print">
            <a:alphaModFix amt="50000"/>
            <a:extLst>
              <a:ext uri="{28A0092B-C50C-407E-A947-70E740481C1C}">
                <a14:useLocalDpi xmlns:a14="http://schemas.microsoft.com/office/drawing/2010/main" val="0"/>
              </a:ext>
            </a:extLst>
          </a:blip>
          <a:stretch>
            <a:fillRect/>
          </a:stretch>
        </p:blipFill>
        <p:spPr>
          <a:xfrm>
            <a:off x="33600" y="80914"/>
            <a:ext cx="12192000" cy="6858000"/>
          </a:xfrm>
          <a:prstGeom prst="rect">
            <a:avLst/>
          </a:prstGeom>
          <a:noFill/>
        </p:spPr>
      </p:pic>
      <p:sp>
        <p:nvSpPr>
          <p:cNvPr id="9" name="Rectangle 8">
            <a:extLst>
              <a:ext uri="{FF2B5EF4-FFF2-40B4-BE49-F238E27FC236}">
                <a16:creationId xmlns:a16="http://schemas.microsoft.com/office/drawing/2014/main" id="{229C1E96-4DA7-4FBD-A9D4-538B1CD12CED}"/>
              </a:ext>
            </a:extLst>
          </p:cNvPr>
          <p:cNvSpPr/>
          <p:nvPr/>
        </p:nvSpPr>
        <p:spPr>
          <a:xfrm>
            <a:off x="9201150" y="5935558"/>
            <a:ext cx="1914525" cy="5276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dirty="0">
              <a:solidFill>
                <a:schemeClr val="tx1"/>
              </a:solidFill>
              <a:latin typeface="Footlight MT Light" panose="0204060206030A020304" pitchFamily="18" charset="0"/>
            </a:endParaRPr>
          </a:p>
        </p:txBody>
      </p:sp>
      <p:sp>
        <p:nvSpPr>
          <p:cNvPr id="11" name="Rectangle 10">
            <a:extLst>
              <a:ext uri="{FF2B5EF4-FFF2-40B4-BE49-F238E27FC236}">
                <a16:creationId xmlns:a16="http://schemas.microsoft.com/office/drawing/2014/main" id="{63B0E614-4F67-446B-AA56-AD1F5A6155E9}"/>
              </a:ext>
            </a:extLst>
          </p:cNvPr>
          <p:cNvSpPr/>
          <p:nvPr/>
        </p:nvSpPr>
        <p:spPr>
          <a:xfrm>
            <a:off x="1114204" y="6463175"/>
            <a:ext cx="2448578" cy="3805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r>
              <a:rPr lang="en-US" sz="2000" b="1" dirty="0">
                <a:solidFill>
                  <a:schemeClr val="bg1"/>
                </a:solidFill>
                <a:latin typeface="Footlight MT Light" panose="0204060206030A020304" pitchFamily="18" charset="0"/>
              </a:rPr>
              <a:t>@</a:t>
            </a:r>
            <a:r>
              <a:rPr lang="en-US" sz="2000" b="1" dirty="0" err="1">
                <a:solidFill>
                  <a:schemeClr val="bg1"/>
                </a:solidFill>
                <a:latin typeface="Footlight MT Light" panose="0204060206030A020304" pitchFamily="18" charset="0"/>
              </a:rPr>
              <a:t>NigeriaEITI</a:t>
            </a:r>
            <a:endParaRPr lang="en-US" sz="2000" b="1" dirty="0">
              <a:solidFill>
                <a:schemeClr val="bg1"/>
              </a:solidFill>
              <a:latin typeface="Footlight MT Light" panose="0204060206030A020304" pitchFamily="18" charset="0"/>
            </a:endParaRPr>
          </a:p>
        </p:txBody>
      </p:sp>
      <p:grpSp>
        <p:nvGrpSpPr>
          <p:cNvPr id="2" name="Group 1">
            <a:extLst>
              <a:ext uri="{FF2B5EF4-FFF2-40B4-BE49-F238E27FC236}">
                <a16:creationId xmlns:a16="http://schemas.microsoft.com/office/drawing/2014/main" id="{343AE7BA-CEEE-4A13-BFF5-6A99660BC00C}"/>
              </a:ext>
            </a:extLst>
          </p:cNvPr>
          <p:cNvGrpSpPr/>
          <p:nvPr/>
        </p:nvGrpSpPr>
        <p:grpSpPr>
          <a:xfrm>
            <a:off x="2942097" y="6401774"/>
            <a:ext cx="2448578" cy="465455"/>
            <a:chOff x="2880199" y="6391564"/>
            <a:chExt cx="2448578" cy="465455"/>
          </a:xfrm>
        </p:grpSpPr>
        <p:sp>
          <p:nvSpPr>
            <p:cNvPr id="13" name="Rectangle 12">
              <a:extLst>
                <a:ext uri="{FF2B5EF4-FFF2-40B4-BE49-F238E27FC236}">
                  <a16:creationId xmlns:a16="http://schemas.microsoft.com/office/drawing/2014/main" id="{B2F2BDAD-0CA9-43A9-88B1-5967300C07D5}"/>
                </a:ext>
              </a:extLst>
            </p:cNvPr>
            <p:cNvSpPr/>
            <p:nvPr/>
          </p:nvSpPr>
          <p:spPr>
            <a:xfrm>
              <a:off x="2880199" y="6391564"/>
              <a:ext cx="2448578" cy="4654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r>
                <a:rPr lang="en-US" sz="2000" b="1" dirty="0">
                  <a:solidFill>
                    <a:schemeClr val="bg1"/>
                  </a:solidFill>
                  <a:latin typeface="Footlight MT Light" panose="0204060206030A020304" pitchFamily="18" charset="0"/>
                </a:rPr>
                <a:t>www.neiti.gov.ng</a:t>
              </a:r>
            </a:p>
          </p:txBody>
        </p:sp>
        <p:sp>
          <p:nvSpPr>
            <p:cNvPr id="14" name="Rectangle 13">
              <a:extLst>
                <a:ext uri="{FF2B5EF4-FFF2-40B4-BE49-F238E27FC236}">
                  <a16:creationId xmlns:a16="http://schemas.microsoft.com/office/drawing/2014/main" id="{C60F91D8-79EA-45D2-9CE2-1320AD88B87F}"/>
                </a:ext>
              </a:extLst>
            </p:cNvPr>
            <p:cNvSpPr/>
            <p:nvPr/>
          </p:nvSpPr>
          <p:spPr>
            <a:xfrm>
              <a:off x="3106659" y="6398896"/>
              <a:ext cx="45719" cy="452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endParaRPr lang="en-US" sz="2000" b="1" dirty="0">
                <a:solidFill>
                  <a:schemeClr val="tx1"/>
                </a:solidFill>
                <a:latin typeface="Footlight MT Light" panose="0204060206030A020304" pitchFamily="18" charset="0"/>
              </a:endParaRPr>
            </a:p>
          </p:txBody>
        </p:sp>
      </p:grpSp>
      <p:sp>
        <p:nvSpPr>
          <p:cNvPr id="6" name="Title 5"/>
          <p:cNvSpPr>
            <a:spLocks noGrp="1"/>
          </p:cNvSpPr>
          <p:nvPr>
            <p:ph type="title"/>
          </p:nvPr>
        </p:nvSpPr>
        <p:spPr>
          <a:xfrm>
            <a:off x="6688694" y="4635483"/>
            <a:ext cx="1214438" cy="1563883"/>
          </a:xfrm>
          <a:solidFill>
            <a:schemeClr val="bg1"/>
          </a:solidFill>
        </p:spPr>
        <p:txBody>
          <a:bodyPr>
            <a:normAutofit/>
          </a:bodyPr>
          <a:lstStyle/>
          <a:p>
            <a:endParaRPr lang="en-GB" dirty="0">
              <a:solidFill>
                <a:schemeClr val="bg2"/>
              </a:solidFill>
              <a:latin typeface="Footlight MT Light" panose="0204060206030A020304" pitchFamily="18" charset="0"/>
            </a:endParaRPr>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746287534"/>
              </p:ext>
            </p:extLst>
          </p:nvPr>
        </p:nvGraphicFramePr>
        <p:xfrm>
          <a:off x="193317" y="228174"/>
          <a:ext cx="9249509" cy="5730270"/>
        </p:xfrm>
        <a:graphic>
          <a:graphicData uri="http://schemas.openxmlformats.org/drawingml/2006/table">
            <a:tbl>
              <a:tblPr firstRow="1" bandRow="1">
                <a:tableStyleId>{93296810-A885-4BE3-A3E7-6D5BEEA58F35}</a:tableStyleId>
              </a:tblPr>
              <a:tblGrid>
                <a:gridCol w="6161660">
                  <a:extLst>
                    <a:ext uri="{9D8B030D-6E8A-4147-A177-3AD203B41FA5}">
                      <a16:colId xmlns:a16="http://schemas.microsoft.com/office/drawing/2014/main" val="20000"/>
                    </a:ext>
                  </a:extLst>
                </a:gridCol>
                <a:gridCol w="3087849">
                  <a:extLst>
                    <a:ext uri="{9D8B030D-6E8A-4147-A177-3AD203B41FA5}">
                      <a16:colId xmlns:a16="http://schemas.microsoft.com/office/drawing/2014/main" val="20001"/>
                    </a:ext>
                  </a:extLst>
                </a:gridCol>
              </a:tblGrid>
              <a:tr h="625183">
                <a:tc gridSpan="2">
                  <a:txBody>
                    <a:bodyPr/>
                    <a:lstStyle/>
                    <a:p>
                      <a:pPr algn="ctr"/>
                      <a:r>
                        <a:rPr lang="en-GB" sz="3600" b="1" dirty="0">
                          <a:solidFill>
                            <a:schemeClr val="accent6">
                              <a:lumMod val="50000"/>
                            </a:schemeClr>
                          </a:solidFill>
                          <a:latin typeface="Footlight MT Light" panose="0204060206030A020304" pitchFamily="18" charset="0"/>
                        </a:rPr>
                        <a:t>Breakdown </a:t>
                      </a:r>
                      <a:r>
                        <a:rPr lang="en-GB" sz="3600" b="1" baseline="0" dirty="0">
                          <a:solidFill>
                            <a:schemeClr val="accent6">
                              <a:lumMod val="50000"/>
                            </a:schemeClr>
                          </a:solidFill>
                          <a:latin typeface="Footlight MT Light" panose="0204060206030A020304" pitchFamily="18" charset="0"/>
                        </a:rPr>
                        <a:t>of Revenue Receipts</a:t>
                      </a:r>
                      <a:endParaRPr lang="en-GB" sz="3600" b="1" dirty="0">
                        <a:solidFill>
                          <a:schemeClr val="accent6">
                            <a:lumMod val="50000"/>
                          </a:schemeClr>
                        </a:solidFill>
                        <a:latin typeface="Footlight MT Light" panose="0204060206030A020304" pitchFamily="18" charset="0"/>
                      </a:endParaRPr>
                    </a:p>
                  </a:txBody>
                  <a:tcPr>
                    <a:solidFill>
                      <a:schemeClr val="bg1"/>
                    </a:solidFill>
                  </a:tcPr>
                </a:tc>
                <a:tc hMerge="1">
                  <a:txBody>
                    <a:bodyPr/>
                    <a:lstStyle/>
                    <a:p>
                      <a:endParaRPr lang="en-GB" dirty="0"/>
                    </a:p>
                  </a:txBody>
                  <a:tcPr/>
                </a:tc>
                <a:extLst>
                  <a:ext uri="{0D108BD9-81ED-4DB2-BD59-A6C34878D82A}">
                    <a16:rowId xmlns:a16="http://schemas.microsoft.com/office/drawing/2014/main" val="10000"/>
                  </a:ext>
                </a:extLst>
              </a:tr>
              <a:tr h="487695">
                <a:tc rowSpan="2">
                  <a:txBody>
                    <a:bodyPr/>
                    <a:lstStyle/>
                    <a:p>
                      <a:endParaRPr lang="en-GB" sz="2400" b="1" dirty="0">
                        <a:solidFill>
                          <a:schemeClr val="accent6">
                            <a:lumMod val="50000"/>
                          </a:schemeClr>
                        </a:solidFill>
                      </a:endParaRPr>
                    </a:p>
                  </a:txBody>
                  <a:tcPr/>
                </a:tc>
                <a:tc>
                  <a:txBody>
                    <a:bodyPr/>
                    <a:lstStyle/>
                    <a:p>
                      <a:pPr algn="ctr"/>
                      <a:r>
                        <a:rPr lang="en-GB" sz="2400" b="1" dirty="0">
                          <a:solidFill>
                            <a:schemeClr val="accent6">
                              <a:lumMod val="50000"/>
                            </a:schemeClr>
                          </a:solidFill>
                        </a:rPr>
                        <a:t>2021</a:t>
                      </a:r>
                    </a:p>
                  </a:txBody>
                  <a:tcPr/>
                </a:tc>
                <a:extLst>
                  <a:ext uri="{0D108BD9-81ED-4DB2-BD59-A6C34878D82A}">
                    <a16:rowId xmlns:a16="http://schemas.microsoft.com/office/drawing/2014/main" val="10001"/>
                  </a:ext>
                </a:extLst>
              </a:tr>
              <a:tr h="487695">
                <a:tc vMerge="1">
                  <a:txBody>
                    <a:bodyPr/>
                    <a:lstStyle/>
                    <a:p>
                      <a:endParaRPr lang="en-GB" dirty="0"/>
                    </a:p>
                  </a:txBody>
                  <a:tcPr/>
                </a:tc>
                <a:tc>
                  <a:txBody>
                    <a:bodyPr/>
                    <a:lstStyle/>
                    <a:p>
                      <a:r>
                        <a:rPr lang="en-GB" sz="2400" b="1" dirty="0">
                          <a:solidFill>
                            <a:schemeClr val="accent6">
                              <a:lumMod val="50000"/>
                            </a:schemeClr>
                          </a:solidFill>
                        </a:rPr>
                        <a:t>            US $’ 000</a:t>
                      </a:r>
                    </a:p>
                  </a:txBody>
                  <a:tcPr/>
                </a:tc>
                <a:extLst>
                  <a:ext uri="{0D108BD9-81ED-4DB2-BD59-A6C34878D82A}">
                    <a16:rowId xmlns:a16="http://schemas.microsoft.com/office/drawing/2014/main" val="10002"/>
                  </a:ext>
                </a:extLst>
              </a:tr>
              <a:tr h="8038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b="1" dirty="0">
                          <a:solidFill>
                            <a:schemeClr val="accent6">
                              <a:lumMod val="50000"/>
                            </a:schemeClr>
                          </a:solidFill>
                          <a:effectLst/>
                          <a:latin typeface="Footlight MT Light" panose="0204060206030A020304" pitchFamily="18" charset="0"/>
                          <a:ea typeface="Times New Roman" panose="02020603050405020304" pitchFamily="18" charset="0"/>
                          <a:cs typeface="Times New Roman" panose="02020603050405020304" pitchFamily="18" charset="0"/>
                        </a:rPr>
                        <a:t>Revenue not remitted by the SOE</a:t>
                      </a:r>
                      <a:endParaRPr lang="en-US" sz="2400" b="1" dirty="0">
                        <a:solidFill>
                          <a:schemeClr val="accent6">
                            <a:lumMod val="50000"/>
                          </a:schemeClr>
                        </a:solidFill>
                        <a:effectLst/>
                        <a:latin typeface="Footlight MT Light" panose="0204060206030A020304" pitchFamily="18" charset="0"/>
                        <a:ea typeface="Times New Roman" panose="02020603050405020304" pitchFamily="18" charset="0"/>
                        <a:cs typeface="Times New Roman" panose="02020603050405020304" pitchFamily="18" charset="0"/>
                      </a:endParaRPr>
                    </a:p>
                    <a:p>
                      <a:endParaRPr lang="en-GB" sz="2400" b="1" dirty="0">
                        <a:solidFill>
                          <a:schemeClr val="accent6">
                            <a:lumMod val="50000"/>
                          </a:schemeClr>
                        </a:solidFill>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2400" b="1" dirty="0">
                          <a:solidFill>
                            <a:schemeClr val="accent6">
                              <a:lumMod val="50000"/>
                            </a:schemeClr>
                          </a:solidFill>
                          <a:effectLst/>
                          <a:latin typeface="Footlight MT Light" panose="0204060206030A020304" pitchFamily="18" charset="0"/>
                          <a:ea typeface="Times New Roman" panose="02020603050405020304" pitchFamily="18" charset="0"/>
                          <a:cs typeface="Times New Roman" panose="02020603050405020304" pitchFamily="18" charset="0"/>
                        </a:rPr>
                        <a:t>1,951,115    (8.47%)</a:t>
                      </a:r>
                      <a:endParaRPr lang="en-US" sz="2400" b="1" dirty="0">
                        <a:solidFill>
                          <a:schemeClr val="accent6">
                            <a:lumMod val="50000"/>
                          </a:schemeClr>
                        </a:solidFill>
                        <a:effectLst/>
                        <a:latin typeface="Footlight MT Light" panose="0204060206030A020304" pitchFamily="18" charset="0"/>
                        <a:ea typeface="Times New Roman" panose="02020603050405020304" pitchFamily="18" charset="0"/>
                        <a:cs typeface="Times New Roman" panose="02020603050405020304" pitchFamily="18" charset="0"/>
                      </a:endParaRPr>
                    </a:p>
                    <a:p>
                      <a:pPr algn="r"/>
                      <a:endParaRPr lang="en-GB" sz="2400" b="1" dirty="0">
                        <a:solidFill>
                          <a:schemeClr val="accent6">
                            <a:lumMod val="50000"/>
                          </a:schemeClr>
                        </a:solidFill>
                      </a:endParaRPr>
                    </a:p>
                  </a:txBody>
                  <a:tcPr/>
                </a:tc>
                <a:extLst>
                  <a:ext uri="{0D108BD9-81ED-4DB2-BD59-A6C34878D82A}">
                    <a16:rowId xmlns:a16="http://schemas.microsoft.com/office/drawing/2014/main" val="10003"/>
                  </a:ext>
                </a:extLst>
              </a:tr>
              <a:tr h="8038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accent6">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Quasi-fiscal expenditure by SOE                                        </a:t>
                      </a:r>
                      <a:endParaRPr lang="en-US" sz="2400" b="1" kern="1200" dirty="0">
                        <a:solidFill>
                          <a:schemeClr val="accent6">
                            <a:lumMod val="50000"/>
                          </a:schemeClr>
                        </a:solidFill>
                        <a:effectLst/>
                        <a:latin typeface="Footlight MT Light" panose="0204060206030A020304" pitchFamily="18" charset="0"/>
                        <a:ea typeface="Times New Roman" panose="02020603050405020304" pitchFamily="18" charset="0"/>
                        <a:cs typeface="Times New Roman" panose="02020603050405020304" pitchFamily="18" charset="0"/>
                      </a:endParaRPr>
                    </a:p>
                    <a:p>
                      <a:endParaRPr lang="en-GB" sz="2400" b="1" dirty="0">
                        <a:solidFill>
                          <a:schemeClr val="accent6">
                            <a:lumMod val="50000"/>
                          </a:schemeClr>
                        </a:solidFill>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accent6">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6,931,285  (30.08%)</a:t>
                      </a:r>
                      <a:endParaRPr lang="en-US" sz="2400" b="1" kern="1200" dirty="0">
                        <a:solidFill>
                          <a:schemeClr val="accent6">
                            <a:lumMod val="50000"/>
                          </a:schemeClr>
                        </a:solidFill>
                        <a:effectLst/>
                        <a:latin typeface="Footlight MT Light" panose="0204060206030A020304" pitchFamily="18" charset="0"/>
                        <a:ea typeface="Times New Roman" panose="02020603050405020304" pitchFamily="18" charset="0"/>
                        <a:cs typeface="Times New Roman" panose="02020603050405020304" pitchFamily="18" charset="0"/>
                      </a:endParaRPr>
                    </a:p>
                    <a:p>
                      <a:pPr algn="r"/>
                      <a:endParaRPr lang="en-GB" sz="2400" b="1" dirty="0">
                        <a:solidFill>
                          <a:schemeClr val="accent6">
                            <a:lumMod val="50000"/>
                          </a:schemeClr>
                        </a:solidFill>
                      </a:endParaRPr>
                    </a:p>
                  </a:txBody>
                  <a:tcPr/>
                </a:tc>
                <a:extLst>
                  <a:ext uri="{0D108BD9-81ED-4DB2-BD59-A6C34878D82A}">
                    <a16:rowId xmlns:a16="http://schemas.microsoft.com/office/drawing/2014/main" val="10004"/>
                  </a:ext>
                </a:extLst>
              </a:tr>
              <a:tr h="803807">
                <a:tc>
                  <a:txBody>
                    <a:bodyPr/>
                    <a:lstStyle/>
                    <a:p>
                      <a:r>
                        <a:rPr lang="en-US" sz="2400" b="1" kern="1200" dirty="0">
                          <a:solidFill>
                            <a:schemeClr val="accent6">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Sub-national payments (payments to NDDC and NCDMB)</a:t>
                      </a:r>
                      <a:endParaRPr lang="en-GB" sz="2400" b="1" dirty="0">
                        <a:solidFill>
                          <a:schemeClr val="accent6">
                            <a:lumMod val="50000"/>
                          </a:schemeClr>
                        </a:solidFill>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accent6">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963,629       (4.18%)</a:t>
                      </a:r>
                      <a:endParaRPr lang="en-US" sz="2400" b="1" kern="1200" dirty="0">
                        <a:solidFill>
                          <a:schemeClr val="accent6">
                            <a:lumMod val="50000"/>
                          </a:schemeClr>
                        </a:solidFill>
                        <a:effectLst/>
                        <a:latin typeface="Footlight MT Light" panose="0204060206030A020304" pitchFamily="18" charset="0"/>
                        <a:ea typeface="Times New Roman" panose="02020603050405020304" pitchFamily="18" charset="0"/>
                        <a:cs typeface="Times New Roman" panose="02020603050405020304" pitchFamily="18" charset="0"/>
                      </a:endParaRPr>
                    </a:p>
                    <a:p>
                      <a:pPr algn="r"/>
                      <a:endParaRPr lang="en-GB" sz="2400" b="1" dirty="0">
                        <a:solidFill>
                          <a:schemeClr val="accent6">
                            <a:lumMod val="50000"/>
                          </a:schemeClr>
                        </a:solidFill>
                      </a:endParaRPr>
                    </a:p>
                  </a:txBody>
                  <a:tcPr/>
                </a:tc>
                <a:extLst>
                  <a:ext uri="{0D108BD9-81ED-4DB2-BD59-A6C34878D82A}">
                    <a16:rowId xmlns:a16="http://schemas.microsoft.com/office/drawing/2014/main" val="10005"/>
                  </a:ext>
                </a:extLst>
              </a:tr>
              <a:tr h="803807">
                <a:tc>
                  <a:txBody>
                    <a:bodyPr/>
                    <a:lstStyle/>
                    <a:p>
                      <a:r>
                        <a:rPr lang="en-US" sz="2400" b="1" kern="1200" dirty="0" err="1">
                          <a:solidFill>
                            <a:schemeClr val="accent6">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Remmitances</a:t>
                      </a:r>
                      <a:r>
                        <a:rPr lang="en-US" sz="2400" b="1" kern="1200" dirty="0">
                          <a:solidFill>
                            <a:schemeClr val="accent6">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 to the Federation</a:t>
                      </a:r>
                      <a:endParaRPr lang="en-GB" sz="2400" b="1" dirty="0">
                        <a:solidFill>
                          <a:schemeClr val="accent6">
                            <a:lumMod val="50000"/>
                          </a:schemeClr>
                        </a:solidFill>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accent6">
                              <a:lumMod val="50000"/>
                            </a:schemeClr>
                          </a:solidFill>
                          <a:effectLst/>
                          <a:latin typeface="Footlight MT Light" panose="0204060206030A020304" pitchFamily="18" charset="0"/>
                          <a:ea typeface="Calibri" panose="020F0502020204030204" pitchFamily="34" charset="0"/>
                          <a:cs typeface="Times New Roman" panose="02020603050405020304" pitchFamily="18" charset="0"/>
                        </a:rPr>
                        <a:t>13,200,059 (57.27%)</a:t>
                      </a:r>
                    </a:p>
                    <a:p>
                      <a:pPr algn="r"/>
                      <a:endParaRPr lang="en-GB" sz="2400" b="1" dirty="0">
                        <a:solidFill>
                          <a:schemeClr val="accent6">
                            <a:lumMod val="50000"/>
                          </a:schemeClr>
                        </a:solidFill>
                      </a:endParaRPr>
                    </a:p>
                  </a:txBody>
                  <a:tcPr/>
                </a:tc>
                <a:extLst>
                  <a:ext uri="{0D108BD9-81ED-4DB2-BD59-A6C34878D82A}">
                    <a16:rowId xmlns:a16="http://schemas.microsoft.com/office/drawing/2014/main" val="10006"/>
                  </a:ext>
                </a:extLst>
              </a:tr>
              <a:tr h="803807">
                <a:tc>
                  <a:txBody>
                    <a:bodyPr/>
                    <a:lstStyle/>
                    <a:p>
                      <a:pPr marL="0" marR="0">
                        <a:spcBef>
                          <a:spcPts val="0"/>
                        </a:spcBef>
                        <a:spcAft>
                          <a:spcPts val="0"/>
                        </a:spcAft>
                      </a:pPr>
                      <a:r>
                        <a:rPr lang="en-GB" sz="2400" b="1" dirty="0">
                          <a:solidFill>
                            <a:schemeClr val="accent6">
                              <a:lumMod val="50000"/>
                            </a:schemeClr>
                          </a:solidFill>
                          <a:effectLst/>
                          <a:latin typeface="Footlight MT Light" panose="0204060206030A020304" pitchFamily="18" charset="0"/>
                          <a:ea typeface="Times New Roman" panose="02020603050405020304" pitchFamily="18" charset="0"/>
                          <a:cs typeface="Times New Roman" panose="02020603050405020304" pitchFamily="18" charset="0"/>
                        </a:rPr>
                        <a:t>Total Revenue</a:t>
                      </a:r>
                      <a:endParaRPr lang="en-US" sz="2400" b="1" dirty="0">
                        <a:solidFill>
                          <a:schemeClr val="accent6">
                            <a:lumMod val="50000"/>
                          </a:schemeClr>
                        </a:solidFill>
                        <a:effectLst/>
                        <a:latin typeface="Footlight MT Light" panose="0204060206030A020304" pitchFamily="18" charset="0"/>
                        <a:ea typeface="Times New Roman" panose="02020603050405020304" pitchFamily="18" charset="0"/>
                        <a:cs typeface="Times New Roman" panose="02020603050405020304" pitchFamily="18"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2400" b="1" dirty="0">
                          <a:solidFill>
                            <a:schemeClr val="accent6">
                              <a:lumMod val="50000"/>
                            </a:schemeClr>
                          </a:solidFill>
                          <a:effectLst/>
                          <a:latin typeface="Footlight MT Light" panose="0204060206030A020304" pitchFamily="18" charset="0"/>
                          <a:ea typeface="Times New Roman" panose="02020603050405020304" pitchFamily="18" charset="0"/>
                          <a:cs typeface="Times New Roman" panose="02020603050405020304" pitchFamily="18" charset="0"/>
                        </a:rPr>
                        <a:t>23,046,088    (100%)</a:t>
                      </a:r>
                      <a:endParaRPr lang="en-US" sz="2400" b="1" dirty="0">
                        <a:solidFill>
                          <a:schemeClr val="accent6">
                            <a:lumMod val="50000"/>
                          </a:schemeClr>
                        </a:solidFill>
                        <a:effectLst/>
                        <a:latin typeface="Footlight MT Light" panose="0204060206030A020304" pitchFamily="18" charset="0"/>
                        <a:ea typeface="Times New Roman" panose="02020603050405020304" pitchFamily="18" charset="0"/>
                        <a:cs typeface="Times New Roman" panose="02020603050405020304" pitchFamily="18" charset="0"/>
                      </a:endParaRPr>
                    </a:p>
                    <a:p>
                      <a:pPr algn="r"/>
                      <a:endParaRPr lang="en-GB" sz="2400" b="1" dirty="0">
                        <a:solidFill>
                          <a:schemeClr val="accent6">
                            <a:lumMod val="50000"/>
                          </a:schemeClr>
                        </a:solidFill>
                      </a:endParaRPr>
                    </a:p>
                  </a:txBody>
                  <a:tcPr/>
                </a:tc>
                <a:extLst>
                  <a:ext uri="{0D108BD9-81ED-4DB2-BD59-A6C34878D82A}">
                    <a16:rowId xmlns:a16="http://schemas.microsoft.com/office/drawing/2014/main" val="10007"/>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150910994"/>
              </p:ext>
            </p:extLst>
          </p:nvPr>
        </p:nvGraphicFramePr>
        <p:xfrm>
          <a:off x="2196379" y="6144938"/>
          <a:ext cx="6682382" cy="731520"/>
        </p:xfrm>
        <a:graphic>
          <a:graphicData uri="http://schemas.openxmlformats.org/drawingml/2006/table">
            <a:tbl>
              <a:tblPr firstRow="1" bandRow="1">
                <a:tableStyleId>{93296810-A885-4BE3-A3E7-6D5BEEA58F35}</a:tableStyleId>
              </a:tblPr>
              <a:tblGrid>
                <a:gridCol w="3403631">
                  <a:extLst>
                    <a:ext uri="{9D8B030D-6E8A-4147-A177-3AD203B41FA5}">
                      <a16:colId xmlns:a16="http://schemas.microsoft.com/office/drawing/2014/main" val="20000"/>
                    </a:ext>
                  </a:extLst>
                </a:gridCol>
                <a:gridCol w="3278751">
                  <a:extLst>
                    <a:ext uri="{9D8B030D-6E8A-4147-A177-3AD203B41FA5}">
                      <a16:colId xmlns:a16="http://schemas.microsoft.com/office/drawing/2014/main" val="20001"/>
                    </a:ext>
                  </a:extLst>
                </a:gridCol>
              </a:tblGrid>
              <a:tr h="310841">
                <a:tc>
                  <a:txBody>
                    <a:bodyPr/>
                    <a:lstStyle/>
                    <a:p>
                      <a:endParaRPr lang="en-GB" dirty="0"/>
                    </a:p>
                  </a:txBody>
                  <a:tcPr>
                    <a:solidFill>
                      <a:schemeClr val="bg1">
                        <a:lumMod val="95000"/>
                      </a:schemeClr>
                    </a:solidFill>
                  </a:tcPr>
                </a:tc>
                <a:tc>
                  <a:txBody>
                    <a:bodyPr/>
                    <a:lstStyle/>
                    <a:p>
                      <a:endParaRPr lang="en-GB" dirty="0"/>
                    </a:p>
                  </a:txBody>
                  <a:tcPr>
                    <a:solidFill>
                      <a:schemeClr val="bg1">
                        <a:lumMod val="95000"/>
                      </a:schemeClr>
                    </a:solidFill>
                  </a:tcPr>
                </a:tc>
                <a:extLst>
                  <a:ext uri="{0D108BD9-81ED-4DB2-BD59-A6C34878D82A}">
                    <a16:rowId xmlns:a16="http://schemas.microsoft.com/office/drawing/2014/main" val="10000"/>
                  </a:ext>
                </a:extLst>
              </a:tr>
              <a:tr h="307231">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1"/>
                  </a:ext>
                </a:extLst>
              </a:tr>
            </a:tbl>
          </a:graphicData>
        </a:graphic>
      </p:graphicFrame>
      <p:grpSp>
        <p:nvGrpSpPr>
          <p:cNvPr id="19" name="Group 18">
            <a:extLst>
              <a:ext uri="{FF2B5EF4-FFF2-40B4-BE49-F238E27FC236}">
                <a16:creationId xmlns:a16="http://schemas.microsoft.com/office/drawing/2014/main" id="{EA0E344C-1936-44BF-B61E-B74FE8B3B49C}"/>
              </a:ext>
            </a:extLst>
          </p:cNvPr>
          <p:cNvGrpSpPr/>
          <p:nvPr/>
        </p:nvGrpSpPr>
        <p:grpSpPr>
          <a:xfrm>
            <a:off x="9602543" y="1641324"/>
            <a:ext cx="2396140" cy="4226780"/>
            <a:chOff x="3212729" y="1685941"/>
            <a:chExt cx="2063795" cy="2565413"/>
          </a:xfrm>
        </p:grpSpPr>
        <p:pic>
          <p:nvPicPr>
            <p:cNvPr id="20" name="Shape 121" descr="Coins">
              <a:extLst>
                <a:ext uri="{FF2B5EF4-FFF2-40B4-BE49-F238E27FC236}">
                  <a16:creationId xmlns:a16="http://schemas.microsoft.com/office/drawing/2014/main" id="{4E246EA3-4CBB-474A-B1BA-974BE3310106}"/>
                </a:ext>
              </a:extLst>
            </p:cNvPr>
            <p:cNvPicPr preferRelativeResize="0"/>
            <p:nvPr/>
          </p:nvPicPr>
          <p:blipFill rotWithShape="1">
            <a:blip r:embed="rId3">
              <a:alphaModFix/>
            </a:blip>
            <a:srcRect/>
            <a:stretch/>
          </p:blipFill>
          <p:spPr>
            <a:xfrm>
              <a:off x="3212729" y="2273584"/>
              <a:ext cx="2063795" cy="1977770"/>
            </a:xfrm>
            <a:prstGeom prst="rect">
              <a:avLst/>
            </a:prstGeom>
            <a:noFill/>
            <a:ln>
              <a:noFill/>
            </a:ln>
          </p:spPr>
        </p:pic>
        <p:pic>
          <p:nvPicPr>
            <p:cNvPr id="21" name="Picture 2" descr="Abductors of Ondo passengers demand N10 million ransom – The Sun Nigeria">
              <a:extLst>
                <a:ext uri="{FF2B5EF4-FFF2-40B4-BE49-F238E27FC236}">
                  <a16:creationId xmlns:a16="http://schemas.microsoft.com/office/drawing/2014/main" id="{6BBBA622-1DAC-4C84-AD79-AF630484DE3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9785" y="2273584"/>
              <a:ext cx="1314146" cy="125939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Abductors of Ondo passengers demand N10 million ransom – The Sun Nigeria">
              <a:extLst>
                <a:ext uri="{FF2B5EF4-FFF2-40B4-BE49-F238E27FC236}">
                  <a16:creationId xmlns:a16="http://schemas.microsoft.com/office/drawing/2014/main" id="{0C646057-1466-454A-8985-D2341517F6D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08414" y="1685941"/>
              <a:ext cx="1314146" cy="1259390"/>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4" name="Table 3"/>
          <p:cNvGraphicFramePr>
            <a:graphicFrameLocks noGrp="1"/>
          </p:cNvGraphicFramePr>
          <p:nvPr>
            <p:extLst>
              <p:ext uri="{D42A27DB-BD31-4B8C-83A1-F6EECF244321}">
                <p14:modId xmlns:p14="http://schemas.microsoft.com/office/powerpoint/2010/main" val="3753174853"/>
              </p:ext>
            </p:extLst>
          </p:nvPr>
        </p:nvGraphicFramePr>
        <p:xfrm>
          <a:off x="1431235" y="6401774"/>
          <a:ext cx="2928730" cy="400319"/>
        </p:xfrm>
        <a:graphic>
          <a:graphicData uri="http://schemas.openxmlformats.org/drawingml/2006/table">
            <a:tbl>
              <a:tblPr firstRow="1" bandRow="1">
                <a:tableStyleId>{5C22544A-7EE6-4342-B048-85BDC9FD1C3A}</a:tableStyleId>
              </a:tblPr>
              <a:tblGrid>
                <a:gridCol w="2928730">
                  <a:extLst>
                    <a:ext uri="{9D8B030D-6E8A-4147-A177-3AD203B41FA5}">
                      <a16:colId xmlns:a16="http://schemas.microsoft.com/office/drawing/2014/main" val="20000"/>
                    </a:ext>
                  </a:extLst>
                </a:gridCol>
              </a:tblGrid>
              <a:tr h="4003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bg1"/>
                          </a:solidFill>
                          <a:latin typeface="Footlight MT Light" panose="0204060206030A020304" pitchFamily="18" charset="0"/>
                        </a:rPr>
                        <a:t>@</a:t>
                      </a:r>
                      <a:r>
                        <a:rPr lang="en-US" sz="2000" b="1" dirty="0" err="1">
                          <a:solidFill>
                            <a:schemeClr val="bg1"/>
                          </a:solidFill>
                          <a:latin typeface="Footlight MT Light" panose="0204060206030A020304" pitchFamily="18" charset="0"/>
                        </a:rPr>
                        <a:t>NigeriaEIT</a:t>
                      </a:r>
                      <a:r>
                        <a:rPr lang="en-US" sz="2000" b="1" i="0" dirty="0" err="1">
                          <a:solidFill>
                            <a:schemeClr val="bg1"/>
                          </a:solidFill>
                          <a:latin typeface="Footlight MT Light" panose="0204060206030A020304" pitchFamily="18" charset="0"/>
                        </a:rPr>
                        <a:t>i</a:t>
                      </a:r>
                      <a:r>
                        <a:rPr lang="en-US" sz="2000" b="1" i="0" baseline="0" dirty="0">
                          <a:solidFill>
                            <a:schemeClr val="bg1"/>
                          </a:solidFill>
                          <a:latin typeface="Footlight MT Light" panose="0204060206030A020304" pitchFamily="18" charset="0"/>
                        </a:rPr>
                        <a:t> </a:t>
                      </a:r>
                      <a:endParaRPr lang="en-US" sz="2000" b="1" dirty="0">
                        <a:solidFill>
                          <a:schemeClr val="bg1"/>
                        </a:solidFill>
                        <a:latin typeface="Footlight MT Light" panose="0204060206030A020304" pitchFamily="18" charset="0"/>
                      </a:endParaRPr>
                    </a:p>
                  </a:txBody>
                  <a:tcPr/>
                </a:tc>
                <a:extLst>
                  <a:ext uri="{0D108BD9-81ED-4DB2-BD59-A6C34878D82A}">
                    <a16:rowId xmlns:a16="http://schemas.microsoft.com/office/drawing/2014/main" val="10000"/>
                  </a:ext>
                </a:extLst>
              </a:tr>
            </a:tbl>
          </a:graphicData>
        </a:graphic>
      </p:graphicFrame>
      <p:sp>
        <p:nvSpPr>
          <p:cNvPr id="24" name="Rectangle 23">
            <a:extLst>
              <a:ext uri="{FF2B5EF4-FFF2-40B4-BE49-F238E27FC236}">
                <a16:creationId xmlns:a16="http://schemas.microsoft.com/office/drawing/2014/main" id="{C79B1444-2929-4955-837B-3A2AAAD36C95}"/>
              </a:ext>
            </a:extLst>
          </p:cNvPr>
          <p:cNvSpPr/>
          <p:nvPr/>
        </p:nvSpPr>
        <p:spPr>
          <a:xfrm>
            <a:off x="2919379" y="6367276"/>
            <a:ext cx="45719" cy="452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endParaRPr lang="en-US" sz="2000" b="1" dirty="0">
              <a:solidFill>
                <a:schemeClr val="bg1"/>
              </a:solidFill>
              <a:latin typeface="Footlight MT Light" panose="0204060206030A020304" pitchFamily="18" charset="0"/>
            </a:endParaRPr>
          </a:p>
        </p:txBody>
      </p:sp>
      <p:grpSp>
        <p:nvGrpSpPr>
          <p:cNvPr id="15" name="Group 14">
            <a:extLst>
              <a:ext uri="{FF2B5EF4-FFF2-40B4-BE49-F238E27FC236}">
                <a16:creationId xmlns:a16="http://schemas.microsoft.com/office/drawing/2014/main" id="{80B3D91A-BA7A-445F-8DFC-4F1860D040E5}"/>
              </a:ext>
            </a:extLst>
          </p:cNvPr>
          <p:cNvGrpSpPr/>
          <p:nvPr/>
        </p:nvGrpSpPr>
        <p:grpSpPr>
          <a:xfrm>
            <a:off x="-7469" y="5658773"/>
            <a:ext cx="12199469" cy="1217685"/>
            <a:chOff x="-7469" y="5637053"/>
            <a:chExt cx="12199469" cy="1217685"/>
          </a:xfrm>
        </p:grpSpPr>
        <p:sp>
          <p:nvSpPr>
            <p:cNvPr id="16" name="Rectangle 21">
              <a:extLst>
                <a:ext uri="{FF2B5EF4-FFF2-40B4-BE49-F238E27FC236}">
                  <a16:creationId xmlns:a16="http://schemas.microsoft.com/office/drawing/2014/main" id="{79A5CC32-97D6-4731-AEE4-606DA5BB96D1}"/>
                </a:ext>
              </a:extLst>
            </p:cNvPr>
            <p:cNvSpPr/>
            <p:nvPr/>
          </p:nvSpPr>
          <p:spPr>
            <a:xfrm>
              <a:off x="-7469" y="5637053"/>
              <a:ext cx="12192000" cy="1199227"/>
            </a:xfrm>
            <a:custGeom>
              <a:avLst/>
              <a:gdLst>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169097 h 814210"/>
                <a:gd name="connsiteX1" fmla="*/ 12192000 w 12192000"/>
                <a:gd name="connsiteY1" fmla="*/ 169097 h 814210"/>
                <a:gd name="connsiteX2" fmla="*/ 12192000 w 12192000"/>
                <a:gd name="connsiteY2" fmla="*/ 814210 h 814210"/>
                <a:gd name="connsiteX3" fmla="*/ 0 w 12192000"/>
                <a:gd name="connsiteY3" fmla="*/ 814210 h 814210"/>
                <a:gd name="connsiteX4" fmla="*/ 0 w 12192000"/>
                <a:gd name="connsiteY4" fmla="*/ 169097 h 814210"/>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1102313">
                  <a:moveTo>
                    <a:pt x="0" y="457200"/>
                  </a:moveTo>
                  <a:cubicBezTo>
                    <a:pt x="4424948" y="-192505"/>
                    <a:pt x="7502358" y="1876926"/>
                    <a:pt x="12192000" y="0"/>
                  </a:cubicBezTo>
                  <a:lnTo>
                    <a:pt x="12192000" y="1102313"/>
                  </a:lnTo>
                  <a:lnTo>
                    <a:pt x="0" y="1102313"/>
                  </a:lnTo>
                  <a:lnTo>
                    <a:pt x="0" y="457200"/>
                  </a:lnTo>
                  <a:close/>
                </a:path>
              </a:pathLst>
            </a:custGeom>
            <a:solidFill>
              <a:schemeClr val="accent4">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endParaRPr lang="en-US" sz="2800" b="1" dirty="0">
                <a:solidFill>
                  <a:schemeClr val="tx1"/>
                </a:solidFill>
                <a:latin typeface="Footlight MT Light" panose="0204060206030A020304" pitchFamily="18" charset="0"/>
              </a:endParaRPr>
            </a:p>
          </p:txBody>
        </p:sp>
        <p:sp>
          <p:nvSpPr>
            <p:cNvPr id="17" name="Rectangle 21">
              <a:extLst>
                <a:ext uri="{FF2B5EF4-FFF2-40B4-BE49-F238E27FC236}">
                  <a16:creationId xmlns:a16="http://schemas.microsoft.com/office/drawing/2014/main" id="{B85CBE46-C6B7-44F2-97C6-AE21156F1ED2}"/>
                </a:ext>
              </a:extLst>
            </p:cNvPr>
            <p:cNvSpPr/>
            <p:nvPr/>
          </p:nvSpPr>
          <p:spPr>
            <a:xfrm>
              <a:off x="0" y="5752425"/>
              <a:ext cx="12192000" cy="1102313"/>
            </a:xfrm>
            <a:custGeom>
              <a:avLst/>
              <a:gdLst>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169097 h 814210"/>
                <a:gd name="connsiteX1" fmla="*/ 12192000 w 12192000"/>
                <a:gd name="connsiteY1" fmla="*/ 169097 h 814210"/>
                <a:gd name="connsiteX2" fmla="*/ 12192000 w 12192000"/>
                <a:gd name="connsiteY2" fmla="*/ 814210 h 814210"/>
                <a:gd name="connsiteX3" fmla="*/ 0 w 12192000"/>
                <a:gd name="connsiteY3" fmla="*/ 814210 h 814210"/>
                <a:gd name="connsiteX4" fmla="*/ 0 w 12192000"/>
                <a:gd name="connsiteY4" fmla="*/ 169097 h 814210"/>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1102313">
                  <a:moveTo>
                    <a:pt x="0" y="457200"/>
                  </a:moveTo>
                  <a:cubicBezTo>
                    <a:pt x="4424948" y="-192505"/>
                    <a:pt x="7502358" y="1876926"/>
                    <a:pt x="12192000" y="0"/>
                  </a:cubicBezTo>
                  <a:lnTo>
                    <a:pt x="12192000" y="1102313"/>
                  </a:lnTo>
                  <a:lnTo>
                    <a:pt x="0" y="1102313"/>
                  </a:lnTo>
                  <a:lnTo>
                    <a:pt x="0" y="457200"/>
                  </a:lnTo>
                  <a:close/>
                </a:path>
              </a:pathLst>
            </a:custGeom>
            <a:solidFill>
              <a:schemeClr val="accent6">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endParaRPr lang="en-US" sz="2800" b="1" dirty="0">
                <a:solidFill>
                  <a:schemeClr val="tx1"/>
                </a:solidFill>
                <a:latin typeface="Footlight MT Light" panose="0204060206030A020304" pitchFamily="18" charset="0"/>
              </a:endParaRPr>
            </a:p>
          </p:txBody>
        </p:sp>
      </p:grpSp>
      <p:pic>
        <p:nvPicPr>
          <p:cNvPr id="25" name="Picture 4" descr="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875" y="0"/>
            <a:ext cx="1194325" cy="426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3278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nodePh="1">
                                  <p:stCondLst>
                                    <p:cond delay="0"/>
                                  </p:stCondLst>
                                  <p:endCondLst>
                                    <p:cond evt="begin" delay="0">
                                      <p:tn val="15"/>
                                    </p:cond>
                                  </p:end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0"/>
                                        <p:tgtEl>
                                          <p:spTgt spid="4"/>
                                        </p:tgtEl>
                                      </p:cBhvr>
                                    </p:animEffect>
                                    <p:anim calcmode="lin" valueType="num">
                                      <p:cBhvr>
                                        <p:cTn id="48" dur="1000" fill="hold"/>
                                        <p:tgtEl>
                                          <p:spTgt spid="4"/>
                                        </p:tgtEl>
                                        <p:attrNameLst>
                                          <p:attrName>ppt_x</p:attrName>
                                        </p:attrNameLst>
                                      </p:cBhvr>
                                      <p:tavLst>
                                        <p:tav tm="0">
                                          <p:val>
                                            <p:strVal val="#ppt_x"/>
                                          </p:val>
                                        </p:tav>
                                        <p:tav tm="100000">
                                          <p:val>
                                            <p:strVal val="#ppt_x"/>
                                          </p:val>
                                        </p:tav>
                                      </p:tavLst>
                                    </p:anim>
                                    <p:anim calcmode="lin" valueType="num">
                                      <p:cBhvr>
                                        <p:cTn id="49" dur="1000" fill="hold"/>
                                        <p:tgtEl>
                                          <p:spTgt spid="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1000"/>
                                        <p:tgtEl>
                                          <p:spTgt spid="24"/>
                                        </p:tgtEl>
                                      </p:cBhvr>
                                    </p:animEffect>
                                    <p:anim calcmode="lin" valueType="num">
                                      <p:cBhvr>
                                        <p:cTn id="53" dur="1000" fill="hold"/>
                                        <p:tgtEl>
                                          <p:spTgt spid="24"/>
                                        </p:tgtEl>
                                        <p:attrNameLst>
                                          <p:attrName>ppt_x</p:attrName>
                                        </p:attrNameLst>
                                      </p:cBhvr>
                                      <p:tavLst>
                                        <p:tav tm="0">
                                          <p:val>
                                            <p:strVal val="#ppt_x"/>
                                          </p:val>
                                        </p:tav>
                                        <p:tav tm="100000">
                                          <p:val>
                                            <p:strVal val="#ppt_x"/>
                                          </p:val>
                                        </p:tav>
                                      </p:tavLst>
                                    </p:anim>
                                    <p:anim calcmode="lin" valueType="num">
                                      <p:cBhvr>
                                        <p:cTn id="54" dur="1000" fill="hold"/>
                                        <p:tgtEl>
                                          <p:spTgt spid="24"/>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1000"/>
                                        <p:tgtEl>
                                          <p:spTgt spid="15"/>
                                        </p:tgtEl>
                                      </p:cBhvr>
                                    </p:animEffect>
                                    <p:anim calcmode="lin" valueType="num">
                                      <p:cBhvr>
                                        <p:cTn id="58" dur="1000" fill="hold"/>
                                        <p:tgtEl>
                                          <p:spTgt spid="15"/>
                                        </p:tgtEl>
                                        <p:attrNameLst>
                                          <p:attrName>ppt_x</p:attrName>
                                        </p:attrNameLst>
                                      </p:cBhvr>
                                      <p:tavLst>
                                        <p:tav tm="0">
                                          <p:val>
                                            <p:strVal val="#ppt_x"/>
                                          </p:val>
                                        </p:tav>
                                        <p:tav tm="100000">
                                          <p:val>
                                            <p:strVal val="#ppt_x"/>
                                          </p:val>
                                        </p:tav>
                                      </p:tavLst>
                                    </p:anim>
                                    <p:anim calcmode="lin" valueType="num">
                                      <p:cBhvr>
                                        <p:cTn id="59" dur="1000" fill="hold"/>
                                        <p:tgtEl>
                                          <p:spTgt spid="15"/>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6"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F00CD096-DCC0-515C-4254-62B604CEB073}"/>
              </a:ext>
            </a:extLst>
          </p:cNvPr>
          <p:cNvGraphicFramePr>
            <a:graphicFrameLocks noGrp="1"/>
          </p:cNvGraphicFramePr>
          <p:nvPr>
            <p:ph idx="1"/>
            <p:extLst>
              <p:ext uri="{D42A27DB-BD31-4B8C-83A1-F6EECF244321}">
                <p14:modId xmlns:p14="http://schemas.microsoft.com/office/powerpoint/2010/main" val="2375834004"/>
              </p:ext>
            </p:extLst>
          </p:nvPr>
        </p:nvGraphicFramePr>
        <p:xfrm>
          <a:off x="736600" y="945944"/>
          <a:ext cx="10401300" cy="5327856"/>
        </p:xfrm>
        <a:graphic>
          <a:graphicData uri="http://schemas.openxmlformats.org/drawingml/2006/table">
            <a:tbl>
              <a:tblPr/>
              <a:tblGrid>
                <a:gridCol w="4878591">
                  <a:extLst>
                    <a:ext uri="{9D8B030D-6E8A-4147-A177-3AD203B41FA5}">
                      <a16:colId xmlns:a16="http://schemas.microsoft.com/office/drawing/2014/main" val="2925387912"/>
                    </a:ext>
                  </a:extLst>
                </a:gridCol>
                <a:gridCol w="1526797">
                  <a:extLst>
                    <a:ext uri="{9D8B030D-6E8A-4147-A177-3AD203B41FA5}">
                      <a16:colId xmlns:a16="http://schemas.microsoft.com/office/drawing/2014/main" val="1736151461"/>
                    </a:ext>
                  </a:extLst>
                </a:gridCol>
                <a:gridCol w="1562580">
                  <a:extLst>
                    <a:ext uri="{9D8B030D-6E8A-4147-A177-3AD203B41FA5}">
                      <a16:colId xmlns:a16="http://schemas.microsoft.com/office/drawing/2014/main" val="2258575967"/>
                    </a:ext>
                  </a:extLst>
                </a:gridCol>
                <a:gridCol w="1479083">
                  <a:extLst>
                    <a:ext uri="{9D8B030D-6E8A-4147-A177-3AD203B41FA5}">
                      <a16:colId xmlns:a16="http://schemas.microsoft.com/office/drawing/2014/main" val="2206137584"/>
                    </a:ext>
                  </a:extLst>
                </a:gridCol>
                <a:gridCol w="954249">
                  <a:extLst>
                    <a:ext uri="{9D8B030D-6E8A-4147-A177-3AD203B41FA5}">
                      <a16:colId xmlns:a16="http://schemas.microsoft.com/office/drawing/2014/main" val="1282055174"/>
                    </a:ext>
                  </a:extLst>
                </a:gridCol>
              </a:tblGrid>
              <a:tr h="217488">
                <a:tc gridSpan="5">
                  <a:txBody>
                    <a:bodyPr/>
                    <a:lstStyle/>
                    <a:p>
                      <a:pPr algn="ctr" fontAlgn="ctr"/>
                      <a:r>
                        <a:rPr lang="en-US" sz="1400" b="1" i="0" u="none" strike="noStrike" dirty="0">
                          <a:solidFill>
                            <a:srgbClr val="000000"/>
                          </a:solidFill>
                          <a:effectLst/>
                          <a:latin typeface="Footlight MT Light" panose="0204060206030A020304" pitchFamily="18" charset="0"/>
                          <a:cs typeface="Calibri" panose="020F0502020204030204" pitchFamily="34" charset="0"/>
                        </a:rPr>
                        <a:t>ANALYSIS OF TOTAL REVENUE COLLECTION AND REMMITTANCE TO THE FEDERATION IN 2021</a:t>
                      </a:r>
                      <a:endParaRPr lang="en-US" sz="1400" b="1" i="0" u="none" strike="noStrike" dirty="0">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9409951"/>
                  </a:ext>
                </a:extLst>
              </a:tr>
              <a:tr h="217488">
                <a:tc>
                  <a:txBody>
                    <a:bodyPr/>
                    <a:lstStyle/>
                    <a:p>
                      <a:pPr algn="l" fontAlgn="ctr"/>
                      <a:r>
                        <a:rPr lang="en-US" sz="1400" b="0" i="0" u="none" strike="noStrike">
                          <a:solidFill>
                            <a:srgbClr val="000000"/>
                          </a:solidFill>
                          <a:effectLst/>
                          <a:latin typeface="Footlight MT Light" panose="0204060206030A020304" pitchFamily="18" charset="0"/>
                          <a:cs typeface="Calibri" panose="020F0502020204030204" pitchFamily="34" charset="0"/>
                        </a:rPr>
                        <a:t> </a:t>
                      </a:r>
                      <a:endParaRPr lang="en-US" sz="1400" b="0" i="0" u="none"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Footlight MT Light" panose="0204060206030A020304" pitchFamily="18" charset="0"/>
                          <a:cs typeface="Calibri" panose="020F0502020204030204" pitchFamily="34" charset="0"/>
                        </a:rPr>
                        <a:t>US$'000</a:t>
                      </a:r>
                      <a:endParaRPr lang="en-US" sz="1400" b="0" i="0" u="none"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Footlight MT Light" panose="0204060206030A020304" pitchFamily="18" charset="0"/>
                          <a:cs typeface="Calibri" panose="020F0502020204030204" pitchFamily="34" charset="0"/>
                        </a:rPr>
                        <a:t>US$'000</a:t>
                      </a:r>
                      <a:endParaRPr lang="en-US" sz="1400" b="0" i="0" u="none"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Footlight MT Light" panose="0204060206030A020304" pitchFamily="18" charset="0"/>
                          <a:cs typeface="Calibri" panose="020F0502020204030204" pitchFamily="34" charset="0"/>
                        </a:rPr>
                        <a:t>US$'000</a:t>
                      </a:r>
                      <a:endParaRPr lang="en-US" sz="1400" b="0" i="0" u="none"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Footlight MT Light" panose="0204060206030A020304" pitchFamily="18" charset="0"/>
                          <a:cs typeface="Calibri" panose="020F0502020204030204" pitchFamily="34" charset="0"/>
                        </a:rPr>
                        <a:t>%</a:t>
                      </a:r>
                      <a:endParaRPr lang="en-US" sz="1400" b="0" i="0" u="none"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830721"/>
                  </a:ext>
                </a:extLst>
              </a:tr>
              <a:tr h="217488">
                <a:tc>
                  <a:txBody>
                    <a:bodyPr/>
                    <a:lstStyle/>
                    <a:p>
                      <a:pPr algn="l" fontAlgn="ctr"/>
                      <a:r>
                        <a:rPr lang="en-US" sz="1400" b="1" i="0" u="none" strike="noStrike" dirty="0">
                          <a:solidFill>
                            <a:srgbClr val="000000"/>
                          </a:solidFill>
                          <a:effectLst/>
                          <a:latin typeface="Footlight MT Light" panose="0204060206030A020304" pitchFamily="18" charset="0"/>
                          <a:cs typeface="Calibri" panose="020F0502020204030204" pitchFamily="34" charset="0"/>
                        </a:rPr>
                        <a:t>TOTAL REVENUE</a:t>
                      </a:r>
                      <a:endParaRPr lang="en-US" sz="1400" b="1" i="0" u="none" strike="noStrike" dirty="0">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400" b="0" i="0" u="none" strike="noStrike">
                          <a:solidFill>
                            <a:srgbClr val="000000"/>
                          </a:solidFill>
                          <a:effectLst/>
                          <a:latin typeface="Footlight MT Light" panose="0204060206030A020304" pitchFamily="18" charset="0"/>
                          <a:cs typeface="Calibri" panose="020F0502020204030204" pitchFamily="34" charset="0"/>
                        </a:rPr>
                        <a:t> </a:t>
                      </a:r>
                      <a:endParaRPr lang="en-US" sz="1400" b="0" i="0" u="none"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400" b="0" i="0" u="none" strike="noStrike">
                          <a:solidFill>
                            <a:srgbClr val="000000"/>
                          </a:solidFill>
                          <a:effectLst/>
                          <a:latin typeface="Footlight MT Light" panose="0204060206030A020304" pitchFamily="18" charset="0"/>
                          <a:cs typeface="Calibri" panose="020F0502020204030204" pitchFamily="34" charset="0"/>
                        </a:rPr>
                        <a:t> </a:t>
                      </a:r>
                      <a:endParaRPr lang="en-US" sz="1400" b="0" i="0" u="none"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400" b="1" i="0" u="none" strike="noStrike">
                          <a:solidFill>
                            <a:srgbClr val="000000"/>
                          </a:solidFill>
                          <a:effectLst/>
                          <a:latin typeface="Footlight MT Light" panose="0204060206030A020304" pitchFamily="18" charset="0"/>
                        </a:rPr>
                        <a:t>23,046,088</a:t>
                      </a: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r" fontAlgn="ctr"/>
                      <a:r>
                        <a:rPr lang="en-US" sz="1400" b="1" i="0" u="none" strike="noStrike">
                          <a:solidFill>
                            <a:srgbClr val="000000"/>
                          </a:solidFill>
                          <a:effectLst/>
                          <a:latin typeface="Footlight MT Light" panose="0204060206030A020304" pitchFamily="18" charset="0"/>
                          <a:cs typeface="Calibri" panose="020F0502020204030204" pitchFamily="34" charset="0"/>
                        </a:rPr>
                        <a:t>100%</a:t>
                      </a:r>
                      <a:endParaRPr lang="en-US" sz="1400" b="1" i="0" u="none"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4135332376"/>
                  </a:ext>
                </a:extLst>
              </a:tr>
              <a:tr h="217488">
                <a:tc>
                  <a:txBody>
                    <a:bodyPr/>
                    <a:lstStyle/>
                    <a:p>
                      <a:pPr algn="l" fontAlgn="ctr"/>
                      <a:r>
                        <a:rPr lang="en-US" sz="1400" b="0" i="0" u="none" strike="noStrike">
                          <a:solidFill>
                            <a:srgbClr val="000000"/>
                          </a:solidFill>
                          <a:effectLst/>
                          <a:latin typeface="Footlight MT Light" panose="0204060206030A020304" pitchFamily="18" charset="0"/>
                          <a:cs typeface="Calibri" panose="020F0502020204030204" pitchFamily="34" charset="0"/>
                        </a:rPr>
                        <a:t> </a:t>
                      </a:r>
                      <a:endParaRPr lang="en-US" sz="1400" b="0" i="0" u="none"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Footlight MT Light" panose="0204060206030A020304" pitchFamily="18" charset="0"/>
                          <a:cs typeface="Calibri" panose="020F0502020204030204" pitchFamily="34" charset="0"/>
                        </a:rPr>
                        <a:t> </a:t>
                      </a:r>
                      <a:endParaRPr lang="en-US" sz="1400" b="0" i="0" u="none"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Footlight MT Light" panose="0204060206030A020304" pitchFamily="18" charset="0"/>
                          <a:cs typeface="Calibri" panose="020F0502020204030204" pitchFamily="34" charset="0"/>
                        </a:rPr>
                        <a:t> </a:t>
                      </a:r>
                      <a:endParaRPr lang="en-US" sz="1400" b="0" i="0" u="none"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Footlight MT Light" panose="0204060206030A020304" pitchFamily="18" charset="0"/>
                          <a:cs typeface="Calibri" panose="020F0502020204030204" pitchFamily="34" charset="0"/>
                        </a:rPr>
                        <a:t> </a:t>
                      </a:r>
                      <a:endParaRPr lang="en-US" sz="1400" b="0" i="0" u="none"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Footlight MT Light" panose="0204060206030A020304" pitchFamily="18" charset="0"/>
                          <a:cs typeface="Calibri" panose="020F0502020204030204" pitchFamily="34" charset="0"/>
                        </a:rPr>
                        <a:t> </a:t>
                      </a:r>
                      <a:endParaRPr lang="en-US" sz="1400" b="0" i="0" u="none"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5801547"/>
                  </a:ext>
                </a:extLst>
              </a:tr>
              <a:tr h="217488">
                <a:tc>
                  <a:txBody>
                    <a:bodyPr/>
                    <a:lstStyle/>
                    <a:p>
                      <a:pPr algn="l" fontAlgn="ctr"/>
                      <a:r>
                        <a:rPr lang="en-US" sz="1400" b="1" i="0" u="none" strike="noStrike">
                          <a:solidFill>
                            <a:srgbClr val="000000"/>
                          </a:solidFill>
                          <a:effectLst/>
                          <a:latin typeface="Footlight MT Light" panose="0204060206030A020304" pitchFamily="18" charset="0"/>
                          <a:cs typeface="Calibri" panose="020F0502020204030204" pitchFamily="34" charset="0"/>
                        </a:rPr>
                        <a:t>DEDUCTIONS AT FAAC</a:t>
                      </a:r>
                      <a:endParaRPr lang="en-US" sz="1400" b="1" i="0" u="none"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400" b="0" i="0" u="none" strike="noStrike">
                          <a:solidFill>
                            <a:srgbClr val="000000"/>
                          </a:solidFill>
                          <a:effectLst/>
                          <a:latin typeface="Footlight MT Light" panose="0204060206030A020304" pitchFamily="18" charset="0"/>
                          <a:cs typeface="Calibri" panose="020F0502020204030204" pitchFamily="34" charset="0"/>
                        </a:rPr>
                        <a:t> </a:t>
                      </a:r>
                      <a:endParaRPr lang="en-US" sz="1400" b="0" i="0" u="none"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400" b="0" i="0" u="none" strike="noStrike">
                          <a:solidFill>
                            <a:srgbClr val="000000"/>
                          </a:solidFill>
                          <a:effectLst/>
                          <a:latin typeface="Footlight MT Light" panose="0204060206030A020304" pitchFamily="18" charset="0"/>
                          <a:cs typeface="Calibri" panose="020F0502020204030204" pitchFamily="34" charset="0"/>
                        </a:rPr>
                        <a:t> </a:t>
                      </a:r>
                      <a:endParaRPr lang="en-US" sz="1400" b="0" i="0" u="none"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400" b="0" i="0" u="none" strike="noStrike">
                          <a:solidFill>
                            <a:srgbClr val="000000"/>
                          </a:solidFill>
                          <a:effectLst/>
                          <a:latin typeface="Footlight MT Light" panose="0204060206030A020304" pitchFamily="18" charset="0"/>
                          <a:cs typeface="Calibri" panose="020F0502020204030204" pitchFamily="34" charset="0"/>
                        </a:rPr>
                        <a:t> </a:t>
                      </a:r>
                      <a:endParaRPr lang="en-US" sz="1400" b="0" i="0" u="none"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r" fontAlgn="ctr"/>
                      <a:r>
                        <a:rPr lang="en-US" sz="1400" b="0" i="0" u="none" strike="noStrike">
                          <a:solidFill>
                            <a:srgbClr val="000000"/>
                          </a:solidFill>
                          <a:effectLst/>
                          <a:latin typeface="Footlight MT Light" panose="0204060206030A020304" pitchFamily="18" charset="0"/>
                          <a:cs typeface="Calibri" panose="020F0502020204030204" pitchFamily="34" charset="0"/>
                        </a:rPr>
                        <a:t> </a:t>
                      </a:r>
                      <a:endParaRPr lang="en-US" sz="1400" b="0" i="0" u="none"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951391750"/>
                  </a:ext>
                </a:extLst>
              </a:tr>
              <a:tr h="217488">
                <a:tc>
                  <a:txBody>
                    <a:bodyPr/>
                    <a:lstStyle/>
                    <a:p>
                      <a:pPr algn="l" fontAlgn="ctr"/>
                      <a:r>
                        <a:rPr lang="en-US" sz="1400" b="0" i="0" u="none" strike="noStrike">
                          <a:solidFill>
                            <a:srgbClr val="000000"/>
                          </a:solidFill>
                          <a:effectLst/>
                          <a:latin typeface="Footlight MT Light" panose="0204060206030A020304" pitchFamily="18" charset="0"/>
                          <a:cs typeface="Calibri" panose="020F0502020204030204" pitchFamily="34" charset="0"/>
                        </a:rPr>
                        <a:t>JV Cost Recovery</a:t>
                      </a:r>
                      <a:endParaRPr lang="en-US" sz="1400" b="0" i="0" u="none"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Footlight MT Light" panose="0204060206030A020304" pitchFamily="18" charset="0"/>
                          <a:cs typeface="Calibri" panose="020F0502020204030204" pitchFamily="34" charset="0"/>
                        </a:rPr>
                        <a:t>3,524,190</a:t>
                      </a:r>
                      <a:endParaRPr lang="en-US" sz="1400" b="0" i="0" u="none"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Footlight MT Light" panose="0204060206030A020304" pitchFamily="18" charset="0"/>
                          <a:cs typeface="Calibri" panose="020F0502020204030204" pitchFamily="34" charset="0"/>
                        </a:rPr>
                        <a:t> </a:t>
                      </a:r>
                      <a:endParaRPr lang="en-US" sz="1400" b="0" i="0" u="none"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Footlight MT Light" panose="0204060206030A020304" pitchFamily="18" charset="0"/>
                          <a:cs typeface="Calibri" panose="020F0502020204030204" pitchFamily="34" charset="0"/>
                        </a:rPr>
                        <a:t> </a:t>
                      </a:r>
                      <a:endParaRPr lang="en-US" sz="1400" b="0" i="0" u="none"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Footlight MT Light" panose="0204060206030A020304" pitchFamily="18" charset="0"/>
                          <a:cs typeface="Calibri" panose="020F0502020204030204" pitchFamily="34" charset="0"/>
                        </a:rPr>
                        <a:t>15.29%</a:t>
                      </a:r>
                      <a:endParaRPr lang="en-US" sz="1400" b="0" i="0" u="none"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9853696"/>
                  </a:ext>
                </a:extLst>
              </a:tr>
              <a:tr h="217488">
                <a:tc>
                  <a:txBody>
                    <a:bodyPr/>
                    <a:lstStyle/>
                    <a:p>
                      <a:pPr algn="l" fontAlgn="ctr"/>
                      <a:r>
                        <a:rPr lang="en-US" sz="1400" b="0" i="0" u="none" strike="noStrike">
                          <a:solidFill>
                            <a:srgbClr val="000000"/>
                          </a:solidFill>
                          <a:effectLst/>
                          <a:latin typeface="Footlight MT Light" panose="0204060206030A020304" pitchFamily="18" charset="0"/>
                          <a:cs typeface="Calibri" panose="020F0502020204030204" pitchFamily="34" charset="0"/>
                        </a:rPr>
                        <a:t>Pipeline Maintenance and Holding Cost</a:t>
                      </a:r>
                      <a:endParaRPr lang="en-US" sz="1400" b="0" i="0" u="none"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400" b="0" i="0" u="none" strike="noStrike">
                          <a:solidFill>
                            <a:srgbClr val="000000"/>
                          </a:solidFill>
                          <a:effectLst/>
                          <a:latin typeface="Footlight MT Light" panose="0204060206030A020304" pitchFamily="18" charset="0"/>
                          <a:cs typeface="Calibri" panose="020F0502020204030204" pitchFamily="34" charset="0"/>
                        </a:rPr>
                        <a:t>75,505</a:t>
                      </a:r>
                      <a:endParaRPr lang="en-US" sz="1400" b="0" i="0" u="none"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400" b="0" i="0" u="none" strike="noStrike">
                          <a:solidFill>
                            <a:srgbClr val="000000"/>
                          </a:solidFill>
                          <a:effectLst/>
                          <a:latin typeface="Footlight MT Light" panose="0204060206030A020304" pitchFamily="18" charset="0"/>
                          <a:cs typeface="Calibri" panose="020F0502020204030204" pitchFamily="34" charset="0"/>
                        </a:rPr>
                        <a:t> </a:t>
                      </a:r>
                      <a:endParaRPr lang="en-US" sz="1400" b="0" i="0" u="none"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400" b="0" i="0" u="none" strike="noStrike">
                          <a:solidFill>
                            <a:srgbClr val="000000"/>
                          </a:solidFill>
                          <a:effectLst/>
                          <a:latin typeface="Footlight MT Light" panose="0204060206030A020304" pitchFamily="18" charset="0"/>
                          <a:cs typeface="Calibri" panose="020F0502020204030204" pitchFamily="34" charset="0"/>
                        </a:rPr>
                        <a:t> </a:t>
                      </a:r>
                      <a:endParaRPr lang="en-US" sz="1400" b="0" i="0" u="none"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r" fontAlgn="ctr"/>
                      <a:r>
                        <a:rPr lang="en-US" sz="1400" b="0" i="0" u="none" strike="noStrike">
                          <a:solidFill>
                            <a:srgbClr val="000000"/>
                          </a:solidFill>
                          <a:effectLst/>
                          <a:latin typeface="Footlight MT Light" panose="0204060206030A020304" pitchFamily="18" charset="0"/>
                          <a:cs typeface="Calibri" panose="020F0502020204030204" pitchFamily="34" charset="0"/>
                        </a:rPr>
                        <a:t>0.33%</a:t>
                      </a:r>
                      <a:endParaRPr lang="en-US" sz="1400" b="0" i="0" u="none"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773655660"/>
                  </a:ext>
                </a:extLst>
              </a:tr>
              <a:tr h="217488">
                <a:tc>
                  <a:txBody>
                    <a:bodyPr/>
                    <a:lstStyle/>
                    <a:p>
                      <a:pPr algn="l" fontAlgn="ctr"/>
                      <a:r>
                        <a:rPr lang="en-US" sz="1400" b="0" i="0" u="none" strike="noStrike">
                          <a:solidFill>
                            <a:srgbClr val="000000"/>
                          </a:solidFill>
                          <a:effectLst/>
                          <a:latin typeface="Footlight MT Light" panose="0204060206030A020304" pitchFamily="18" charset="0"/>
                          <a:cs typeface="Calibri" panose="020F0502020204030204" pitchFamily="34" charset="0"/>
                        </a:rPr>
                        <a:t>Crude Oil and Product Losses</a:t>
                      </a:r>
                      <a:endParaRPr lang="en-US" sz="1400" b="0" i="0" u="none"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Footlight MT Light" panose="0204060206030A020304" pitchFamily="18" charset="0"/>
                          <a:cs typeface="Calibri" panose="020F0502020204030204" pitchFamily="34" charset="0"/>
                        </a:rPr>
                        <a:t>42,404</a:t>
                      </a:r>
                      <a:endParaRPr lang="en-US" sz="1400" b="0" i="0" u="none"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Footlight MT Light" panose="0204060206030A020304" pitchFamily="18" charset="0"/>
                          <a:cs typeface="Calibri" panose="020F0502020204030204" pitchFamily="34" charset="0"/>
                        </a:rPr>
                        <a:t> </a:t>
                      </a:r>
                      <a:endParaRPr lang="en-US" sz="1400" b="0" i="0" u="none"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Footlight MT Light" panose="0204060206030A020304" pitchFamily="18" charset="0"/>
                          <a:cs typeface="Calibri" panose="020F0502020204030204" pitchFamily="34" charset="0"/>
                        </a:rPr>
                        <a:t> </a:t>
                      </a:r>
                      <a:endParaRPr lang="en-US" sz="1400" b="0" i="0" u="none"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Footlight MT Light" panose="0204060206030A020304" pitchFamily="18" charset="0"/>
                          <a:cs typeface="Calibri" panose="020F0502020204030204" pitchFamily="34" charset="0"/>
                        </a:rPr>
                        <a:t>0.18%</a:t>
                      </a:r>
                      <a:endParaRPr lang="en-US" sz="1400" b="0" i="0" u="none"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2448134"/>
                  </a:ext>
                </a:extLst>
              </a:tr>
              <a:tr h="217488">
                <a:tc>
                  <a:txBody>
                    <a:bodyPr/>
                    <a:lstStyle/>
                    <a:p>
                      <a:pPr algn="l" fontAlgn="ctr"/>
                      <a:r>
                        <a:rPr lang="en-US" sz="1400" b="0" i="0" u="none" strike="noStrike">
                          <a:solidFill>
                            <a:srgbClr val="000000"/>
                          </a:solidFill>
                          <a:effectLst/>
                          <a:latin typeface="Footlight MT Light" panose="0204060206030A020304" pitchFamily="18" charset="0"/>
                          <a:cs typeface="Calibri" panose="020F0502020204030204" pitchFamily="34" charset="0"/>
                        </a:rPr>
                        <a:t>Product Subsidy/Value Loss</a:t>
                      </a:r>
                      <a:endParaRPr lang="en-US" sz="1400" b="0" i="0" u="none"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400" b="0" i="0" u="none" strike="noStrike">
                          <a:solidFill>
                            <a:srgbClr val="000000"/>
                          </a:solidFill>
                          <a:effectLst/>
                          <a:latin typeface="Footlight MT Light" panose="0204060206030A020304" pitchFamily="18" charset="0"/>
                          <a:cs typeface="Calibri" panose="020F0502020204030204" pitchFamily="34" charset="0"/>
                        </a:rPr>
                        <a:t>3,030,761</a:t>
                      </a:r>
                      <a:endParaRPr lang="en-US" sz="1400" b="0" i="0" u="none"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400" b="0" i="0" u="none" strike="noStrike">
                          <a:solidFill>
                            <a:srgbClr val="000000"/>
                          </a:solidFill>
                          <a:effectLst/>
                          <a:latin typeface="Footlight MT Light" panose="0204060206030A020304" pitchFamily="18" charset="0"/>
                          <a:cs typeface="Calibri" panose="020F0502020204030204" pitchFamily="34" charset="0"/>
                        </a:rPr>
                        <a:t> </a:t>
                      </a:r>
                      <a:endParaRPr lang="en-US" sz="1400" b="0" i="0" u="none"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400" b="0" i="0" u="none" strike="noStrike">
                          <a:solidFill>
                            <a:srgbClr val="000000"/>
                          </a:solidFill>
                          <a:effectLst/>
                          <a:latin typeface="Footlight MT Light" panose="0204060206030A020304" pitchFamily="18" charset="0"/>
                          <a:cs typeface="Calibri" panose="020F0502020204030204" pitchFamily="34" charset="0"/>
                        </a:rPr>
                        <a:t> </a:t>
                      </a:r>
                      <a:endParaRPr lang="en-US" sz="1400" b="0" i="0" u="none"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r" fontAlgn="ctr"/>
                      <a:r>
                        <a:rPr lang="en-US" sz="1400" b="0" i="0" u="none" strike="noStrike">
                          <a:solidFill>
                            <a:srgbClr val="000000"/>
                          </a:solidFill>
                          <a:effectLst/>
                          <a:latin typeface="Footlight MT Light" panose="0204060206030A020304" pitchFamily="18" charset="0"/>
                          <a:cs typeface="Calibri" panose="020F0502020204030204" pitchFamily="34" charset="0"/>
                        </a:rPr>
                        <a:t>13.15%</a:t>
                      </a:r>
                      <a:endParaRPr lang="en-US" sz="1400" b="0" i="0" u="none"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2674362557"/>
                  </a:ext>
                </a:extLst>
              </a:tr>
              <a:tr h="217488">
                <a:tc>
                  <a:txBody>
                    <a:bodyPr/>
                    <a:lstStyle/>
                    <a:p>
                      <a:pPr algn="l" fontAlgn="ctr"/>
                      <a:r>
                        <a:rPr lang="en-US" sz="1400" b="0" i="0" u="none" strike="noStrike">
                          <a:solidFill>
                            <a:srgbClr val="000000"/>
                          </a:solidFill>
                          <a:effectLst/>
                          <a:latin typeface="Footlight MT Light" panose="0204060206030A020304" pitchFamily="18" charset="0"/>
                          <a:cs typeface="Calibri" panose="020F0502020204030204" pitchFamily="34" charset="0"/>
                        </a:rPr>
                        <a:t>Government Priority Projects</a:t>
                      </a:r>
                      <a:endParaRPr lang="en-US" sz="1400" b="0" i="0" u="none"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sng" strike="noStrike">
                          <a:solidFill>
                            <a:srgbClr val="000000"/>
                          </a:solidFill>
                          <a:effectLst/>
                          <a:latin typeface="Footlight MT Light" panose="0204060206030A020304" pitchFamily="18" charset="0"/>
                          <a:cs typeface="Calibri" panose="020F0502020204030204" pitchFamily="34" charset="0"/>
                        </a:rPr>
                        <a:t>258,425</a:t>
                      </a:r>
                      <a:endParaRPr lang="en-US" sz="1400" b="0" i="0" u="sng"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Footlight MT Light" panose="0204060206030A020304" pitchFamily="18" charset="0"/>
                          <a:cs typeface="Calibri" panose="020F0502020204030204" pitchFamily="34" charset="0"/>
                        </a:rPr>
                        <a:t> </a:t>
                      </a:r>
                      <a:endParaRPr lang="en-US" sz="1400" b="0" i="0" u="none"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Footlight MT Light" panose="0204060206030A020304" pitchFamily="18" charset="0"/>
                          <a:cs typeface="Calibri" panose="020F0502020204030204" pitchFamily="34" charset="0"/>
                        </a:rPr>
                        <a:t> </a:t>
                      </a:r>
                      <a:endParaRPr lang="en-US" sz="1400" b="0" i="0" u="none"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Footlight MT Light" panose="0204060206030A020304" pitchFamily="18" charset="0"/>
                          <a:cs typeface="Calibri" panose="020F0502020204030204" pitchFamily="34" charset="0"/>
                        </a:rPr>
                        <a:t>1.12%</a:t>
                      </a:r>
                      <a:endParaRPr lang="en-US" sz="1400" b="0" i="0" u="none"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884528"/>
                  </a:ext>
                </a:extLst>
              </a:tr>
              <a:tr h="217488">
                <a:tc>
                  <a:txBody>
                    <a:bodyPr/>
                    <a:lstStyle/>
                    <a:p>
                      <a:pPr algn="l" fontAlgn="ctr"/>
                      <a:r>
                        <a:rPr lang="en-US" sz="1400" b="0" i="0" u="none" strike="noStrike">
                          <a:solidFill>
                            <a:srgbClr val="000000"/>
                          </a:solidFill>
                          <a:effectLst/>
                          <a:latin typeface="Footlight MT Light" panose="0204060206030A020304" pitchFamily="18" charset="0"/>
                          <a:cs typeface="Calibri" panose="020F0502020204030204" pitchFamily="34" charset="0"/>
                        </a:rPr>
                        <a:t> </a:t>
                      </a:r>
                      <a:r>
                        <a:rPr lang="en-US" sz="1400" b="1" i="0" u="none" strike="noStrike">
                          <a:solidFill>
                            <a:srgbClr val="000000"/>
                          </a:solidFill>
                          <a:effectLst/>
                          <a:latin typeface="Footlight MT Light" panose="0204060206030A020304" pitchFamily="18" charset="0"/>
                          <a:cs typeface="Calibri" panose="020F0502020204030204" pitchFamily="34" charset="0"/>
                        </a:rPr>
                        <a:t>TOTAL DEDUCTIONS AT FAAC (A)</a:t>
                      </a:r>
                      <a:endParaRPr lang="en-US" sz="1400" b="0" i="0" u="none"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400" b="0" i="0" u="none" strike="noStrike">
                          <a:solidFill>
                            <a:srgbClr val="000000"/>
                          </a:solidFill>
                          <a:effectLst/>
                          <a:latin typeface="Footlight MT Light" panose="0204060206030A020304" pitchFamily="18" charset="0"/>
                          <a:cs typeface="Calibri" panose="020F0502020204030204" pitchFamily="34" charset="0"/>
                        </a:rPr>
                        <a:t> </a:t>
                      </a:r>
                      <a:endParaRPr lang="en-US" sz="1400" b="0" i="0" u="none"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400" b="0" i="0" u="none" strike="noStrike">
                          <a:solidFill>
                            <a:srgbClr val="000000"/>
                          </a:solidFill>
                          <a:effectLst/>
                          <a:latin typeface="Footlight MT Light" panose="0204060206030A020304" pitchFamily="18" charset="0"/>
                          <a:cs typeface="Calibri" panose="020F0502020204030204" pitchFamily="34" charset="0"/>
                        </a:rPr>
                        <a:t>6,931,285</a:t>
                      </a:r>
                      <a:endParaRPr lang="en-US" sz="1400" b="0" i="0" u="none"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400" b="0" i="0" u="none" strike="noStrike">
                          <a:solidFill>
                            <a:srgbClr val="000000"/>
                          </a:solidFill>
                          <a:effectLst/>
                          <a:latin typeface="Footlight MT Light" panose="0204060206030A020304" pitchFamily="18" charset="0"/>
                          <a:cs typeface="Calibri" panose="020F0502020204030204" pitchFamily="34" charset="0"/>
                        </a:rPr>
                        <a:t> </a:t>
                      </a:r>
                      <a:endParaRPr lang="en-US" sz="1400" b="0" i="0" u="none"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r" fontAlgn="ctr"/>
                      <a:r>
                        <a:rPr lang="en-US" sz="1400" b="0" i="0" u="none" strike="noStrike">
                          <a:solidFill>
                            <a:srgbClr val="000000"/>
                          </a:solidFill>
                          <a:effectLst/>
                          <a:latin typeface="Footlight MT Light" panose="0204060206030A020304" pitchFamily="18" charset="0"/>
                        </a:rPr>
                        <a:t>30.08%</a:t>
                      </a: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1604460680"/>
                  </a:ext>
                </a:extLst>
              </a:tr>
              <a:tr h="217488">
                <a:tc>
                  <a:txBody>
                    <a:bodyPr/>
                    <a:lstStyle/>
                    <a:p>
                      <a:pPr algn="l" fontAlgn="ctr"/>
                      <a:r>
                        <a:rPr lang="en-US" sz="1400" b="1" i="0" u="none" strike="noStrike">
                          <a:solidFill>
                            <a:srgbClr val="000000"/>
                          </a:solidFill>
                          <a:effectLst/>
                          <a:latin typeface="Footlight MT Light" panose="0204060206030A020304" pitchFamily="18" charset="0"/>
                          <a:cs typeface="Calibri" panose="020F0502020204030204" pitchFamily="34" charset="0"/>
                        </a:rPr>
                        <a:t> </a:t>
                      </a:r>
                      <a:endParaRPr lang="en-US" sz="1400" b="1" i="0" u="none"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Footlight MT Light" panose="0204060206030A020304" pitchFamily="18" charset="0"/>
                          <a:cs typeface="Calibri" panose="020F0502020204030204" pitchFamily="34" charset="0"/>
                        </a:rPr>
                        <a:t> </a:t>
                      </a:r>
                      <a:endParaRPr lang="en-US" sz="1400" b="0" i="0" u="none"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Footlight MT Light" panose="0204060206030A020304" pitchFamily="18" charset="0"/>
                          <a:cs typeface="Calibri" panose="020F0502020204030204" pitchFamily="34" charset="0"/>
                        </a:rPr>
                        <a:t> </a:t>
                      </a:r>
                      <a:endParaRPr lang="en-US" sz="1400" b="0" i="0" u="none"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Footlight MT Light" panose="0204060206030A020304" pitchFamily="18" charset="0"/>
                          <a:cs typeface="Calibri" panose="020F0502020204030204" pitchFamily="34" charset="0"/>
                        </a:rPr>
                        <a:t> </a:t>
                      </a:r>
                      <a:endParaRPr lang="en-US" sz="1400" b="0" i="0" u="none"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Footlight MT Light" panose="0204060206030A020304" pitchFamily="18" charset="0"/>
                          <a:cs typeface="Calibri" panose="020F0502020204030204" pitchFamily="34" charset="0"/>
                        </a:rPr>
                        <a:t> </a:t>
                      </a:r>
                      <a:endParaRPr lang="en-US" sz="1400" b="0" i="0" u="none"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0514527"/>
                  </a:ext>
                </a:extLst>
              </a:tr>
              <a:tr h="217488">
                <a:tc>
                  <a:txBody>
                    <a:bodyPr/>
                    <a:lstStyle/>
                    <a:p>
                      <a:pPr algn="l" fontAlgn="ctr"/>
                      <a:r>
                        <a:rPr lang="en-US" sz="1400" b="1" i="0" u="none" strike="noStrike">
                          <a:solidFill>
                            <a:srgbClr val="000000"/>
                          </a:solidFill>
                          <a:effectLst/>
                          <a:latin typeface="Footlight MT Light" panose="0204060206030A020304" pitchFamily="18" charset="0"/>
                          <a:cs typeface="Calibri" panose="020F0502020204030204" pitchFamily="34" charset="0"/>
                        </a:rPr>
                        <a:t>SUB NATIONAL PAYMENTS</a:t>
                      </a:r>
                      <a:endParaRPr lang="en-US" sz="1400" b="1" i="0" u="none"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Footlight MT Light" panose="0204060206030A020304" pitchFamily="18" charset="0"/>
                          <a:cs typeface="Calibri" panose="020F0502020204030204" pitchFamily="34" charset="0"/>
                        </a:rPr>
                        <a:t> </a:t>
                      </a:r>
                      <a:endParaRPr lang="en-US" sz="1400" b="0" i="0" u="none"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Footlight MT Light" panose="0204060206030A020304" pitchFamily="18" charset="0"/>
                          <a:cs typeface="Calibri" panose="020F0502020204030204" pitchFamily="34" charset="0"/>
                        </a:rPr>
                        <a:t> </a:t>
                      </a:r>
                      <a:endParaRPr lang="en-US" sz="1400" b="0" i="0" u="none"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Footlight MT Light" panose="0204060206030A020304" pitchFamily="18" charset="0"/>
                          <a:cs typeface="Calibri" panose="020F0502020204030204" pitchFamily="34" charset="0"/>
                        </a:rPr>
                        <a:t> </a:t>
                      </a:r>
                      <a:endParaRPr lang="en-US" sz="1400" b="0" i="0" u="none"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Footlight MT Light" panose="0204060206030A020304" pitchFamily="18" charset="0"/>
                          <a:cs typeface="Calibri" panose="020F0502020204030204" pitchFamily="34" charset="0"/>
                        </a:rPr>
                        <a:t> </a:t>
                      </a:r>
                      <a:endParaRPr lang="en-US" sz="1400" b="0" i="0" u="none"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9911907"/>
                  </a:ext>
                </a:extLst>
              </a:tr>
              <a:tr h="217488">
                <a:tc>
                  <a:txBody>
                    <a:bodyPr/>
                    <a:lstStyle/>
                    <a:p>
                      <a:pPr algn="l" fontAlgn="ctr"/>
                      <a:r>
                        <a:rPr lang="en-US" sz="1400" b="0" i="0" u="none" strike="noStrike">
                          <a:solidFill>
                            <a:srgbClr val="000000"/>
                          </a:solidFill>
                          <a:effectLst/>
                          <a:latin typeface="Footlight MT Light" panose="0204060206030A020304" pitchFamily="18" charset="0"/>
                          <a:cs typeface="Calibri" panose="020F0502020204030204" pitchFamily="34" charset="0"/>
                        </a:rPr>
                        <a:t>NDDC</a:t>
                      </a:r>
                      <a:endParaRPr lang="en-US" sz="1400" b="0" i="0" u="none"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400" b="0" i="0" u="none" strike="noStrike">
                          <a:solidFill>
                            <a:srgbClr val="000000"/>
                          </a:solidFill>
                          <a:effectLst/>
                          <a:latin typeface="Footlight MT Light" panose="0204060206030A020304" pitchFamily="18" charset="0"/>
                          <a:cs typeface="Calibri" panose="020F0502020204030204" pitchFamily="34" charset="0"/>
                        </a:rPr>
                        <a:t>797,019</a:t>
                      </a:r>
                      <a:endParaRPr lang="en-US" sz="1400" b="0" i="0" u="none"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400" b="0" i="0" u="none" strike="noStrike">
                          <a:solidFill>
                            <a:srgbClr val="000000"/>
                          </a:solidFill>
                          <a:effectLst/>
                          <a:latin typeface="Footlight MT Light" panose="0204060206030A020304" pitchFamily="18" charset="0"/>
                          <a:cs typeface="Calibri" panose="020F0502020204030204" pitchFamily="34" charset="0"/>
                        </a:rPr>
                        <a:t> </a:t>
                      </a:r>
                      <a:endParaRPr lang="en-US" sz="1400" b="0" i="0" u="none"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400" b="0" i="0" u="none" strike="noStrike">
                          <a:solidFill>
                            <a:srgbClr val="000000"/>
                          </a:solidFill>
                          <a:effectLst/>
                          <a:latin typeface="Footlight MT Light" panose="0204060206030A020304" pitchFamily="18" charset="0"/>
                          <a:cs typeface="Calibri" panose="020F0502020204030204" pitchFamily="34" charset="0"/>
                        </a:rPr>
                        <a:t> </a:t>
                      </a:r>
                      <a:endParaRPr lang="en-US" sz="1400" b="0" i="0" u="none"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r" fontAlgn="ctr"/>
                      <a:r>
                        <a:rPr lang="en-US" sz="1400" b="0" i="0" u="none" strike="noStrike">
                          <a:solidFill>
                            <a:srgbClr val="000000"/>
                          </a:solidFill>
                          <a:effectLst/>
                          <a:latin typeface="Footlight MT Light" panose="0204060206030A020304" pitchFamily="18" charset="0"/>
                          <a:cs typeface="Calibri" panose="020F0502020204030204" pitchFamily="34" charset="0"/>
                        </a:rPr>
                        <a:t>3.46%</a:t>
                      </a:r>
                      <a:endParaRPr lang="en-US" sz="1400" b="0" i="0" u="none"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3378735789"/>
                  </a:ext>
                </a:extLst>
              </a:tr>
              <a:tr h="217488">
                <a:tc>
                  <a:txBody>
                    <a:bodyPr/>
                    <a:lstStyle/>
                    <a:p>
                      <a:pPr algn="l" fontAlgn="ctr"/>
                      <a:r>
                        <a:rPr lang="en-US" sz="1400" b="0" i="0" u="none" strike="noStrike" dirty="0">
                          <a:solidFill>
                            <a:srgbClr val="000000"/>
                          </a:solidFill>
                          <a:effectLst/>
                          <a:latin typeface="Footlight MT Light" panose="0204060206030A020304" pitchFamily="18" charset="0"/>
                          <a:cs typeface="Calibri" panose="020F0502020204030204" pitchFamily="34" charset="0"/>
                        </a:rPr>
                        <a:t>NCDMB</a:t>
                      </a:r>
                      <a:endParaRPr lang="en-US" sz="1400" b="0" i="0" u="none" strike="noStrike" dirty="0">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Footlight MT Light" panose="0204060206030A020304" pitchFamily="18" charset="0"/>
                          <a:cs typeface="Calibri" panose="020F0502020204030204" pitchFamily="34" charset="0"/>
                        </a:rPr>
                        <a:t>27,301.00</a:t>
                      </a:r>
                      <a:endParaRPr lang="en-US" sz="1400" b="0" i="0" u="none"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Footlight MT Light" panose="0204060206030A020304" pitchFamily="18" charset="0"/>
                          <a:cs typeface="Calibri" panose="020F0502020204030204" pitchFamily="34" charset="0"/>
                        </a:rPr>
                        <a:t> </a:t>
                      </a:r>
                      <a:endParaRPr lang="en-US" sz="1400" b="0" i="0" u="none"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Footlight MT Light" panose="0204060206030A020304" pitchFamily="18" charset="0"/>
                          <a:cs typeface="Calibri" panose="020F0502020204030204" pitchFamily="34" charset="0"/>
                        </a:rPr>
                        <a:t> </a:t>
                      </a:r>
                      <a:endParaRPr lang="en-US" sz="1400" b="0" i="0" u="none"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Footlight MT Light" panose="0204060206030A020304" pitchFamily="18" charset="0"/>
                          <a:cs typeface="Calibri" panose="020F0502020204030204" pitchFamily="34" charset="0"/>
                        </a:rPr>
                        <a:t>0.12%</a:t>
                      </a:r>
                      <a:endParaRPr lang="en-US" sz="1400" b="0" i="0" u="none"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0134499"/>
                  </a:ext>
                </a:extLst>
              </a:tr>
              <a:tr h="217488">
                <a:tc>
                  <a:txBody>
                    <a:bodyPr/>
                    <a:lstStyle/>
                    <a:p>
                      <a:pPr algn="l" fontAlgn="ctr"/>
                      <a:r>
                        <a:rPr lang="en-US" sz="1400" b="0" i="0" u="none" strike="noStrike">
                          <a:solidFill>
                            <a:srgbClr val="000000"/>
                          </a:solidFill>
                          <a:effectLst/>
                          <a:latin typeface="Footlight MT Light" panose="0204060206030A020304" pitchFamily="18" charset="0"/>
                          <a:cs typeface="Calibri" panose="020F0502020204030204" pitchFamily="34" charset="0"/>
                        </a:rPr>
                        <a:t>NESS</a:t>
                      </a:r>
                      <a:endParaRPr lang="en-US" sz="1400" b="0" i="0" u="none"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400" b="0" i="0" u="none" strike="noStrike">
                          <a:solidFill>
                            <a:srgbClr val="000000"/>
                          </a:solidFill>
                          <a:effectLst/>
                          <a:latin typeface="Footlight MT Light" panose="0204060206030A020304" pitchFamily="18" charset="0"/>
                          <a:cs typeface="Calibri" panose="020F0502020204030204" pitchFamily="34" charset="0"/>
                        </a:rPr>
                        <a:t>10,724.00</a:t>
                      </a:r>
                      <a:endParaRPr lang="en-US" sz="1400" b="0" i="0" u="none"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400" b="0" i="0" u="none" strike="noStrike">
                          <a:solidFill>
                            <a:srgbClr val="000000"/>
                          </a:solidFill>
                          <a:effectLst/>
                          <a:latin typeface="Footlight MT Light" panose="0204060206030A020304" pitchFamily="18" charset="0"/>
                          <a:cs typeface="Calibri" panose="020F0502020204030204" pitchFamily="34" charset="0"/>
                        </a:rPr>
                        <a:t> </a:t>
                      </a:r>
                      <a:endParaRPr lang="en-US" sz="1400" b="0" i="0" u="none"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400" b="0" i="0" u="none" strike="noStrike">
                          <a:solidFill>
                            <a:srgbClr val="000000"/>
                          </a:solidFill>
                          <a:effectLst/>
                          <a:latin typeface="Footlight MT Light" panose="0204060206030A020304" pitchFamily="18" charset="0"/>
                          <a:cs typeface="Calibri" panose="020F0502020204030204" pitchFamily="34" charset="0"/>
                        </a:rPr>
                        <a:t> </a:t>
                      </a:r>
                      <a:endParaRPr lang="en-US" sz="1400" b="0" i="0" u="none"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r" fontAlgn="ctr"/>
                      <a:r>
                        <a:rPr lang="en-US" sz="1400" b="0" i="0" u="none" strike="noStrike">
                          <a:solidFill>
                            <a:srgbClr val="000000"/>
                          </a:solidFill>
                          <a:effectLst/>
                          <a:latin typeface="Footlight MT Light" panose="0204060206030A020304" pitchFamily="18" charset="0"/>
                          <a:cs typeface="Calibri" panose="020F0502020204030204" pitchFamily="34" charset="0"/>
                        </a:rPr>
                        <a:t>0.05%</a:t>
                      </a:r>
                      <a:endParaRPr lang="en-US" sz="1400" b="0" i="0" u="none"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921167865"/>
                  </a:ext>
                </a:extLst>
              </a:tr>
              <a:tr h="217488">
                <a:tc>
                  <a:txBody>
                    <a:bodyPr/>
                    <a:lstStyle/>
                    <a:p>
                      <a:pPr algn="l" fontAlgn="ctr"/>
                      <a:r>
                        <a:rPr lang="en-US" sz="1400" b="0" i="0" u="none" strike="noStrike">
                          <a:solidFill>
                            <a:srgbClr val="000000"/>
                          </a:solidFill>
                          <a:effectLst/>
                          <a:latin typeface="Footlight MT Light" panose="0204060206030A020304" pitchFamily="18" charset="0"/>
                          <a:cs typeface="Calibri" panose="020F0502020204030204" pitchFamily="34" charset="0"/>
                        </a:rPr>
                        <a:t>PAYE (STATES)</a:t>
                      </a:r>
                      <a:endParaRPr lang="en-US" sz="1400" b="0" i="0" u="none"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400" b="0" i="0" u="sng" strike="noStrike">
                          <a:solidFill>
                            <a:srgbClr val="000000"/>
                          </a:solidFill>
                          <a:effectLst/>
                          <a:latin typeface="Footlight MT Light" panose="0204060206030A020304" pitchFamily="18" charset="0"/>
                          <a:cs typeface="Calibri" panose="020F0502020204030204" pitchFamily="34" charset="0"/>
                        </a:rPr>
                        <a:t>128,585</a:t>
                      </a:r>
                      <a:endParaRPr lang="en-US" sz="1400" b="0" i="0" u="sng"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400" b="0" i="0" u="none" strike="noStrike">
                          <a:solidFill>
                            <a:srgbClr val="000000"/>
                          </a:solidFill>
                          <a:effectLst/>
                          <a:latin typeface="Footlight MT Light" panose="0204060206030A020304" pitchFamily="18" charset="0"/>
                          <a:cs typeface="Calibri" panose="020F0502020204030204" pitchFamily="34" charset="0"/>
                        </a:rPr>
                        <a:t> </a:t>
                      </a:r>
                      <a:endParaRPr lang="en-US" sz="1400" b="0" i="0" u="none"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400" b="0" i="0" u="none" strike="noStrike">
                          <a:solidFill>
                            <a:srgbClr val="000000"/>
                          </a:solidFill>
                          <a:effectLst/>
                          <a:latin typeface="Footlight MT Light" panose="0204060206030A020304" pitchFamily="18" charset="0"/>
                          <a:cs typeface="Calibri" panose="020F0502020204030204" pitchFamily="34" charset="0"/>
                        </a:rPr>
                        <a:t> </a:t>
                      </a:r>
                      <a:endParaRPr lang="en-US" sz="1400" b="0" i="0" u="none"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r" fontAlgn="ctr"/>
                      <a:r>
                        <a:rPr lang="en-US" sz="1400" b="0" i="0" u="none" strike="noStrike">
                          <a:solidFill>
                            <a:srgbClr val="000000"/>
                          </a:solidFill>
                          <a:effectLst/>
                          <a:latin typeface="Footlight MT Light" panose="0204060206030A020304" pitchFamily="18" charset="0"/>
                          <a:cs typeface="Calibri" panose="020F0502020204030204" pitchFamily="34" charset="0"/>
                        </a:rPr>
                        <a:t>0.56%</a:t>
                      </a:r>
                      <a:endParaRPr lang="en-US" sz="1400" b="0" i="0" u="none"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4097604524"/>
                  </a:ext>
                </a:extLst>
              </a:tr>
              <a:tr h="217488">
                <a:tc>
                  <a:txBody>
                    <a:bodyPr/>
                    <a:lstStyle/>
                    <a:p>
                      <a:pPr algn="l" fontAlgn="ctr"/>
                      <a:r>
                        <a:rPr lang="en-US" sz="1400" b="1" i="0" u="none" strike="noStrike">
                          <a:solidFill>
                            <a:srgbClr val="000000"/>
                          </a:solidFill>
                          <a:effectLst/>
                          <a:latin typeface="Footlight MT Light" panose="0204060206030A020304" pitchFamily="18" charset="0"/>
                          <a:cs typeface="Calibri" panose="020F0502020204030204" pitchFamily="34" charset="0"/>
                        </a:rPr>
                        <a:t>TOTAL SUBNATIONAL PAYMENTS (B)</a:t>
                      </a:r>
                      <a:endParaRPr lang="en-US" sz="1400" b="1" i="0" u="none"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Footlight MT Light" panose="0204060206030A020304" pitchFamily="18" charset="0"/>
                          <a:cs typeface="Calibri" panose="020F0502020204030204" pitchFamily="34" charset="0"/>
                        </a:rPr>
                        <a:t> </a:t>
                      </a:r>
                      <a:endParaRPr lang="en-US" sz="1400" b="0" i="0" u="none"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Footlight MT Light" panose="0204060206030A020304" pitchFamily="18" charset="0"/>
                          <a:cs typeface="Calibri" panose="020F0502020204030204" pitchFamily="34" charset="0"/>
                        </a:rPr>
                        <a:t>963,629</a:t>
                      </a:r>
                      <a:endParaRPr lang="en-US" sz="1400" b="0" i="0" u="none"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Footlight MT Light" panose="0204060206030A020304" pitchFamily="18" charset="0"/>
                          <a:cs typeface="Calibri" panose="020F0502020204030204" pitchFamily="34" charset="0"/>
                        </a:rPr>
                        <a:t> </a:t>
                      </a:r>
                      <a:endParaRPr lang="en-US" sz="1400" b="0" i="0" u="none"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Footlight MT Light" panose="0204060206030A020304" pitchFamily="18" charset="0"/>
                        </a:rPr>
                        <a:t>4.18%</a:t>
                      </a: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7720426"/>
                  </a:ext>
                </a:extLst>
              </a:tr>
              <a:tr h="217488">
                <a:tc>
                  <a:txBody>
                    <a:bodyPr/>
                    <a:lstStyle/>
                    <a:p>
                      <a:pPr algn="l" fontAlgn="ctr"/>
                      <a:r>
                        <a:rPr lang="en-US" sz="1400" b="0" i="0" u="none" strike="noStrike">
                          <a:solidFill>
                            <a:srgbClr val="000000"/>
                          </a:solidFill>
                          <a:effectLst/>
                          <a:latin typeface="Footlight MT Light" panose="0204060206030A020304" pitchFamily="18" charset="0"/>
                          <a:cs typeface="Calibri" panose="020F0502020204030204" pitchFamily="34" charset="0"/>
                        </a:rPr>
                        <a:t> </a:t>
                      </a:r>
                      <a:endParaRPr lang="en-US" sz="1400" b="0" i="0" u="none"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400" b="0" i="0" u="none" strike="noStrike">
                          <a:solidFill>
                            <a:srgbClr val="000000"/>
                          </a:solidFill>
                          <a:effectLst/>
                          <a:latin typeface="Footlight MT Light" panose="0204060206030A020304" pitchFamily="18" charset="0"/>
                          <a:cs typeface="Calibri" panose="020F0502020204030204" pitchFamily="34" charset="0"/>
                        </a:rPr>
                        <a:t> </a:t>
                      </a:r>
                      <a:endParaRPr lang="en-US" sz="1400" b="0" i="0" u="none"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400" b="0" i="0" u="none" strike="noStrike">
                          <a:solidFill>
                            <a:srgbClr val="000000"/>
                          </a:solidFill>
                          <a:effectLst/>
                          <a:latin typeface="Footlight MT Light" panose="0204060206030A020304" pitchFamily="18" charset="0"/>
                          <a:cs typeface="Calibri" panose="020F0502020204030204" pitchFamily="34" charset="0"/>
                        </a:rPr>
                        <a:t> </a:t>
                      </a:r>
                      <a:endParaRPr lang="en-US" sz="1400" b="0" i="0" u="none"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400" b="0" i="0" u="none" strike="noStrike">
                          <a:solidFill>
                            <a:srgbClr val="000000"/>
                          </a:solidFill>
                          <a:effectLst/>
                          <a:latin typeface="Footlight MT Light" panose="0204060206030A020304" pitchFamily="18" charset="0"/>
                          <a:cs typeface="Calibri" panose="020F0502020204030204" pitchFamily="34" charset="0"/>
                        </a:rPr>
                        <a:t> </a:t>
                      </a:r>
                      <a:endParaRPr lang="en-US" sz="1400" b="0" i="0" u="none"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r" fontAlgn="ctr"/>
                      <a:r>
                        <a:rPr lang="en-US" sz="1400" b="0" i="0" u="none" strike="noStrike">
                          <a:solidFill>
                            <a:srgbClr val="000000"/>
                          </a:solidFill>
                          <a:effectLst/>
                          <a:latin typeface="Footlight MT Light" panose="0204060206030A020304" pitchFamily="18" charset="0"/>
                          <a:cs typeface="Calibri" panose="020F0502020204030204" pitchFamily="34" charset="0"/>
                        </a:rPr>
                        <a:t> </a:t>
                      </a:r>
                      <a:endParaRPr lang="en-US" sz="1400" b="0" i="0" u="none"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3698950483"/>
                  </a:ext>
                </a:extLst>
              </a:tr>
              <a:tr h="217488">
                <a:tc>
                  <a:txBody>
                    <a:bodyPr/>
                    <a:lstStyle/>
                    <a:p>
                      <a:pPr algn="l" fontAlgn="ctr"/>
                      <a:r>
                        <a:rPr lang="en-US" sz="1400" b="1" i="0" u="none" strike="noStrike">
                          <a:solidFill>
                            <a:srgbClr val="000000"/>
                          </a:solidFill>
                          <a:effectLst/>
                          <a:latin typeface="Footlight MT Light" panose="0204060206030A020304" pitchFamily="18" charset="0"/>
                          <a:cs typeface="Calibri" panose="020F0502020204030204" pitchFamily="34" charset="0"/>
                        </a:rPr>
                        <a:t>AMOUNT UNREMMITTED BY NNPC '(C)</a:t>
                      </a:r>
                      <a:endParaRPr lang="en-US" sz="1400" b="1" i="0" u="none"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Footlight MT Light" panose="0204060206030A020304" pitchFamily="18" charset="0"/>
                          <a:cs typeface="Calibri" panose="020F0502020204030204" pitchFamily="34" charset="0"/>
                        </a:rPr>
                        <a:t> </a:t>
                      </a:r>
                      <a:endParaRPr lang="en-US" sz="1400" b="0" i="0" u="none"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sng" strike="noStrike">
                          <a:solidFill>
                            <a:srgbClr val="000000"/>
                          </a:solidFill>
                          <a:effectLst/>
                          <a:latin typeface="Footlight MT Light" panose="0204060206030A020304" pitchFamily="18" charset="0"/>
                          <a:cs typeface="Calibri" panose="020F0502020204030204" pitchFamily="34" charset="0"/>
                        </a:rPr>
                        <a:t>1,951,115</a:t>
                      </a:r>
                      <a:endParaRPr lang="en-US" sz="1400" b="0" i="0" u="sng"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Footlight MT Light" panose="0204060206030A020304" pitchFamily="18" charset="0"/>
                          <a:cs typeface="Calibri" panose="020F0502020204030204" pitchFamily="34" charset="0"/>
                        </a:rPr>
                        <a:t> </a:t>
                      </a:r>
                      <a:endParaRPr lang="en-US" sz="1400" b="0" i="0" u="none"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Footlight MT Light" panose="0204060206030A020304" pitchFamily="18" charset="0"/>
                          <a:cs typeface="Calibri" panose="020F0502020204030204" pitchFamily="34" charset="0"/>
                        </a:rPr>
                        <a:t>8.47%</a:t>
                      </a:r>
                      <a:endParaRPr lang="en-US" sz="1400" b="0" i="0" u="none"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8426267"/>
                  </a:ext>
                </a:extLst>
              </a:tr>
              <a:tr h="217488">
                <a:tc>
                  <a:txBody>
                    <a:bodyPr/>
                    <a:lstStyle/>
                    <a:p>
                      <a:pPr algn="l" fontAlgn="ctr"/>
                      <a:r>
                        <a:rPr lang="en-US" sz="1400" b="0" i="0" u="none" strike="noStrike">
                          <a:solidFill>
                            <a:srgbClr val="000000"/>
                          </a:solidFill>
                          <a:effectLst/>
                          <a:latin typeface="Footlight MT Light" panose="0204060206030A020304" pitchFamily="18" charset="0"/>
                          <a:cs typeface="Calibri" panose="020F0502020204030204" pitchFamily="34" charset="0"/>
                        </a:rPr>
                        <a:t> </a:t>
                      </a:r>
                      <a:endParaRPr lang="en-US" sz="1400" b="0" i="0" u="none"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400" b="0" i="0" u="none" strike="noStrike">
                          <a:solidFill>
                            <a:srgbClr val="000000"/>
                          </a:solidFill>
                          <a:effectLst/>
                          <a:latin typeface="Footlight MT Light" panose="0204060206030A020304" pitchFamily="18" charset="0"/>
                          <a:cs typeface="Calibri" panose="020F0502020204030204" pitchFamily="34" charset="0"/>
                        </a:rPr>
                        <a:t> </a:t>
                      </a:r>
                      <a:endParaRPr lang="en-US" sz="1400" b="0" i="0" u="none"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400" b="0" i="0" u="none" strike="noStrike">
                          <a:solidFill>
                            <a:srgbClr val="000000"/>
                          </a:solidFill>
                          <a:effectLst/>
                          <a:latin typeface="Footlight MT Light" panose="0204060206030A020304" pitchFamily="18" charset="0"/>
                          <a:cs typeface="Calibri" panose="020F0502020204030204" pitchFamily="34" charset="0"/>
                        </a:rPr>
                        <a:t> </a:t>
                      </a:r>
                      <a:endParaRPr lang="en-US" sz="1400" b="0" i="0" u="none"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400" b="0" i="0" u="none" strike="noStrike">
                          <a:solidFill>
                            <a:srgbClr val="000000"/>
                          </a:solidFill>
                          <a:effectLst/>
                          <a:latin typeface="Footlight MT Light" panose="0204060206030A020304" pitchFamily="18" charset="0"/>
                          <a:cs typeface="Calibri" panose="020F0502020204030204" pitchFamily="34" charset="0"/>
                        </a:rPr>
                        <a:t> </a:t>
                      </a:r>
                      <a:endParaRPr lang="en-US" sz="1400" b="0" i="0" u="none"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r" fontAlgn="ctr"/>
                      <a:r>
                        <a:rPr lang="en-US" sz="1400" b="0" i="0" u="none" strike="noStrike">
                          <a:solidFill>
                            <a:srgbClr val="000000"/>
                          </a:solidFill>
                          <a:effectLst/>
                          <a:latin typeface="Footlight MT Light" panose="0204060206030A020304" pitchFamily="18" charset="0"/>
                          <a:cs typeface="Calibri" panose="020F0502020204030204" pitchFamily="34" charset="0"/>
                        </a:rPr>
                        <a:t> </a:t>
                      </a:r>
                      <a:endParaRPr lang="en-US" sz="1400" b="0" i="0" u="none"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1723094028"/>
                  </a:ext>
                </a:extLst>
              </a:tr>
              <a:tr h="217488">
                <a:tc>
                  <a:txBody>
                    <a:bodyPr/>
                    <a:lstStyle/>
                    <a:p>
                      <a:pPr algn="l" fontAlgn="ctr"/>
                      <a:r>
                        <a:rPr lang="en-US" sz="1400" b="1" i="0" u="none" strike="noStrike">
                          <a:solidFill>
                            <a:srgbClr val="000000"/>
                          </a:solidFill>
                          <a:effectLst/>
                          <a:latin typeface="Footlight MT Light" panose="0204060206030A020304" pitchFamily="18" charset="0"/>
                          <a:cs typeface="Calibri" panose="020F0502020204030204" pitchFamily="34" charset="0"/>
                        </a:rPr>
                        <a:t>TOTAL DEDUCTIONS (A+B+C)</a:t>
                      </a:r>
                      <a:endParaRPr lang="en-US" sz="1400" b="1" i="0" u="none"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Footlight MT Light" panose="0204060206030A020304" pitchFamily="18" charset="0"/>
                          <a:cs typeface="Calibri" panose="020F0502020204030204" pitchFamily="34" charset="0"/>
                        </a:rPr>
                        <a:t> </a:t>
                      </a:r>
                      <a:endParaRPr lang="en-US" sz="1400" b="0" i="0" u="none"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Footlight MT Light" panose="0204060206030A020304" pitchFamily="18" charset="0"/>
                          <a:cs typeface="Calibri" panose="020F0502020204030204" pitchFamily="34" charset="0"/>
                        </a:rPr>
                        <a:t> </a:t>
                      </a:r>
                      <a:endParaRPr lang="en-US" sz="1400" b="0" i="0" u="none"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sng" strike="noStrike">
                          <a:solidFill>
                            <a:srgbClr val="000000"/>
                          </a:solidFill>
                          <a:effectLst/>
                          <a:latin typeface="Footlight MT Light" panose="0204060206030A020304" pitchFamily="18" charset="0"/>
                          <a:cs typeface="Calibri" panose="020F0502020204030204" pitchFamily="34" charset="0"/>
                        </a:rPr>
                        <a:t>9,846,029</a:t>
                      </a:r>
                      <a:endParaRPr lang="en-US" sz="1400" b="0" i="0" u="sng"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Footlight MT Light" panose="0204060206030A020304" pitchFamily="18" charset="0"/>
                          <a:cs typeface="Calibri" panose="020F0502020204030204" pitchFamily="34" charset="0"/>
                        </a:rPr>
                        <a:t>42.72%</a:t>
                      </a:r>
                      <a:endParaRPr lang="en-US" sz="1400" b="0" i="0" u="none"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2787098"/>
                  </a:ext>
                </a:extLst>
              </a:tr>
              <a:tr h="217488">
                <a:tc>
                  <a:txBody>
                    <a:bodyPr/>
                    <a:lstStyle/>
                    <a:p>
                      <a:pPr algn="l" fontAlgn="ctr"/>
                      <a:r>
                        <a:rPr lang="en-US" sz="1400" b="1" i="0" u="none" strike="noStrike">
                          <a:solidFill>
                            <a:srgbClr val="000000"/>
                          </a:solidFill>
                          <a:effectLst/>
                          <a:latin typeface="Footlight MT Light" panose="0204060206030A020304" pitchFamily="18" charset="0"/>
                          <a:cs typeface="Calibri" panose="020F0502020204030204" pitchFamily="34" charset="0"/>
                        </a:rPr>
                        <a:t>AMOUNT TRANSFERRED TO FEDERATION</a:t>
                      </a:r>
                      <a:endParaRPr lang="en-US" sz="1400" b="1" i="0" u="none"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400" b="0" i="0" u="none" strike="noStrike">
                          <a:solidFill>
                            <a:srgbClr val="000000"/>
                          </a:solidFill>
                          <a:effectLst/>
                          <a:latin typeface="Footlight MT Light" panose="0204060206030A020304" pitchFamily="18" charset="0"/>
                          <a:cs typeface="Calibri" panose="020F0502020204030204" pitchFamily="34" charset="0"/>
                        </a:rPr>
                        <a:t> </a:t>
                      </a:r>
                      <a:endParaRPr lang="en-US" sz="1400" b="0" i="0" u="none"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400" b="0" i="0" u="none" strike="noStrike">
                          <a:solidFill>
                            <a:srgbClr val="000000"/>
                          </a:solidFill>
                          <a:effectLst/>
                          <a:latin typeface="Footlight MT Light" panose="0204060206030A020304" pitchFamily="18" charset="0"/>
                          <a:cs typeface="Calibri" panose="020F0502020204030204" pitchFamily="34" charset="0"/>
                        </a:rPr>
                        <a:t> </a:t>
                      </a:r>
                      <a:endParaRPr lang="en-US" sz="1400" b="0" i="0" u="none"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400" b="0" i="0" u="none" strike="noStrike">
                          <a:solidFill>
                            <a:srgbClr val="000000"/>
                          </a:solidFill>
                          <a:effectLst/>
                          <a:latin typeface="Footlight MT Light" panose="0204060206030A020304" pitchFamily="18" charset="0"/>
                          <a:cs typeface="Calibri" panose="020F0502020204030204" pitchFamily="34" charset="0"/>
                        </a:rPr>
                        <a:t>13,200,059</a:t>
                      </a:r>
                      <a:endParaRPr lang="en-US" sz="1400" b="0" i="0" u="none"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A9D08E"/>
                    </a:solidFill>
                  </a:tcPr>
                </a:tc>
                <a:tc>
                  <a:txBody>
                    <a:bodyPr/>
                    <a:lstStyle/>
                    <a:p>
                      <a:pPr algn="r" fontAlgn="ctr"/>
                      <a:r>
                        <a:rPr lang="en-US" sz="1400" b="0" i="0" u="none" strike="noStrike">
                          <a:solidFill>
                            <a:srgbClr val="000000"/>
                          </a:solidFill>
                          <a:effectLst/>
                          <a:latin typeface="Footlight MT Light" panose="0204060206030A020304" pitchFamily="18" charset="0"/>
                        </a:rPr>
                        <a:t>57.27%</a:t>
                      </a: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2307646816"/>
                  </a:ext>
                </a:extLst>
              </a:tr>
              <a:tr h="217488">
                <a:tc>
                  <a:txBody>
                    <a:bodyPr/>
                    <a:lstStyle/>
                    <a:p>
                      <a:pPr algn="l" fontAlgn="ctr"/>
                      <a:r>
                        <a:rPr lang="en-US" sz="1400" b="1" i="0" u="none" strike="noStrike">
                          <a:solidFill>
                            <a:srgbClr val="000000"/>
                          </a:solidFill>
                          <a:effectLst/>
                          <a:latin typeface="Footlight MT Light" panose="0204060206030A020304" pitchFamily="18" charset="0"/>
                          <a:cs typeface="Calibri" panose="020F0502020204030204" pitchFamily="34" charset="0"/>
                        </a:rPr>
                        <a:t>TOTAL REVENUE</a:t>
                      </a:r>
                      <a:endParaRPr lang="en-US" sz="1400" b="1" i="0" u="none"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Footlight MT Light" panose="0204060206030A020304" pitchFamily="18" charset="0"/>
                          <a:cs typeface="Calibri" panose="020F0502020204030204" pitchFamily="34" charset="0"/>
                        </a:rPr>
                        <a:t> </a:t>
                      </a:r>
                      <a:endParaRPr lang="en-US" sz="1400" b="0" i="0" u="none"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Footlight MT Light" panose="0204060206030A020304" pitchFamily="18" charset="0"/>
                          <a:cs typeface="Calibri" panose="020F0502020204030204" pitchFamily="34" charset="0"/>
                        </a:rPr>
                        <a:t> </a:t>
                      </a:r>
                      <a:endParaRPr lang="en-US" sz="1400" b="0" i="0" u="none" strike="noStrike">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Footlight MT Light" panose="0204060206030A020304" pitchFamily="18" charset="0"/>
                        </a:rPr>
                        <a:t>23,044,126</a:t>
                      </a: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1" i="0" u="none" strike="noStrike" dirty="0">
                          <a:solidFill>
                            <a:srgbClr val="000000"/>
                          </a:solidFill>
                          <a:effectLst/>
                          <a:latin typeface="Footlight MT Light" panose="0204060206030A020304" pitchFamily="18" charset="0"/>
                          <a:cs typeface="Calibri" panose="020F0502020204030204" pitchFamily="34" charset="0"/>
                        </a:rPr>
                        <a:t>100%</a:t>
                      </a:r>
                      <a:endParaRPr lang="en-US" sz="1400" b="1" i="0" u="none" strike="noStrike" dirty="0">
                        <a:solidFill>
                          <a:srgbClr val="000000"/>
                        </a:solidFill>
                        <a:effectLst/>
                        <a:latin typeface="Footlight MT Light" panose="0204060206030A020304" pitchFamily="18" charset="0"/>
                      </a:endParaRPr>
                    </a:p>
                  </a:txBody>
                  <a:tcPr marL="8634" marR="8634" marT="86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1944142"/>
                  </a:ext>
                </a:extLst>
              </a:tr>
            </a:tbl>
          </a:graphicData>
        </a:graphic>
      </p:graphicFrame>
      <p:sp>
        <p:nvSpPr>
          <p:cNvPr id="6" name="Title 5">
            <a:extLst>
              <a:ext uri="{FF2B5EF4-FFF2-40B4-BE49-F238E27FC236}">
                <a16:creationId xmlns:a16="http://schemas.microsoft.com/office/drawing/2014/main" id="{8CD5FD6B-DFED-49B3-FE6C-AC75DDEA7D26}"/>
              </a:ext>
            </a:extLst>
          </p:cNvPr>
          <p:cNvSpPr txBox="1">
            <a:spLocks/>
          </p:cNvSpPr>
          <p:nvPr/>
        </p:nvSpPr>
        <p:spPr>
          <a:xfrm>
            <a:off x="0" y="241301"/>
            <a:ext cx="12192000" cy="685799"/>
          </a:xfrm>
          <a:prstGeom prst="rect">
            <a:avLst/>
          </a:prstGeom>
          <a:solidFill>
            <a:schemeClr val="accent6">
              <a:lumMod val="75000"/>
            </a:schemeClr>
          </a:solidFill>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solidFill>
                  <a:schemeClr val="bg1"/>
                </a:solidFill>
              </a:rPr>
              <a:t>Breakdown of Total Revenue Received and Remittance to the Federation</a:t>
            </a:r>
            <a:endParaRPr lang="en-GB" dirty="0">
              <a:solidFill>
                <a:schemeClr val="bg1"/>
              </a:solidFill>
              <a:latin typeface="Footlight MT Light" panose="0204060206030A020304" pitchFamily="18" charset="0"/>
            </a:endParaRPr>
          </a:p>
        </p:txBody>
      </p:sp>
      <p:grpSp>
        <p:nvGrpSpPr>
          <p:cNvPr id="9" name="Group 8">
            <a:extLst>
              <a:ext uri="{FF2B5EF4-FFF2-40B4-BE49-F238E27FC236}">
                <a16:creationId xmlns:a16="http://schemas.microsoft.com/office/drawing/2014/main" id="{1E99DE6D-86CF-2457-7D67-1CF7A5C8C3DC}"/>
              </a:ext>
            </a:extLst>
          </p:cNvPr>
          <p:cNvGrpSpPr/>
          <p:nvPr/>
        </p:nvGrpSpPr>
        <p:grpSpPr>
          <a:xfrm>
            <a:off x="0" y="5994400"/>
            <a:ext cx="12026900" cy="882058"/>
            <a:chOff x="-7469" y="5637053"/>
            <a:chExt cx="12199469" cy="1217685"/>
          </a:xfrm>
        </p:grpSpPr>
        <p:sp>
          <p:nvSpPr>
            <p:cNvPr id="10" name="Rectangle 21">
              <a:extLst>
                <a:ext uri="{FF2B5EF4-FFF2-40B4-BE49-F238E27FC236}">
                  <a16:creationId xmlns:a16="http://schemas.microsoft.com/office/drawing/2014/main" id="{F52D723D-A97F-FA18-E699-E01EE3DE4A39}"/>
                </a:ext>
              </a:extLst>
            </p:cNvPr>
            <p:cNvSpPr/>
            <p:nvPr/>
          </p:nvSpPr>
          <p:spPr>
            <a:xfrm>
              <a:off x="-7469" y="5637053"/>
              <a:ext cx="12192000" cy="1199227"/>
            </a:xfrm>
            <a:custGeom>
              <a:avLst/>
              <a:gdLst>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169097 h 814210"/>
                <a:gd name="connsiteX1" fmla="*/ 12192000 w 12192000"/>
                <a:gd name="connsiteY1" fmla="*/ 169097 h 814210"/>
                <a:gd name="connsiteX2" fmla="*/ 12192000 w 12192000"/>
                <a:gd name="connsiteY2" fmla="*/ 814210 h 814210"/>
                <a:gd name="connsiteX3" fmla="*/ 0 w 12192000"/>
                <a:gd name="connsiteY3" fmla="*/ 814210 h 814210"/>
                <a:gd name="connsiteX4" fmla="*/ 0 w 12192000"/>
                <a:gd name="connsiteY4" fmla="*/ 169097 h 814210"/>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1102313">
                  <a:moveTo>
                    <a:pt x="0" y="457200"/>
                  </a:moveTo>
                  <a:cubicBezTo>
                    <a:pt x="4424948" y="-192505"/>
                    <a:pt x="7502358" y="1876926"/>
                    <a:pt x="12192000" y="0"/>
                  </a:cubicBezTo>
                  <a:lnTo>
                    <a:pt x="12192000" y="1102313"/>
                  </a:lnTo>
                  <a:lnTo>
                    <a:pt x="0" y="1102313"/>
                  </a:lnTo>
                  <a:lnTo>
                    <a:pt x="0" y="457200"/>
                  </a:lnTo>
                  <a:close/>
                </a:path>
              </a:pathLst>
            </a:custGeom>
            <a:solidFill>
              <a:schemeClr val="accent4">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endParaRPr lang="en-US" sz="2800" b="1" dirty="0">
                <a:solidFill>
                  <a:schemeClr val="tx1"/>
                </a:solidFill>
                <a:latin typeface="Footlight MT Light" panose="0204060206030A020304" pitchFamily="18" charset="0"/>
              </a:endParaRPr>
            </a:p>
          </p:txBody>
        </p:sp>
        <p:sp>
          <p:nvSpPr>
            <p:cNvPr id="11" name="Rectangle 21">
              <a:extLst>
                <a:ext uri="{FF2B5EF4-FFF2-40B4-BE49-F238E27FC236}">
                  <a16:creationId xmlns:a16="http://schemas.microsoft.com/office/drawing/2014/main" id="{220F9DBB-7D87-BB9A-0685-EA4F17CE61FB}"/>
                </a:ext>
              </a:extLst>
            </p:cNvPr>
            <p:cNvSpPr/>
            <p:nvPr/>
          </p:nvSpPr>
          <p:spPr>
            <a:xfrm>
              <a:off x="0" y="5752425"/>
              <a:ext cx="12192000" cy="1102313"/>
            </a:xfrm>
            <a:custGeom>
              <a:avLst/>
              <a:gdLst>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169097 h 814210"/>
                <a:gd name="connsiteX1" fmla="*/ 12192000 w 12192000"/>
                <a:gd name="connsiteY1" fmla="*/ 169097 h 814210"/>
                <a:gd name="connsiteX2" fmla="*/ 12192000 w 12192000"/>
                <a:gd name="connsiteY2" fmla="*/ 814210 h 814210"/>
                <a:gd name="connsiteX3" fmla="*/ 0 w 12192000"/>
                <a:gd name="connsiteY3" fmla="*/ 814210 h 814210"/>
                <a:gd name="connsiteX4" fmla="*/ 0 w 12192000"/>
                <a:gd name="connsiteY4" fmla="*/ 169097 h 814210"/>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1102313">
                  <a:moveTo>
                    <a:pt x="0" y="457200"/>
                  </a:moveTo>
                  <a:cubicBezTo>
                    <a:pt x="4424948" y="-192505"/>
                    <a:pt x="7502358" y="1876926"/>
                    <a:pt x="12192000" y="0"/>
                  </a:cubicBezTo>
                  <a:lnTo>
                    <a:pt x="12192000" y="1102313"/>
                  </a:lnTo>
                  <a:lnTo>
                    <a:pt x="0" y="1102313"/>
                  </a:lnTo>
                  <a:lnTo>
                    <a:pt x="0" y="457200"/>
                  </a:lnTo>
                  <a:close/>
                </a:path>
              </a:pathLst>
            </a:custGeom>
            <a:solidFill>
              <a:schemeClr val="accent6">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endParaRPr lang="en-US" sz="2800" b="1" dirty="0">
                <a:solidFill>
                  <a:schemeClr val="tx1"/>
                </a:solidFill>
                <a:latin typeface="Footlight MT Light" panose="0204060206030A020304" pitchFamily="18" charset="0"/>
              </a:endParaRPr>
            </a:p>
          </p:txBody>
        </p:sp>
      </p:grpSp>
    </p:spTree>
    <p:extLst>
      <p:ext uri="{BB962C8B-B14F-4D97-AF65-F5344CB8AC3E}">
        <p14:creationId xmlns:p14="http://schemas.microsoft.com/office/powerpoint/2010/main" val="216108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29C1E96-4DA7-4FBD-A9D4-538B1CD12CED}"/>
              </a:ext>
            </a:extLst>
          </p:cNvPr>
          <p:cNvSpPr/>
          <p:nvPr/>
        </p:nvSpPr>
        <p:spPr>
          <a:xfrm>
            <a:off x="-859684" y="5787361"/>
            <a:ext cx="5594457" cy="11182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endParaRPr lang="en-GB" sz="2400" dirty="0">
              <a:solidFill>
                <a:schemeClr val="tx1"/>
              </a:solidFill>
              <a:latin typeface="Footlight MT Light" panose="0204060206030A020304" pitchFamily="18" charset="0"/>
            </a:endParaRPr>
          </a:p>
        </p:txBody>
      </p:sp>
      <p:sp>
        <p:nvSpPr>
          <p:cNvPr id="11" name="Rectangle 10">
            <a:extLst>
              <a:ext uri="{FF2B5EF4-FFF2-40B4-BE49-F238E27FC236}">
                <a16:creationId xmlns:a16="http://schemas.microsoft.com/office/drawing/2014/main" id="{63B0E614-4F67-446B-AA56-AD1F5A6155E9}"/>
              </a:ext>
            </a:extLst>
          </p:cNvPr>
          <p:cNvSpPr/>
          <p:nvPr/>
        </p:nvSpPr>
        <p:spPr>
          <a:xfrm>
            <a:off x="1114204" y="6463175"/>
            <a:ext cx="2448578" cy="3805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r>
              <a:rPr lang="en-US" sz="2000" b="1" dirty="0">
                <a:solidFill>
                  <a:schemeClr val="bg1"/>
                </a:solidFill>
                <a:latin typeface="Footlight MT Light" panose="0204060206030A020304" pitchFamily="18" charset="0"/>
              </a:rPr>
              <a:t>@</a:t>
            </a:r>
            <a:r>
              <a:rPr lang="en-US" sz="2000" b="1" dirty="0" err="1">
                <a:solidFill>
                  <a:schemeClr val="bg1"/>
                </a:solidFill>
                <a:latin typeface="Footlight MT Light" panose="0204060206030A020304" pitchFamily="18" charset="0"/>
              </a:rPr>
              <a:t>NigeriaEITI</a:t>
            </a:r>
            <a:endParaRPr lang="en-US" sz="2000" b="1" dirty="0">
              <a:solidFill>
                <a:schemeClr val="bg1"/>
              </a:solidFill>
              <a:latin typeface="Footlight MT Light" panose="0204060206030A020304" pitchFamily="18" charset="0"/>
            </a:endParaRPr>
          </a:p>
        </p:txBody>
      </p:sp>
      <p:grpSp>
        <p:nvGrpSpPr>
          <p:cNvPr id="2" name="Group 1">
            <a:extLst>
              <a:ext uri="{FF2B5EF4-FFF2-40B4-BE49-F238E27FC236}">
                <a16:creationId xmlns:a16="http://schemas.microsoft.com/office/drawing/2014/main" id="{343AE7BA-CEEE-4A13-BFF5-6A99660BC00C}"/>
              </a:ext>
            </a:extLst>
          </p:cNvPr>
          <p:cNvGrpSpPr/>
          <p:nvPr/>
        </p:nvGrpSpPr>
        <p:grpSpPr>
          <a:xfrm>
            <a:off x="2942097" y="6401774"/>
            <a:ext cx="2448578" cy="465455"/>
            <a:chOff x="2880199" y="6391564"/>
            <a:chExt cx="2448578" cy="465455"/>
          </a:xfrm>
        </p:grpSpPr>
        <p:sp>
          <p:nvSpPr>
            <p:cNvPr id="13" name="Rectangle 12">
              <a:extLst>
                <a:ext uri="{FF2B5EF4-FFF2-40B4-BE49-F238E27FC236}">
                  <a16:creationId xmlns:a16="http://schemas.microsoft.com/office/drawing/2014/main" id="{B2F2BDAD-0CA9-43A9-88B1-5967300C07D5}"/>
                </a:ext>
              </a:extLst>
            </p:cNvPr>
            <p:cNvSpPr/>
            <p:nvPr/>
          </p:nvSpPr>
          <p:spPr>
            <a:xfrm>
              <a:off x="2880199" y="6391564"/>
              <a:ext cx="2448578" cy="4654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r>
                <a:rPr lang="en-US" sz="2000" b="1" dirty="0">
                  <a:solidFill>
                    <a:schemeClr val="bg1"/>
                  </a:solidFill>
                  <a:latin typeface="Footlight MT Light" panose="0204060206030A020304" pitchFamily="18" charset="0"/>
                </a:rPr>
                <a:t>www.neiti.gov.ng</a:t>
              </a:r>
            </a:p>
          </p:txBody>
        </p:sp>
        <p:sp>
          <p:nvSpPr>
            <p:cNvPr id="14" name="Rectangle 13">
              <a:extLst>
                <a:ext uri="{FF2B5EF4-FFF2-40B4-BE49-F238E27FC236}">
                  <a16:creationId xmlns:a16="http://schemas.microsoft.com/office/drawing/2014/main" id="{C60F91D8-79EA-45D2-9CE2-1320AD88B87F}"/>
                </a:ext>
              </a:extLst>
            </p:cNvPr>
            <p:cNvSpPr/>
            <p:nvPr/>
          </p:nvSpPr>
          <p:spPr>
            <a:xfrm>
              <a:off x="3106659" y="6398896"/>
              <a:ext cx="45719" cy="452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endParaRPr lang="en-US" sz="2000" b="1" dirty="0">
                <a:solidFill>
                  <a:schemeClr val="tx1"/>
                </a:solidFill>
                <a:latin typeface="Footlight MT Light" panose="0204060206030A020304" pitchFamily="18" charset="0"/>
              </a:endParaRPr>
            </a:p>
          </p:txBody>
        </p:sp>
      </p:grpSp>
      <p:graphicFrame>
        <p:nvGraphicFramePr>
          <p:cNvPr id="5" name="Diagram 4"/>
          <p:cNvGraphicFramePr/>
          <p:nvPr/>
        </p:nvGraphicFramePr>
        <p:xfrm>
          <a:off x="8333253" y="2762048"/>
          <a:ext cx="2176401" cy="19521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 name="Picture 19">
            <a:extLst>
              <a:ext uri="{FF2B5EF4-FFF2-40B4-BE49-F238E27FC236}">
                <a16:creationId xmlns:a16="http://schemas.microsoft.com/office/drawing/2014/main" id="{DD7229A2-8221-4692-A9BC-200280D43649}"/>
              </a:ext>
            </a:extLst>
          </p:cNvPr>
          <p:cNvPicPr>
            <a:picLocks noChangeAspect="1"/>
          </p:cNvPicPr>
          <p:nvPr/>
        </p:nvPicPr>
        <p:blipFill>
          <a:blip r:embed="rId7" cstate="print">
            <a:alphaModFix amt="50000"/>
            <a:extLst>
              <a:ext uri="{28A0092B-C50C-407E-A947-70E740481C1C}">
                <a14:useLocalDpi xmlns:a14="http://schemas.microsoft.com/office/drawing/2010/main" val="0"/>
              </a:ext>
            </a:extLst>
          </a:blip>
          <a:stretch>
            <a:fillRect/>
          </a:stretch>
        </p:blipFill>
        <p:spPr>
          <a:xfrm>
            <a:off x="-14938" y="854123"/>
            <a:ext cx="12192000" cy="5978702"/>
          </a:xfrm>
          <a:prstGeom prst="rect">
            <a:avLst/>
          </a:prstGeom>
          <a:noFill/>
        </p:spPr>
      </p:pic>
      <p:grpSp>
        <p:nvGrpSpPr>
          <p:cNvPr id="15" name="Group 14">
            <a:extLst>
              <a:ext uri="{FF2B5EF4-FFF2-40B4-BE49-F238E27FC236}">
                <a16:creationId xmlns:a16="http://schemas.microsoft.com/office/drawing/2014/main" id="{80B3D91A-BA7A-445F-8DFC-4F1860D040E5}"/>
              </a:ext>
            </a:extLst>
          </p:cNvPr>
          <p:cNvGrpSpPr/>
          <p:nvPr/>
        </p:nvGrpSpPr>
        <p:grpSpPr>
          <a:xfrm>
            <a:off x="-7469" y="5787361"/>
            <a:ext cx="12199469" cy="1217685"/>
            <a:chOff x="-7469" y="5637053"/>
            <a:chExt cx="12199469" cy="1217685"/>
          </a:xfrm>
        </p:grpSpPr>
        <p:sp>
          <p:nvSpPr>
            <p:cNvPr id="16" name="Rectangle 21">
              <a:extLst>
                <a:ext uri="{FF2B5EF4-FFF2-40B4-BE49-F238E27FC236}">
                  <a16:creationId xmlns:a16="http://schemas.microsoft.com/office/drawing/2014/main" id="{79A5CC32-97D6-4731-AEE4-606DA5BB96D1}"/>
                </a:ext>
              </a:extLst>
            </p:cNvPr>
            <p:cNvSpPr/>
            <p:nvPr/>
          </p:nvSpPr>
          <p:spPr>
            <a:xfrm>
              <a:off x="-7469" y="5637053"/>
              <a:ext cx="12192000" cy="1199227"/>
            </a:xfrm>
            <a:custGeom>
              <a:avLst/>
              <a:gdLst>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169097 h 814210"/>
                <a:gd name="connsiteX1" fmla="*/ 12192000 w 12192000"/>
                <a:gd name="connsiteY1" fmla="*/ 169097 h 814210"/>
                <a:gd name="connsiteX2" fmla="*/ 12192000 w 12192000"/>
                <a:gd name="connsiteY2" fmla="*/ 814210 h 814210"/>
                <a:gd name="connsiteX3" fmla="*/ 0 w 12192000"/>
                <a:gd name="connsiteY3" fmla="*/ 814210 h 814210"/>
                <a:gd name="connsiteX4" fmla="*/ 0 w 12192000"/>
                <a:gd name="connsiteY4" fmla="*/ 169097 h 814210"/>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1102313">
                  <a:moveTo>
                    <a:pt x="0" y="457200"/>
                  </a:moveTo>
                  <a:cubicBezTo>
                    <a:pt x="4424948" y="-192505"/>
                    <a:pt x="7502358" y="1876926"/>
                    <a:pt x="12192000" y="0"/>
                  </a:cubicBezTo>
                  <a:lnTo>
                    <a:pt x="12192000" y="1102313"/>
                  </a:lnTo>
                  <a:lnTo>
                    <a:pt x="0" y="1102313"/>
                  </a:lnTo>
                  <a:lnTo>
                    <a:pt x="0" y="457200"/>
                  </a:lnTo>
                  <a:close/>
                </a:path>
              </a:pathLst>
            </a:custGeom>
            <a:solidFill>
              <a:schemeClr val="accent4">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endParaRPr lang="en-US" sz="2800" b="1" dirty="0">
                <a:solidFill>
                  <a:schemeClr val="tx1"/>
                </a:solidFill>
                <a:latin typeface="Footlight MT Light" panose="0204060206030A020304" pitchFamily="18" charset="0"/>
              </a:endParaRPr>
            </a:p>
          </p:txBody>
        </p:sp>
        <p:sp>
          <p:nvSpPr>
            <p:cNvPr id="17" name="Rectangle 21">
              <a:extLst>
                <a:ext uri="{FF2B5EF4-FFF2-40B4-BE49-F238E27FC236}">
                  <a16:creationId xmlns:a16="http://schemas.microsoft.com/office/drawing/2014/main" id="{B85CBE46-C6B7-44F2-97C6-AE21156F1ED2}"/>
                </a:ext>
              </a:extLst>
            </p:cNvPr>
            <p:cNvSpPr/>
            <p:nvPr/>
          </p:nvSpPr>
          <p:spPr>
            <a:xfrm>
              <a:off x="0" y="5752425"/>
              <a:ext cx="12192000" cy="1102313"/>
            </a:xfrm>
            <a:custGeom>
              <a:avLst/>
              <a:gdLst>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0 h 645113"/>
                <a:gd name="connsiteX1" fmla="*/ 12192000 w 12192000"/>
                <a:gd name="connsiteY1" fmla="*/ 0 h 645113"/>
                <a:gd name="connsiteX2" fmla="*/ 12192000 w 12192000"/>
                <a:gd name="connsiteY2" fmla="*/ 645113 h 645113"/>
                <a:gd name="connsiteX3" fmla="*/ 0 w 12192000"/>
                <a:gd name="connsiteY3" fmla="*/ 645113 h 645113"/>
                <a:gd name="connsiteX4" fmla="*/ 0 w 12192000"/>
                <a:gd name="connsiteY4" fmla="*/ 0 h 645113"/>
                <a:gd name="connsiteX0" fmla="*/ 0 w 12192000"/>
                <a:gd name="connsiteY0" fmla="*/ 169097 h 814210"/>
                <a:gd name="connsiteX1" fmla="*/ 12192000 w 12192000"/>
                <a:gd name="connsiteY1" fmla="*/ 169097 h 814210"/>
                <a:gd name="connsiteX2" fmla="*/ 12192000 w 12192000"/>
                <a:gd name="connsiteY2" fmla="*/ 814210 h 814210"/>
                <a:gd name="connsiteX3" fmla="*/ 0 w 12192000"/>
                <a:gd name="connsiteY3" fmla="*/ 814210 h 814210"/>
                <a:gd name="connsiteX4" fmla="*/ 0 w 12192000"/>
                <a:gd name="connsiteY4" fmla="*/ 169097 h 814210"/>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 name="connsiteX0" fmla="*/ 0 w 12192000"/>
                <a:gd name="connsiteY0" fmla="*/ 457200 h 1102313"/>
                <a:gd name="connsiteX1" fmla="*/ 12192000 w 12192000"/>
                <a:gd name="connsiteY1" fmla="*/ 0 h 1102313"/>
                <a:gd name="connsiteX2" fmla="*/ 12192000 w 12192000"/>
                <a:gd name="connsiteY2" fmla="*/ 1102313 h 1102313"/>
                <a:gd name="connsiteX3" fmla="*/ 0 w 12192000"/>
                <a:gd name="connsiteY3" fmla="*/ 1102313 h 1102313"/>
                <a:gd name="connsiteX4" fmla="*/ 0 w 12192000"/>
                <a:gd name="connsiteY4" fmla="*/ 457200 h 1102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1102313">
                  <a:moveTo>
                    <a:pt x="0" y="457200"/>
                  </a:moveTo>
                  <a:cubicBezTo>
                    <a:pt x="4424948" y="-192505"/>
                    <a:pt x="7502358" y="1876926"/>
                    <a:pt x="12192000" y="0"/>
                  </a:cubicBezTo>
                  <a:lnTo>
                    <a:pt x="12192000" y="1102313"/>
                  </a:lnTo>
                  <a:lnTo>
                    <a:pt x="0" y="1102313"/>
                  </a:lnTo>
                  <a:lnTo>
                    <a:pt x="0" y="457200"/>
                  </a:lnTo>
                  <a:close/>
                </a:path>
              </a:pathLst>
            </a:custGeom>
            <a:solidFill>
              <a:schemeClr val="accent6">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800"/>
                </a:spcAft>
              </a:pPr>
              <a:endParaRPr lang="en-US" sz="2800" b="1" dirty="0">
                <a:solidFill>
                  <a:schemeClr val="tx1"/>
                </a:solidFill>
                <a:latin typeface="Footlight MT Light" panose="0204060206030A020304" pitchFamily="18" charset="0"/>
              </a:endParaRPr>
            </a:p>
          </p:txBody>
        </p:sp>
      </p:grpSp>
      <p:graphicFrame>
        <p:nvGraphicFramePr>
          <p:cNvPr id="3" name="Diagram 2"/>
          <p:cNvGraphicFramePr/>
          <p:nvPr/>
        </p:nvGraphicFramePr>
        <p:xfrm>
          <a:off x="274797" y="2130330"/>
          <a:ext cx="6857592" cy="385834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Title 5"/>
          <p:cNvSpPr>
            <a:spLocks noGrp="1"/>
          </p:cNvSpPr>
          <p:nvPr>
            <p:ph type="title"/>
          </p:nvPr>
        </p:nvSpPr>
        <p:spPr>
          <a:xfrm>
            <a:off x="0" y="579755"/>
            <a:ext cx="12192000" cy="949008"/>
          </a:xfrm>
          <a:solidFill>
            <a:schemeClr val="accent6">
              <a:lumMod val="75000"/>
            </a:schemeClr>
          </a:solidFill>
        </p:spPr>
        <p:txBody>
          <a:bodyPr>
            <a:normAutofit/>
          </a:bodyPr>
          <a:lstStyle/>
          <a:p>
            <a:pPr algn="ctr"/>
            <a:r>
              <a:rPr lang="en-GB" dirty="0">
                <a:solidFill>
                  <a:schemeClr val="bg1"/>
                </a:solidFill>
                <a:latin typeface="Footlight MT Light" panose="0204060206030A020304" pitchFamily="18" charset="0"/>
              </a:rPr>
              <a:t>Licences and Leases granted in 2021</a:t>
            </a:r>
          </a:p>
        </p:txBody>
      </p:sp>
      <p:sp>
        <p:nvSpPr>
          <p:cNvPr id="7" name="Content Placeholder 6"/>
          <p:cNvSpPr>
            <a:spLocks noGrp="1"/>
          </p:cNvSpPr>
          <p:nvPr>
            <p:ph idx="1"/>
          </p:nvPr>
        </p:nvSpPr>
        <p:spPr>
          <a:xfrm>
            <a:off x="0" y="1544123"/>
            <a:ext cx="12192000" cy="470835"/>
          </a:xfrm>
          <a:solidFill>
            <a:schemeClr val="bg2"/>
          </a:solidFill>
        </p:spPr>
        <p:txBody>
          <a:bodyPr>
            <a:normAutofit lnSpcReduction="10000"/>
          </a:bodyPr>
          <a:lstStyle/>
          <a:p>
            <a:pPr marL="0" indent="0">
              <a:buNone/>
            </a:pPr>
            <a:r>
              <a:rPr lang="en-GB" dirty="0">
                <a:latin typeface="Footlight MT Light" panose="0204060206030A020304" pitchFamily="18" charset="0"/>
              </a:rPr>
              <a:t>      NUPRC granted two(2) licences in the year</a:t>
            </a:r>
          </a:p>
        </p:txBody>
      </p:sp>
      <p:pic>
        <p:nvPicPr>
          <p:cNvPr id="18" name="Picture 4" descr="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4875" y="1"/>
            <a:ext cx="1191580" cy="425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0383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1"/>
                                        </p:tgtEl>
                                        <p:attrNameLst>
                                          <p:attrName>r</p:attrName>
                                        </p:attrNameLst>
                                      </p:cBhvr>
                                    </p:animRot>
                                    <p:animRot by="-240000">
                                      <p:cBhvr>
                                        <p:cTn id="7" dur="200" fill="hold">
                                          <p:stCondLst>
                                            <p:cond delay="200"/>
                                          </p:stCondLst>
                                        </p:cTn>
                                        <p:tgtEl>
                                          <p:spTgt spid="11"/>
                                        </p:tgtEl>
                                        <p:attrNameLst>
                                          <p:attrName>r</p:attrName>
                                        </p:attrNameLst>
                                      </p:cBhvr>
                                    </p:animRot>
                                    <p:animRot by="240000">
                                      <p:cBhvr>
                                        <p:cTn id="8" dur="200" fill="hold">
                                          <p:stCondLst>
                                            <p:cond delay="400"/>
                                          </p:stCondLst>
                                        </p:cTn>
                                        <p:tgtEl>
                                          <p:spTgt spid="11"/>
                                        </p:tgtEl>
                                        <p:attrNameLst>
                                          <p:attrName>r</p:attrName>
                                        </p:attrNameLst>
                                      </p:cBhvr>
                                    </p:animRot>
                                    <p:animRot by="-240000">
                                      <p:cBhvr>
                                        <p:cTn id="9" dur="200" fill="hold">
                                          <p:stCondLst>
                                            <p:cond delay="600"/>
                                          </p:stCondLst>
                                        </p:cTn>
                                        <p:tgtEl>
                                          <p:spTgt spid="11"/>
                                        </p:tgtEl>
                                        <p:attrNameLst>
                                          <p:attrName>r</p:attrName>
                                        </p:attrNameLst>
                                      </p:cBhvr>
                                    </p:animRot>
                                    <p:animRot by="120000">
                                      <p:cBhvr>
                                        <p:cTn id="10" dur="200" fill="hold">
                                          <p:stCondLst>
                                            <p:cond delay="800"/>
                                          </p:stCondLst>
                                        </p:cTn>
                                        <p:tgtEl>
                                          <p:spTgt spid="11"/>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2"/>
                                        </p:tgtEl>
                                        <p:attrNameLst>
                                          <p:attrName>r</p:attrName>
                                        </p:attrNameLst>
                                      </p:cBhvr>
                                    </p:animRot>
                                    <p:animRot by="-240000">
                                      <p:cBhvr>
                                        <p:cTn id="13" dur="200" fill="hold">
                                          <p:stCondLst>
                                            <p:cond delay="200"/>
                                          </p:stCondLst>
                                        </p:cTn>
                                        <p:tgtEl>
                                          <p:spTgt spid="2"/>
                                        </p:tgtEl>
                                        <p:attrNameLst>
                                          <p:attrName>r</p:attrName>
                                        </p:attrNameLst>
                                      </p:cBhvr>
                                    </p:animRot>
                                    <p:animRot by="240000">
                                      <p:cBhvr>
                                        <p:cTn id="14" dur="200" fill="hold">
                                          <p:stCondLst>
                                            <p:cond delay="400"/>
                                          </p:stCondLst>
                                        </p:cTn>
                                        <p:tgtEl>
                                          <p:spTgt spid="2"/>
                                        </p:tgtEl>
                                        <p:attrNameLst>
                                          <p:attrName>r</p:attrName>
                                        </p:attrNameLst>
                                      </p:cBhvr>
                                    </p:animRot>
                                    <p:animRot by="-240000">
                                      <p:cBhvr>
                                        <p:cTn id="15" dur="200" fill="hold">
                                          <p:stCondLst>
                                            <p:cond delay="600"/>
                                          </p:stCondLst>
                                        </p:cTn>
                                        <p:tgtEl>
                                          <p:spTgt spid="2"/>
                                        </p:tgtEl>
                                        <p:attrNameLst>
                                          <p:attrName>r</p:attrName>
                                        </p:attrNameLst>
                                      </p:cBhvr>
                                    </p:animRot>
                                    <p:animRot by="120000">
                                      <p:cBhvr>
                                        <p:cTn id="16" dur="200" fill="hold">
                                          <p:stCondLst>
                                            <p:cond delay="800"/>
                                          </p:stCondLst>
                                        </p:cTn>
                                        <p:tgtEl>
                                          <p:spTgt spid="2"/>
                                        </p:tgtEl>
                                        <p:attrNameLst>
                                          <p:attrName>r</p:attrName>
                                        </p:attrNameLst>
                                      </p:cBhvr>
                                    </p:animRot>
                                  </p:childTnLst>
                                </p:cTn>
                              </p:par>
                              <p:par>
                                <p:cTn id="17" presetID="32" presetClass="emph" presetSubtype="0" fill="hold" grpId="0" nodeType="withEffect">
                                  <p:stCondLst>
                                    <p:cond delay="0"/>
                                  </p:stCondLst>
                                  <p:childTnLst>
                                    <p:animRot by="120000">
                                      <p:cBhvr>
                                        <p:cTn id="18" dur="100" fill="hold">
                                          <p:stCondLst>
                                            <p:cond delay="0"/>
                                          </p:stCondLst>
                                        </p:cTn>
                                        <p:tgtEl>
                                          <p:spTgt spid="5"/>
                                        </p:tgtEl>
                                        <p:attrNameLst>
                                          <p:attrName>r</p:attrName>
                                        </p:attrNameLst>
                                      </p:cBhvr>
                                    </p:animRot>
                                    <p:animRot by="-240000">
                                      <p:cBhvr>
                                        <p:cTn id="19" dur="200" fill="hold">
                                          <p:stCondLst>
                                            <p:cond delay="200"/>
                                          </p:stCondLst>
                                        </p:cTn>
                                        <p:tgtEl>
                                          <p:spTgt spid="5"/>
                                        </p:tgtEl>
                                        <p:attrNameLst>
                                          <p:attrName>r</p:attrName>
                                        </p:attrNameLst>
                                      </p:cBhvr>
                                    </p:animRot>
                                    <p:animRot by="240000">
                                      <p:cBhvr>
                                        <p:cTn id="20" dur="200" fill="hold">
                                          <p:stCondLst>
                                            <p:cond delay="400"/>
                                          </p:stCondLst>
                                        </p:cTn>
                                        <p:tgtEl>
                                          <p:spTgt spid="5"/>
                                        </p:tgtEl>
                                        <p:attrNameLst>
                                          <p:attrName>r</p:attrName>
                                        </p:attrNameLst>
                                      </p:cBhvr>
                                    </p:animRot>
                                    <p:animRot by="-240000">
                                      <p:cBhvr>
                                        <p:cTn id="21" dur="200" fill="hold">
                                          <p:stCondLst>
                                            <p:cond delay="600"/>
                                          </p:stCondLst>
                                        </p:cTn>
                                        <p:tgtEl>
                                          <p:spTgt spid="5"/>
                                        </p:tgtEl>
                                        <p:attrNameLst>
                                          <p:attrName>r</p:attrName>
                                        </p:attrNameLst>
                                      </p:cBhvr>
                                    </p:animRot>
                                    <p:animRot by="120000">
                                      <p:cBhvr>
                                        <p:cTn id="22" dur="200" fill="hold">
                                          <p:stCondLst>
                                            <p:cond delay="800"/>
                                          </p:stCondLst>
                                        </p:cTn>
                                        <p:tgtEl>
                                          <p:spTgt spid="5"/>
                                        </p:tgtEl>
                                        <p:attrNameLst>
                                          <p:attrName>r</p:attrName>
                                        </p:attrNameLst>
                                      </p:cBhvr>
                                    </p:animRot>
                                  </p:childTnLst>
                                </p:cTn>
                              </p:par>
                              <p:par>
                                <p:cTn id="23" presetID="32" presetClass="emph" presetSubtype="0" fill="hold" nodeType="withEffect">
                                  <p:stCondLst>
                                    <p:cond delay="0"/>
                                  </p:stCondLst>
                                  <p:childTnLst>
                                    <p:animRot by="120000">
                                      <p:cBhvr>
                                        <p:cTn id="24" dur="100" fill="hold">
                                          <p:stCondLst>
                                            <p:cond delay="0"/>
                                          </p:stCondLst>
                                        </p:cTn>
                                        <p:tgtEl>
                                          <p:spTgt spid="20"/>
                                        </p:tgtEl>
                                        <p:attrNameLst>
                                          <p:attrName>r</p:attrName>
                                        </p:attrNameLst>
                                      </p:cBhvr>
                                    </p:animRot>
                                    <p:animRot by="-240000">
                                      <p:cBhvr>
                                        <p:cTn id="25" dur="200" fill="hold">
                                          <p:stCondLst>
                                            <p:cond delay="200"/>
                                          </p:stCondLst>
                                        </p:cTn>
                                        <p:tgtEl>
                                          <p:spTgt spid="20"/>
                                        </p:tgtEl>
                                        <p:attrNameLst>
                                          <p:attrName>r</p:attrName>
                                        </p:attrNameLst>
                                      </p:cBhvr>
                                    </p:animRot>
                                    <p:animRot by="240000">
                                      <p:cBhvr>
                                        <p:cTn id="26" dur="200" fill="hold">
                                          <p:stCondLst>
                                            <p:cond delay="400"/>
                                          </p:stCondLst>
                                        </p:cTn>
                                        <p:tgtEl>
                                          <p:spTgt spid="20"/>
                                        </p:tgtEl>
                                        <p:attrNameLst>
                                          <p:attrName>r</p:attrName>
                                        </p:attrNameLst>
                                      </p:cBhvr>
                                    </p:animRot>
                                    <p:animRot by="-240000">
                                      <p:cBhvr>
                                        <p:cTn id="27" dur="200" fill="hold">
                                          <p:stCondLst>
                                            <p:cond delay="600"/>
                                          </p:stCondLst>
                                        </p:cTn>
                                        <p:tgtEl>
                                          <p:spTgt spid="20"/>
                                        </p:tgtEl>
                                        <p:attrNameLst>
                                          <p:attrName>r</p:attrName>
                                        </p:attrNameLst>
                                      </p:cBhvr>
                                    </p:animRot>
                                    <p:animRot by="120000">
                                      <p:cBhvr>
                                        <p:cTn id="28" dur="200" fill="hold">
                                          <p:stCondLst>
                                            <p:cond delay="800"/>
                                          </p:stCondLst>
                                        </p:cTn>
                                        <p:tgtEl>
                                          <p:spTgt spid="20"/>
                                        </p:tgtEl>
                                        <p:attrNameLst>
                                          <p:attrName>r</p:attrName>
                                        </p:attrNameLst>
                                      </p:cBhvr>
                                    </p:animRot>
                                  </p:childTnLst>
                                </p:cTn>
                              </p:par>
                              <p:par>
                                <p:cTn id="29" presetID="32" presetClass="emph" presetSubtype="0" fill="hold" nodeType="withEffect">
                                  <p:stCondLst>
                                    <p:cond delay="0"/>
                                  </p:stCondLst>
                                  <p:childTnLst>
                                    <p:animRot by="120000">
                                      <p:cBhvr>
                                        <p:cTn id="30" dur="100" fill="hold">
                                          <p:stCondLst>
                                            <p:cond delay="0"/>
                                          </p:stCondLst>
                                        </p:cTn>
                                        <p:tgtEl>
                                          <p:spTgt spid="15"/>
                                        </p:tgtEl>
                                        <p:attrNameLst>
                                          <p:attrName>r</p:attrName>
                                        </p:attrNameLst>
                                      </p:cBhvr>
                                    </p:animRot>
                                    <p:animRot by="-240000">
                                      <p:cBhvr>
                                        <p:cTn id="31" dur="200" fill="hold">
                                          <p:stCondLst>
                                            <p:cond delay="200"/>
                                          </p:stCondLst>
                                        </p:cTn>
                                        <p:tgtEl>
                                          <p:spTgt spid="15"/>
                                        </p:tgtEl>
                                        <p:attrNameLst>
                                          <p:attrName>r</p:attrName>
                                        </p:attrNameLst>
                                      </p:cBhvr>
                                    </p:animRot>
                                    <p:animRot by="240000">
                                      <p:cBhvr>
                                        <p:cTn id="32" dur="200" fill="hold">
                                          <p:stCondLst>
                                            <p:cond delay="400"/>
                                          </p:stCondLst>
                                        </p:cTn>
                                        <p:tgtEl>
                                          <p:spTgt spid="15"/>
                                        </p:tgtEl>
                                        <p:attrNameLst>
                                          <p:attrName>r</p:attrName>
                                        </p:attrNameLst>
                                      </p:cBhvr>
                                    </p:animRot>
                                    <p:animRot by="-240000">
                                      <p:cBhvr>
                                        <p:cTn id="33" dur="200" fill="hold">
                                          <p:stCondLst>
                                            <p:cond delay="600"/>
                                          </p:stCondLst>
                                        </p:cTn>
                                        <p:tgtEl>
                                          <p:spTgt spid="15"/>
                                        </p:tgtEl>
                                        <p:attrNameLst>
                                          <p:attrName>r</p:attrName>
                                        </p:attrNameLst>
                                      </p:cBhvr>
                                    </p:animRot>
                                    <p:animRot by="120000">
                                      <p:cBhvr>
                                        <p:cTn id="34" dur="200" fill="hold">
                                          <p:stCondLst>
                                            <p:cond delay="800"/>
                                          </p:stCondLst>
                                        </p:cTn>
                                        <p:tgtEl>
                                          <p:spTgt spid="15"/>
                                        </p:tgtEl>
                                        <p:attrNameLst>
                                          <p:attrName>r</p:attrName>
                                        </p:attrNameLst>
                                      </p:cBhvr>
                                    </p:animRot>
                                  </p:childTnLst>
                                </p:cTn>
                              </p:par>
                              <p:par>
                                <p:cTn id="35" presetID="32" presetClass="emph" presetSubtype="0" fill="hold" grpId="0" nodeType="withEffect">
                                  <p:stCondLst>
                                    <p:cond delay="0"/>
                                  </p:stCondLst>
                                  <p:childTnLst>
                                    <p:animRot by="120000">
                                      <p:cBhvr>
                                        <p:cTn id="36" dur="100" fill="hold">
                                          <p:stCondLst>
                                            <p:cond delay="0"/>
                                          </p:stCondLst>
                                        </p:cTn>
                                        <p:tgtEl>
                                          <p:spTgt spid="3"/>
                                        </p:tgtEl>
                                        <p:attrNameLst>
                                          <p:attrName>r</p:attrName>
                                        </p:attrNameLst>
                                      </p:cBhvr>
                                    </p:animRot>
                                    <p:animRot by="-240000">
                                      <p:cBhvr>
                                        <p:cTn id="37" dur="200" fill="hold">
                                          <p:stCondLst>
                                            <p:cond delay="200"/>
                                          </p:stCondLst>
                                        </p:cTn>
                                        <p:tgtEl>
                                          <p:spTgt spid="3"/>
                                        </p:tgtEl>
                                        <p:attrNameLst>
                                          <p:attrName>r</p:attrName>
                                        </p:attrNameLst>
                                      </p:cBhvr>
                                    </p:animRot>
                                    <p:animRot by="240000">
                                      <p:cBhvr>
                                        <p:cTn id="38" dur="200" fill="hold">
                                          <p:stCondLst>
                                            <p:cond delay="400"/>
                                          </p:stCondLst>
                                        </p:cTn>
                                        <p:tgtEl>
                                          <p:spTgt spid="3"/>
                                        </p:tgtEl>
                                        <p:attrNameLst>
                                          <p:attrName>r</p:attrName>
                                        </p:attrNameLst>
                                      </p:cBhvr>
                                    </p:animRot>
                                    <p:animRot by="-240000">
                                      <p:cBhvr>
                                        <p:cTn id="39" dur="200" fill="hold">
                                          <p:stCondLst>
                                            <p:cond delay="600"/>
                                          </p:stCondLst>
                                        </p:cTn>
                                        <p:tgtEl>
                                          <p:spTgt spid="3"/>
                                        </p:tgtEl>
                                        <p:attrNameLst>
                                          <p:attrName>r</p:attrName>
                                        </p:attrNameLst>
                                      </p:cBhvr>
                                    </p:animRot>
                                    <p:animRot by="120000">
                                      <p:cBhvr>
                                        <p:cTn id="40" dur="200" fill="hold">
                                          <p:stCondLst>
                                            <p:cond delay="800"/>
                                          </p:stCondLst>
                                        </p:cTn>
                                        <p:tgtEl>
                                          <p:spTgt spid="3"/>
                                        </p:tgtEl>
                                        <p:attrNameLst>
                                          <p:attrName>r</p:attrName>
                                        </p:attrNameLst>
                                      </p:cBhvr>
                                    </p:animRot>
                                  </p:childTnLst>
                                </p:cTn>
                              </p:par>
                              <p:par>
                                <p:cTn id="41" presetID="32" presetClass="emph" presetSubtype="0" fill="hold" grpId="0" nodeType="withEffect">
                                  <p:stCondLst>
                                    <p:cond delay="0"/>
                                  </p:stCondLst>
                                  <p:childTnLst>
                                    <p:animRot by="120000">
                                      <p:cBhvr>
                                        <p:cTn id="42" dur="100" fill="hold">
                                          <p:stCondLst>
                                            <p:cond delay="0"/>
                                          </p:stCondLst>
                                        </p:cTn>
                                        <p:tgtEl>
                                          <p:spTgt spid="6"/>
                                        </p:tgtEl>
                                        <p:attrNameLst>
                                          <p:attrName>r</p:attrName>
                                        </p:attrNameLst>
                                      </p:cBhvr>
                                    </p:animRot>
                                    <p:animRot by="-240000">
                                      <p:cBhvr>
                                        <p:cTn id="43" dur="200" fill="hold">
                                          <p:stCondLst>
                                            <p:cond delay="200"/>
                                          </p:stCondLst>
                                        </p:cTn>
                                        <p:tgtEl>
                                          <p:spTgt spid="6"/>
                                        </p:tgtEl>
                                        <p:attrNameLst>
                                          <p:attrName>r</p:attrName>
                                        </p:attrNameLst>
                                      </p:cBhvr>
                                    </p:animRot>
                                    <p:animRot by="240000">
                                      <p:cBhvr>
                                        <p:cTn id="44" dur="200" fill="hold">
                                          <p:stCondLst>
                                            <p:cond delay="400"/>
                                          </p:stCondLst>
                                        </p:cTn>
                                        <p:tgtEl>
                                          <p:spTgt spid="6"/>
                                        </p:tgtEl>
                                        <p:attrNameLst>
                                          <p:attrName>r</p:attrName>
                                        </p:attrNameLst>
                                      </p:cBhvr>
                                    </p:animRot>
                                    <p:animRot by="-240000">
                                      <p:cBhvr>
                                        <p:cTn id="45" dur="200" fill="hold">
                                          <p:stCondLst>
                                            <p:cond delay="600"/>
                                          </p:stCondLst>
                                        </p:cTn>
                                        <p:tgtEl>
                                          <p:spTgt spid="6"/>
                                        </p:tgtEl>
                                        <p:attrNameLst>
                                          <p:attrName>r</p:attrName>
                                        </p:attrNameLst>
                                      </p:cBhvr>
                                    </p:animRot>
                                    <p:animRot by="120000">
                                      <p:cBhvr>
                                        <p:cTn id="46" dur="200" fill="hold">
                                          <p:stCondLst>
                                            <p:cond delay="800"/>
                                          </p:stCondLst>
                                        </p:cTn>
                                        <p:tgtEl>
                                          <p:spTgt spid="6"/>
                                        </p:tgtEl>
                                        <p:attrNameLst>
                                          <p:attrName>r</p:attrName>
                                        </p:attrNameLst>
                                      </p:cBhvr>
                                    </p:animRot>
                                  </p:childTnLst>
                                </p:cTn>
                              </p:par>
                              <p:par>
                                <p:cTn id="47" presetID="32" presetClass="emph" presetSubtype="0" fill="hold" grpId="0" nodeType="withEffect">
                                  <p:stCondLst>
                                    <p:cond delay="0"/>
                                  </p:stCondLst>
                                  <p:childTnLst>
                                    <p:animRot by="120000">
                                      <p:cBhvr>
                                        <p:cTn id="48" dur="100" fill="hold">
                                          <p:stCondLst>
                                            <p:cond delay="0"/>
                                          </p:stCondLst>
                                        </p:cTn>
                                        <p:tgtEl>
                                          <p:spTgt spid="7">
                                            <p:bg/>
                                          </p:spTgt>
                                        </p:tgtEl>
                                        <p:attrNameLst>
                                          <p:attrName>r</p:attrName>
                                        </p:attrNameLst>
                                      </p:cBhvr>
                                    </p:animRot>
                                    <p:animRot by="-240000">
                                      <p:cBhvr>
                                        <p:cTn id="49" dur="200" fill="hold">
                                          <p:stCondLst>
                                            <p:cond delay="200"/>
                                          </p:stCondLst>
                                        </p:cTn>
                                        <p:tgtEl>
                                          <p:spTgt spid="7">
                                            <p:bg/>
                                          </p:spTgt>
                                        </p:tgtEl>
                                        <p:attrNameLst>
                                          <p:attrName>r</p:attrName>
                                        </p:attrNameLst>
                                      </p:cBhvr>
                                    </p:animRot>
                                    <p:animRot by="240000">
                                      <p:cBhvr>
                                        <p:cTn id="50" dur="200" fill="hold">
                                          <p:stCondLst>
                                            <p:cond delay="400"/>
                                          </p:stCondLst>
                                        </p:cTn>
                                        <p:tgtEl>
                                          <p:spTgt spid="7">
                                            <p:bg/>
                                          </p:spTgt>
                                        </p:tgtEl>
                                        <p:attrNameLst>
                                          <p:attrName>r</p:attrName>
                                        </p:attrNameLst>
                                      </p:cBhvr>
                                    </p:animRot>
                                    <p:animRot by="-240000">
                                      <p:cBhvr>
                                        <p:cTn id="51" dur="200" fill="hold">
                                          <p:stCondLst>
                                            <p:cond delay="600"/>
                                          </p:stCondLst>
                                        </p:cTn>
                                        <p:tgtEl>
                                          <p:spTgt spid="7">
                                            <p:bg/>
                                          </p:spTgt>
                                        </p:tgtEl>
                                        <p:attrNameLst>
                                          <p:attrName>r</p:attrName>
                                        </p:attrNameLst>
                                      </p:cBhvr>
                                    </p:animRot>
                                    <p:animRot by="120000">
                                      <p:cBhvr>
                                        <p:cTn id="52" dur="200" fill="hold">
                                          <p:stCondLst>
                                            <p:cond delay="800"/>
                                          </p:stCondLst>
                                        </p:cTn>
                                        <p:tgtEl>
                                          <p:spTgt spid="7">
                                            <p:bg/>
                                          </p:spTgt>
                                        </p:tgtEl>
                                        <p:attrNameLst>
                                          <p:attrName>r</p:attrName>
                                        </p:attrNameLst>
                                      </p:cBhvr>
                                    </p:animRot>
                                  </p:childTnLst>
                                </p:cTn>
                              </p:par>
                            </p:childTnLst>
                          </p:cTn>
                        </p:par>
                      </p:childTnLst>
                    </p:cTn>
                  </p:par>
                  <p:par>
                    <p:cTn id="53" fill="hold">
                      <p:stCondLst>
                        <p:cond delay="indefinite"/>
                      </p:stCondLst>
                      <p:childTnLst>
                        <p:par>
                          <p:cTn id="54" fill="hold">
                            <p:stCondLst>
                              <p:cond delay="0"/>
                            </p:stCondLst>
                            <p:childTnLst>
                              <p:par>
                                <p:cTn id="55" presetID="32" presetClass="emph" presetSubtype="0" fill="hold" grpId="0" nodeType="clickEffect">
                                  <p:stCondLst>
                                    <p:cond delay="0"/>
                                  </p:stCondLst>
                                  <p:childTnLst>
                                    <p:animRot by="120000">
                                      <p:cBhvr>
                                        <p:cTn id="56" dur="100" fill="hold">
                                          <p:stCondLst>
                                            <p:cond delay="0"/>
                                          </p:stCondLst>
                                        </p:cTn>
                                        <p:tgtEl>
                                          <p:spTgt spid="7">
                                            <p:txEl>
                                              <p:pRg st="0" end="0"/>
                                            </p:txEl>
                                          </p:spTgt>
                                        </p:tgtEl>
                                        <p:attrNameLst>
                                          <p:attrName>r</p:attrName>
                                        </p:attrNameLst>
                                      </p:cBhvr>
                                    </p:animRot>
                                    <p:animRot by="-240000">
                                      <p:cBhvr>
                                        <p:cTn id="57" dur="200" fill="hold">
                                          <p:stCondLst>
                                            <p:cond delay="200"/>
                                          </p:stCondLst>
                                        </p:cTn>
                                        <p:tgtEl>
                                          <p:spTgt spid="7">
                                            <p:txEl>
                                              <p:pRg st="0" end="0"/>
                                            </p:txEl>
                                          </p:spTgt>
                                        </p:tgtEl>
                                        <p:attrNameLst>
                                          <p:attrName>r</p:attrName>
                                        </p:attrNameLst>
                                      </p:cBhvr>
                                    </p:animRot>
                                    <p:animRot by="240000">
                                      <p:cBhvr>
                                        <p:cTn id="58" dur="200" fill="hold">
                                          <p:stCondLst>
                                            <p:cond delay="400"/>
                                          </p:stCondLst>
                                        </p:cTn>
                                        <p:tgtEl>
                                          <p:spTgt spid="7">
                                            <p:txEl>
                                              <p:pRg st="0" end="0"/>
                                            </p:txEl>
                                          </p:spTgt>
                                        </p:tgtEl>
                                        <p:attrNameLst>
                                          <p:attrName>r</p:attrName>
                                        </p:attrNameLst>
                                      </p:cBhvr>
                                    </p:animRot>
                                    <p:animRot by="-240000">
                                      <p:cBhvr>
                                        <p:cTn id="59" dur="200" fill="hold">
                                          <p:stCondLst>
                                            <p:cond delay="600"/>
                                          </p:stCondLst>
                                        </p:cTn>
                                        <p:tgtEl>
                                          <p:spTgt spid="7">
                                            <p:txEl>
                                              <p:pRg st="0" end="0"/>
                                            </p:txEl>
                                          </p:spTgt>
                                        </p:tgtEl>
                                        <p:attrNameLst>
                                          <p:attrName>r</p:attrName>
                                        </p:attrNameLst>
                                      </p:cBhvr>
                                    </p:animRot>
                                    <p:animRot by="120000">
                                      <p:cBhvr>
                                        <p:cTn id="60" dur="200" fill="hold">
                                          <p:stCondLst>
                                            <p:cond delay="800"/>
                                          </p:stCondLst>
                                        </p:cTn>
                                        <p:tgtEl>
                                          <p:spTgt spid="7">
                                            <p:txEl>
                                              <p:pRg st="0" end="0"/>
                                            </p:txEl>
                                          </p:spTgt>
                                        </p:tgtEl>
                                        <p:attrNameLst>
                                          <p:attrName>r</p:attrName>
                                        </p:attrNameLst>
                                      </p:cBhvr>
                                    </p:animRot>
                                  </p:childTnLst>
                                </p:cTn>
                              </p:par>
                              <p:par>
                                <p:cTn id="61" presetID="32" presetClass="emph" presetSubtype="0" fill="hold" nodeType="withEffect">
                                  <p:stCondLst>
                                    <p:cond delay="0"/>
                                  </p:stCondLst>
                                  <p:childTnLst>
                                    <p:animRot by="120000">
                                      <p:cBhvr>
                                        <p:cTn id="62" dur="100" fill="hold">
                                          <p:stCondLst>
                                            <p:cond delay="0"/>
                                          </p:stCondLst>
                                        </p:cTn>
                                        <p:tgtEl>
                                          <p:spTgt spid="18"/>
                                        </p:tgtEl>
                                        <p:attrNameLst>
                                          <p:attrName>r</p:attrName>
                                        </p:attrNameLst>
                                      </p:cBhvr>
                                    </p:animRot>
                                    <p:animRot by="-240000">
                                      <p:cBhvr>
                                        <p:cTn id="63" dur="200" fill="hold">
                                          <p:stCondLst>
                                            <p:cond delay="200"/>
                                          </p:stCondLst>
                                        </p:cTn>
                                        <p:tgtEl>
                                          <p:spTgt spid="18"/>
                                        </p:tgtEl>
                                        <p:attrNameLst>
                                          <p:attrName>r</p:attrName>
                                        </p:attrNameLst>
                                      </p:cBhvr>
                                    </p:animRot>
                                    <p:animRot by="240000">
                                      <p:cBhvr>
                                        <p:cTn id="64" dur="200" fill="hold">
                                          <p:stCondLst>
                                            <p:cond delay="400"/>
                                          </p:stCondLst>
                                        </p:cTn>
                                        <p:tgtEl>
                                          <p:spTgt spid="18"/>
                                        </p:tgtEl>
                                        <p:attrNameLst>
                                          <p:attrName>r</p:attrName>
                                        </p:attrNameLst>
                                      </p:cBhvr>
                                    </p:animRot>
                                    <p:animRot by="-240000">
                                      <p:cBhvr>
                                        <p:cTn id="65" dur="200" fill="hold">
                                          <p:stCondLst>
                                            <p:cond delay="600"/>
                                          </p:stCondLst>
                                        </p:cTn>
                                        <p:tgtEl>
                                          <p:spTgt spid="18"/>
                                        </p:tgtEl>
                                        <p:attrNameLst>
                                          <p:attrName>r</p:attrName>
                                        </p:attrNameLst>
                                      </p:cBhvr>
                                    </p:animRot>
                                    <p:animRot by="120000">
                                      <p:cBhvr>
                                        <p:cTn id="66" dur="200" fill="hold">
                                          <p:stCondLst>
                                            <p:cond delay="800"/>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Graphic spid="5" grpId="0">
        <p:bldAsOne/>
      </p:bldGraphic>
      <p:bldGraphic spid="3" grpId="0">
        <p:bldAsOne/>
      </p:bldGraphic>
      <p:bldP spid="6" grpId="0" animBg="1"/>
      <p:bldP spid="7" grpId="0"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5666</TotalTime>
  <Words>2256</Words>
  <Application>Microsoft Office PowerPoint</Application>
  <PresentationFormat>Widescreen</PresentationFormat>
  <Paragraphs>521</Paragraphs>
  <Slides>29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Calibri</vt:lpstr>
      <vt:lpstr>Calibri Light</vt:lpstr>
      <vt:lpstr>Footlight MT Light</vt:lpstr>
      <vt:lpstr>Gentium Basic</vt:lpstr>
      <vt:lpstr>Times New Roman</vt:lpstr>
      <vt:lpstr>Wingdings</vt:lpstr>
      <vt:lpstr>Office Theme</vt:lpstr>
      <vt:lpstr>PowerPoint Presentation</vt:lpstr>
      <vt:lpstr>PowerPoint Presentation</vt:lpstr>
      <vt:lpstr>PowerPoint Presentation</vt:lpstr>
      <vt:lpstr>PowerPoint Presentation</vt:lpstr>
      <vt:lpstr>Revenue Streams ( Sources of Revenue Under Reconciliation)</vt:lpstr>
      <vt:lpstr>Revenue Payments by Companies and Received by Government Agencies </vt:lpstr>
      <vt:lpstr>PowerPoint Presentation</vt:lpstr>
      <vt:lpstr>PowerPoint Presentation</vt:lpstr>
      <vt:lpstr>Licences and Leases granted in 2021</vt:lpstr>
      <vt:lpstr>Crude Oil Production </vt:lpstr>
      <vt:lpstr>Gas Production  </vt:lpstr>
      <vt:lpstr>Contribution of Oil &amp; Gas to the Economy, 2021</vt:lpstr>
      <vt:lpstr>Cash-Call payments to JV Operators</vt:lpstr>
      <vt:lpstr>Cash-Call liabilities to JV Operators</vt:lpstr>
      <vt:lpstr>Deductions made by NNPC from Domestic Crude Account before Remittance to the Federation</vt:lpstr>
      <vt:lpstr>Company information and data on Beneficial Owners of the Assets</vt:lpstr>
      <vt:lpstr>Collectible Revenues due to NUPRC and FIRS arising from NNPC and Companies</vt:lpstr>
      <vt:lpstr>Collectible Revenues due to NUPRC and FIRS arising from NNPC and Companies</vt:lpstr>
      <vt:lpstr>PMS Subsidy in 2021</vt:lpstr>
      <vt:lpstr>Petroleum Subsidy Payment Trend (2006-2021)</vt:lpstr>
      <vt:lpstr>Barter Arrangements</vt:lpstr>
      <vt:lpstr>Observations/Findings and Recommendations of the 2021 Audit</vt:lpstr>
      <vt:lpstr>Observations/Findings and Recommendations of the 2021 Audit</vt:lpstr>
      <vt:lpstr>Observations/Findings and Recommendations of the 2021 Audit</vt:lpstr>
      <vt:lpstr>Observations/Findings and Recommendations of the 2021 Audit</vt:lpstr>
      <vt:lpstr>Observations/Findings and Recommendations of the 2021 Audit</vt:lpstr>
      <vt:lpstr>Observations/Findings and Recommendations of the 2021 Audit</vt:lpstr>
      <vt:lpstr>Observations/Findings and Recommendations of the 2021 Audit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Amedu Onekpe&amp; co</dc:creator>
  <cp:lastModifiedBy>EXTRACTIVE360</cp:lastModifiedBy>
  <cp:revision>276</cp:revision>
  <dcterms:created xsi:type="dcterms:W3CDTF">2023-08-22T09:34:18Z</dcterms:created>
  <dcterms:modified xsi:type="dcterms:W3CDTF">2023-09-18T21:33:26Z</dcterms:modified>
</cp:coreProperties>
</file>