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61" r:id="rId5"/>
    <p:sldId id="354" r:id="rId6"/>
    <p:sldId id="356" r:id="rId7"/>
    <p:sldId id="262" r:id="rId8"/>
    <p:sldId id="267" r:id="rId9"/>
    <p:sldId id="270" r:id="rId10"/>
    <p:sldId id="269" r:id="rId11"/>
    <p:sldId id="355" r:id="rId12"/>
    <p:sldId id="351" r:id="rId13"/>
    <p:sldId id="347" r:id="rId14"/>
    <p:sldId id="325" r:id="rId15"/>
    <p:sldId id="352" r:id="rId16"/>
    <p:sldId id="273" r:id="rId17"/>
    <p:sldId id="326" r:id="rId18"/>
    <p:sldId id="293" r:id="rId19"/>
    <p:sldId id="357" r:id="rId20"/>
    <p:sldId id="340" r:id="rId21"/>
    <p:sldId id="349" r:id="rId22"/>
    <p:sldId id="343" r:id="rId23"/>
    <p:sldId id="30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D4D53-78FA-46DC-89D7-ACBD3E1A2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580952-FA55-47B0-96BC-B4EE024ED3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905CF-4E8E-43DE-8BA1-3024E3FF8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1111-5C42-4A01-AECD-477B90923723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0928C-447E-4EE2-BC33-8B19DB53E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A12C6-4524-4C53-A26C-5781FFCAA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046B-4319-42E9-975E-993BBDB2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22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D7435-8E38-4E42-BAAD-514D5DEBA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DC627D-89EE-47E1-9AF2-511E9A910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653E9-9595-4C9C-B1D5-1DC06B177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1111-5C42-4A01-AECD-477B90923723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86157C-3CE5-4BEE-9FC1-78413E0D9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C9280-3E59-4B97-B119-280740199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046B-4319-42E9-975E-993BBDB2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6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0A3060-6B70-4EF8-AF49-677075F0A5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453641-960C-494E-8A92-A0B097F47A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147FF-C829-4143-A171-DD931ACD6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1111-5C42-4A01-AECD-477B90923723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E3A42-1396-4743-99C4-6405AE3A7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88240-625A-4D39-9120-6219F9DF3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046B-4319-42E9-975E-993BBDB2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84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C792C-01C2-4400-822F-E02E896FFA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8D29FD-1E8E-3C21-F4F0-F65DBCF8EB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2BA99-2468-5497-76C0-30FAB6E74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B79C-923E-4B7F-A262-470655B96987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4D8FD-D991-0E39-70ED-0A9004F34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88E6B-CE7A-9803-358E-F120034E4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31A-3B89-4FB6-AF0E-35F4644A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12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2E7B-B8ED-F363-2970-2F26AD862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A800B-0379-D1C8-FE9C-575146CB3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DD16E-DDBA-1725-6359-1A2F2BDB7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B79C-923E-4B7F-A262-470655B96987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81C9B-C9F4-98AE-4403-36A1B99AD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524FD-67CA-9B46-A5D9-300D8B6D2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31A-3B89-4FB6-AF0E-35F4644A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88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F7CEE-5846-53F4-3B52-A01E5175E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F724D6-7E8D-25AA-4433-CCC6C1101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B4859-5586-AB2F-28E5-96ADDE88E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B79C-923E-4B7F-A262-470655B96987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1E7BA-C4F8-F1A5-40AA-4A48333BA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112B1-693B-74D5-E881-C7996D37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31A-3B89-4FB6-AF0E-35F4644A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25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51FBE-79CB-7789-D836-14C22C004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0B795-BD24-00E8-77FA-E2A8EC7895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DBF895-C571-BF8A-645F-6F7F7F794C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FEC26F-482C-8613-C064-FBCA245C9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B79C-923E-4B7F-A262-470655B96987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0CDB97-C63D-27FA-2DA1-D378643E4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1D9F19-B9DB-5A10-621D-7DF0A47DF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31A-3B89-4FB6-AF0E-35F4644A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89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4DDFD-BDAE-6394-5CF9-9DF9D4FBF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19813-4DD8-6547-AC31-C0348CB02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F69693-28D2-3003-2173-383CEF56D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F3BB3B-9E3E-F98C-1177-F71300E53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76CBCA-A5E1-03E7-4C23-753A0934E9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7D2F46-C4BC-3713-93D4-368CBAD18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B79C-923E-4B7F-A262-470655B96987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470001-A541-689B-552B-A24358B40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162FE5-3E13-5D7C-EAB6-3D26599DE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31A-3B89-4FB6-AF0E-35F4644A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434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31F51-FB47-E2A6-8580-E2B1CC1FF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959A80-C9DF-5BEA-E6FC-E677A11C5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B79C-923E-4B7F-A262-470655B96987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A90332-B5BE-22FB-985A-833F6E10B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C9D539-AD9C-C43B-5585-2FFADA915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31A-3B89-4FB6-AF0E-35F4644A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196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BD8E4E-19FC-5133-9598-3C71E35E0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B79C-923E-4B7F-A262-470655B96987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C6B671-F452-7806-A431-47AC2B06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6962E0-8A6E-6F4C-A265-520B327EA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31A-3B89-4FB6-AF0E-35F4644A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42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A1C64-A8ED-A73D-CE51-3504756DB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440D8-E5E2-04EF-6D4C-15F0FFDB2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0FADD0-8ECF-5EB4-998D-0094C47288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42A489-E87A-CF3C-86AF-CB29DCB73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B79C-923E-4B7F-A262-470655B96987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833B5-B0CB-E63E-DA7D-6CA8711C3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3D1E48-A52E-F78E-5E4E-5F0646BF7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31A-3B89-4FB6-AF0E-35F4644A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34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25105-F9F2-4973-ABDB-26349E5BE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2BD58-B4F5-45FF-8768-6DB19BABD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C920E-F32E-486F-8873-64F3BC89B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1111-5C42-4A01-AECD-477B90923723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0F223-5ABE-4111-BE49-33F3AD4C3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12C64-F7AA-436E-A639-A2A0EBA2A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046B-4319-42E9-975E-993BBDB2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955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A37F-468A-6017-E6B2-4BAA63A95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89F4AC-F475-275A-6FA9-12CA22A404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43C8EC-AC72-E2D8-DD08-F1AB07B44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7B8428-687E-3D08-A033-AE3F00AB4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B79C-923E-4B7F-A262-470655B96987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A144FE-A147-2AA4-1CA9-7627BC5D0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B6F4D1-2BCB-630A-D980-AD4CA1EC0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31A-3B89-4FB6-AF0E-35F4644A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273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AB1C9-2320-336B-6F53-30163EFC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E1C3ED-0D36-8D32-9806-2BDA6DC377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7F8A4-8F43-65FB-C0DE-44E550165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B79C-923E-4B7F-A262-470655B96987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5CEEA-A36C-3EB2-7C7F-50F584520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0858A-1DD0-5BE8-759D-7F4CE28BC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31A-3B89-4FB6-AF0E-35F4644A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074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D95123-16DD-4FC0-6568-9DAB5CD2D7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E9B6D9-ADB2-F8DF-8D8A-6D6DF1345A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25BE6-EE36-C401-AA3F-FA0CE0F2C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B79C-923E-4B7F-A262-470655B96987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8087C-22E0-8EC8-FA1A-C05310E17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D0096-1DB2-679B-9EDF-69D5C73AA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31A-3B89-4FB6-AF0E-35F4644A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7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1D7BC-6928-491C-B98F-A80E38BF2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3A726C-8C66-4861-9CA2-F22451460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243CB-1CA6-4849-AA45-E1B299479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1111-5C42-4A01-AECD-477B90923723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33F83-B48E-44E4-B54D-FB0A8BEBB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61612-CBAA-4DE3-8832-92753487B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046B-4319-42E9-975E-993BBDB2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4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7D55D-3B67-4218-AE9A-4DE696BC1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AA9A6-7531-4B79-A2DC-0F6979E5B1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BC6DBB-E4DC-4DF9-86B0-5AD9EF2AC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3C244-6533-4282-82D0-4E4944D6E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1111-5C42-4A01-AECD-477B90923723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4814E-A1E2-441F-AB1C-AB6F5F802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45B66-33DD-402C-9827-BEEA2EA91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046B-4319-42E9-975E-993BBDB2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36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98872-332F-4281-A0B2-FEBF9393D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2EDA1-B114-42A1-9B5F-AA7DFD8C1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4368AB-43C9-4EBF-AAED-B62834950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ECADA-8C22-4AFB-ABB7-2E5AB82A19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2D4E3B-EFC5-4496-9B05-40126DF78C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E0E658-558E-4769-93D8-4094F26FC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1111-5C42-4A01-AECD-477B90923723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F964BE-3C78-411E-83D2-5D4108D19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8859B6-3261-4211-9F09-2B330E2F1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046B-4319-42E9-975E-993BBDB2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36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1C5CE-3D2A-45EF-93AE-14F6FFC54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266348-72CB-49C6-867E-A92F2074A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1111-5C42-4A01-AECD-477B90923723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4BFB5C-1A9D-4B48-BBCA-366A5065D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BDF4CF-E12E-470F-9709-06893E12C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046B-4319-42E9-975E-993BBDB2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6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1524A1-4B82-4CF9-829A-ECB4E41BA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1111-5C42-4A01-AECD-477B90923723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747E7D-0880-48BD-9F9A-FB2AF3403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9AF71F-F3E1-4425-8D44-091496B49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046B-4319-42E9-975E-993BBDB2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7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DD190-8D35-47CA-8E56-FBBA279D3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982E3-D741-455A-95C4-B2FDFF3B5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5C6505-267A-4D78-85FF-8D9D189D86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FAA288-1EA5-4A35-A5DF-B46F1B017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1111-5C42-4A01-AECD-477B90923723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CC413E-273A-462B-9B36-9802B10D6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B21162-7526-4C5B-B241-AF3C257B4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046B-4319-42E9-975E-993BBDB2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20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1DEF3-E7D4-40C4-9DDD-5DCB65D79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A8E6DE-A16C-44B4-8256-FFE3112CB3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19EC3B-AF59-46F0-9B77-CAE3BF9B82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99ABD-3EF8-445A-B606-442B74B21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1111-5C42-4A01-AECD-477B90923723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43CAFE-D355-4B8F-B339-CC2D6E79A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A9E8B9-FAB1-4224-B286-3BA3F81B6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046B-4319-42E9-975E-993BBDB2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91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BCFCB8-F240-4718-856B-4D7C372BA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76FC5-F23D-44A7-8B28-32C8CFC28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C2470-83E9-42F7-A9F6-F8D00FAF7D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B1111-5C42-4A01-AECD-477B90923723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E4D6E-40AA-492C-AE76-BFBA50CB6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BE0E3-56E3-4FBD-BEAE-C4B33464F1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8046B-4319-42E9-975E-993BBDB2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5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EC3CB4-4445-E93C-D74F-BEE3B6999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85236-0AD0-4DBA-060B-528AAFCDD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FB598-58E6-84A2-9046-1FB0D664C8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DB79C-923E-4B7F-A262-470655B96987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CFB4D-0477-BB93-BE4B-BAF6452E9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80740-AB0E-EDAF-B004-4B9C287A86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4F31A-3B89-4FB6-AF0E-35F4644A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6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056524B-52DC-45BD-ADD7-CD88861D05A7}"/>
              </a:ext>
            </a:extLst>
          </p:cNvPr>
          <p:cNvSpPr/>
          <p:nvPr/>
        </p:nvSpPr>
        <p:spPr>
          <a:xfrm>
            <a:off x="0" y="0"/>
            <a:ext cx="7834745" cy="6858000"/>
          </a:xfrm>
          <a:prstGeom prst="rect">
            <a:avLst/>
          </a:prstGeom>
          <a:blipFill dpi="0" rotWithShape="1">
            <a:blip>
              <a:alphaModFix amt="74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ootlight MT Light" panose="0204060206030A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9C1E96-4DA7-4FBD-A9D4-538B1CD12CED}"/>
              </a:ext>
            </a:extLst>
          </p:cNvPr>
          <p:cNvSpPr/>
          <p:nvPr/>
        </p:nvSpPr>
        <p:spPr>
          <a:xfrm>
            <a:off x="7842214" y="980497"/>
            <a:ext cx="4145000" cy="41632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800" b="1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</a:rPr>
              <a:t>Highlights of 2021 Solid 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</a:rPr>
              <a:t>Minerals </a:t>
            </a:r>
            <a:r>
              <a:rPr lang="en-US" sz="4800" b="1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</a:rPr>
              <a:t>Industry Report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B830A5B-3452-4F29-86FF-EA01FE6C475A}"/>
              </a:ext>
            </a:extLst>
          </p:cNvPr>
          <p:cNvPicPr/>
          <p:nvPr/>
        </p:nvPicPr>
        <p:blipFill rotWithShape="1">
          <a:blip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99760" y="0"/>
            <a:ext cx="1384771" cy="465455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80B3D91A-BA7A-445F-8DFC-4F1860D040E5}"/>
              </a:ext>
            </a:extLst>
          </p:cNvPr>
          <p:cNvGrpSpPr/>
          <p:nvPr/>
        </p:nvGrpSpPr>
        <p:grpSpPr>
          <a:xfrm>
            <a:off x="-7469" y="5658773"/>
            <a:ext cx="12199469" cy="1217685"/>
            <a:chOff x="-7469" y="5637053"/>
            <a:chExt cx="12199469" cy="1217685"/>
          </a:xfrm>
        </p:grpSpPr>
        <p:sp>
          <p:nvSpPr>
            <p:cNvPr id="16" name="Rectangle 21">
              <a:extLst>
                <a:ext uri="{FF2B5EF4-FFF2-40B4-BE49-F238E27FC236}">
                  <a16:creationId xmlns:a16="http://schemas.microsoft.com/office/drawing/2014/main" id="{79A5CC32-97D6-4731-AEE4-606DA5BB96D1}"/>
                </a:ext>
              </a:extLst>
            </p:cNvPr>
            <p:cNvSpPr/>
            <p:nvPr/>
          </p:nvSpPr>
          <p:spPr>
            <a:xfrm>
              <a:off x="-7469" y="5637053"/>
              <a:ext cx="12192000" cy="1199227"/>
            </a:xfrm>
            <a:custGeom>
              <a:avLst/>
              <a:gdLst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169097 h 814210"/>
                <a:gd name="connsiteX1" fmla="*/ 12192000 w 12192000"/>
                <a:gd name="connsiteY1" fmla="*/ 169097 h 814210"/>
                <a:gd name="connsiteX2" fmla="*/ 12192000 w 12192000"/>
                <a:gd name="connsiteY2" fmla="*/ 814210 h 814210"/>
                <a:gd name="connsiteX3" fmla="*/ 0 w 12192000"/>
                <a:gd name="connsiteY3" fmla="*/ 814210 h 814210"/>
                <a:gd name="connsiteX4" fmla="*/ 0 w 12192000"/>
                <a:gd name="connsiteY4" fmla="*/ 169097 h 814210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1102313">
                  <a:moveTo>
                    <a:pt x="0" y="457200"/>
                  </a:moveTo>
                  <a:cubicBezTo>
                    <a:pt x="4424948" y="-192505"/>
                    <a:pt x="7502358" y="1876926"/>
                    <a:pt x="12192000" y="0"/>
                  </a:cubicBezTo>
                  <a:lnTo>
                    <a:pt x="12192000" y="1102313"/>
                  </a:lnTo>
                  <a:lnTo>
                    <a:pt x="0" y="1102313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2800" b="1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</a:endParaRPr>
            </a:p>
          </p:txBody>
        </p:sp>
        <p:sp>
          <p:nvSpPr>
            <p:cNvPr id="17" name="Rectangle 21">
              <a:extLst>
                <a:ext uri="{FF2B5EF4-FFF2-40B4-BE49-F238E27FC236}">
                  <a16:creationId xmlns:a16="http://schemas.microsoft.com/office/drawing/2014/main" id="{B85CBE46-C6B7-44F2-97C6-AE21156F1ED2}"/>
                </a:ext>
              </a:extLst>
            </p:cNvPr>
            <p:cNvSpPr/>
            <p:nvPr/>
          </p:nvSpPr>
          <p:spPr>
            <a:xfrm>
              <a:off x="0" y="5752425"/>
              <a:ext cx="12192000" cy="1102313"/>
            </a:xfrm>
            <a:custGeom>
              <a:avLst/>
              <a:gdLst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169097 h 814210"/>
                <a:gd name="connsiteX1" fmla="*/ 12192000 w 12192000"/>
                <a:gd name="connsiteY1" fmla="*/ 169097 h 814210"/>
                <a:gd name="connsiteX2" fmla="*/ 12192000 w 12192000"/>
                <a:gd name="connsiteY2" fmla="*/ 814210 h 814210"/>
                <a:gd name="connsiteX3" fmla="*/ 0 w 12192000"/>
                <a:gd name="connsiteY3" fmla="*/ 814210 h 814210"/>
                <a:gd name="connsiteX4" fmla="*/ 0 w 12192000"/>
                <a:gd name="connsiteY4" fmla="*/ 169097 h 814210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1102313">
                  <a:moveTo>
                    <a:pt x="0" y="457200"/>
                  </a:moveTo>
                  <a:cubicBezTo>
                    <a:pt x="4424948" y="-192505"/>
                    <a:pt x="7502358" y="1876926"/>
                    <a:pt x="12192000" y="0"/>
                  </a:cubicBezTo>
                  <a:lnTo>
                    <a:pt x="12192000" y="1102313"/>
                  </a:lnTo>
                  <a:lnTo>
                    <a:pt x="0" y="1102313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chemeClr val="accent6">
                <a:lumMod val="50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2800" b="1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</a:endParaRP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63B0E614-4F67-446B-AA56-AD1F5A6155E9}"/>
              </a:ext>
            </a:extLst>
          </p:cNvPr>
          <p:cNvSpPr/>
          <p:nvPr/>
        </p:nvSpPr>
        <p:spPr>
          <a:xfrm>
            <a:off x="1114204" y="6463175"/>
            <a:ext cx="2448578" cy="3805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bg1"/>
                </a:solidFill>
                <a:latin typeface="Footlight MT Light" panose="0204060206030A020304" pitchFamily="18" charset="0"/>
              </a:rPr>
              <a:t>@NigeriaEITI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43AE7BA-CEEE-4A13-BFF5-6A99660BC00C}"/>
              </a:ext>
            </a:extLst>
          </p:cNvPr>
          <p:cNvGrpSpPr/>
          <p:nvPr/>
        </p:nvGrpSpPr>
        <p:grpSpPr>
          <a:xfrm>
            <a:off x="2942097" y="6401774"/>
            <a:ext cx="2448578" cy="465455"/>
            <a:chOff x="2880199" y="6391564"/>
            <a:chExt cx="2448578" cy="46545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2F2BDAD-0CA9-43A9-88B1-5967300C07D5}"/>
                </a:ext>
              </a:extLst>
            </p:cNvPr>
            <p:cNvSpPr/>
            <p:nvPr/>
          </p:nvSpPr>
          <p:spPr>
            <a:xfrm>
              <a:off x="2880199" y="6391564"/>
              <a:ext cx="2448578" cy="4654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000" b="1" dirty="0">
                  <a:solidFill>
                    <a:schemeClr val="bg1"/>
                  </a:solidFill>
                  <a:latin typeface="Footlight MT Light" panose="0204060206030A020304" pitchFamily="18" charset="0"/>
                </a:rPr>
                <a:t>www.neiti.gov.ng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60F91D8-79EA-45D2-9CE2-1320AD88B87F}"/>
                </a:ext>
              </a:extLst>
            </p:cNvPr>
            <p:cNvSpPr/>
            <p:nvPr/>
          </p:nvSpPr>
          <p:spPr>
            <a:xfrm>
              <a:off x="3106659" y="6398896"/>
              <a:ext cx="45719" cy="4525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2000" b="1" dirty="0">
                <a:solidFill>
                  <a:schemeClr val="bg1"/>
                </a:solidFill>
                <a:latin typeface="Footlight MT Light" panose="0204060206030A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7746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C7DF8-3702-3676-AE13-D50E917B08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D4DCD3-5167-45CA-0EF4-51C76FDC5E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G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426C60-12E3-6718-1645-A95764A5DC9A}"/>
              </a:ext>
            </a:extLst>
          </p:cNvPr>
          <p:cNvSpPr txBox="1"/>
          <p:nvPr/>
        </p:nvSpPr>
        <p:spPr>
          <a:xfrm>
            <a:off x="4698214" y="222917"/>
            <a:ext cx="5906510" cy="1409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00" cap="none" spc="0" normalizeH="0" baseline="0" noProof="0" dirty="0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Footlight MT Light" panose="0204060206030A020304" pitchFamily="18" charset="0"/>
                <a:cs typeface="Times New Roman" panose="02020603050405020304" pitchFamily="18" charset="0"/>
              </a:rPr>
              <a:t>2020-2021</a:t>
            </a:r>
            <a:r>
              <a:rPr lang="en-US" sz="4000" b="1" kern="100" dirty="0">
                <a:solidFill>
                  <a:srgbClr val="70AD47">
                    <a:lumMod val="50000"/>
                  </a:srgbClr>
                </a:solidFill>
                <a:latin typeface="Footlight MT Light" panose="0204060206030A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kern="100" dirty="0" smtClean="0">
                <a:solidFill>
                  <a:srgbClr val="70AD47">
                    <a:lumMod val="50000"/>
                  </a:srgbClr>
                </a:solidFill>
                <a:latin typeface="Footlight MT Light" panose="0204060206030A020304" pitchFamily="18" charset="0"/>
                <a:cs typeface="Times New Roman" panose="02020603050405020304" pitchFamily="18" charset="0"/>
              </a:rPr>
              <a:t>Year-On-Year Market Growth</a:t>
            </a:r>
            <a:endParaRPr kumimoji="0" lang="en-US" sz="4000" b="1" i="0" u="none" strike="noStrike" kern="1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Footlight MT Light" panose="0204060206030A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516299-21A9-EF28-BDFD-8C2944D355A4}"/>
              </a:ext>
            </a:extLst>
          </p:cNvPr>
          <p:cNvGrpSpPr/>
          <p:nvPr/>
        </p:nvGrpSpPr>
        <p:grpSpPr>
          <a:xfrm>
            <a:off x="3974191" y="136961"/>
            <a:ext cx="774879" cy="768031"/>
            <a:chOff x="2228045" y="622102"/>
            <a:chExt cx="757708" cy="85665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8BD7469-CC54-1F16-9708-7A9A65BC51CA}"/>
                </a:ext>
              </a:extLst>
            </p:cNvPr>
            <p:cNvSpPr/>
            <p:nvPr/>
          </p:nvSpPr>
          <p:spPr>
            <a:xfrm>
              <a:off x="2228045" y="812563"/>
              <a:ext cx="553792" cy="666194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ootlight MT Light" panose="0204060206030A020304" pitchFamily="18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9748ADF-5944-3071-FD9E-83D1C038BCDC}"/>
                </a:ext>
              </a:extLst>
            </p:cNvPr>
            <p:cNvSpPr/>
            <p:nvPr/>
          </p:nvSpPr>
          <p:spPr>
            <a:xfrm>
              <a:off x="2431961" y="622102"/>
              <a:ext cx="553792" cy="66619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ootlight MT Light" panose="0204060206030A020304" pitchFamily="18" charset="0"/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971A7651-3A41-4185-8C15-E80520C25635}"/>
              </a:ext>
            </a:extLst>
          </p:cNvPr>
          <p:cNvSpPr/>
          <p:nvPr/>
        </p:nvSpPr>
        <p:spPr>
          <a:xfrm>
            <a:off x="2048602" y="1500545"/>
            <a:ext cx="3915970" cy="734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Footlight MT Light" panose="0204060206030A020304" pitchFamily="18" charset="0"/>
                <a:ea typeface="Calibri" panose="020F0502020204030204" pitchFamily="34" charset="0"/>
              </a:rPr>
              <a:t>The details of licenses issued for the year 2020 - 2021</a:t>
            </a:r>
            <a:endParaRPr kumimoji="0" lang="en-US" sz="1800" b="0" i="0" u="none" strike="noStrike" kern="1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Footlight MT Light" panose="0204060206030A020304" pitchFamily="18" charset="0"/>
              <a:ea typeface="Calibri" panose="020F0502020204030204" pitchFamily="34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D4B7C93-4402-4982-B2B5-F187AE4C51FA}"/>
              </a:ext>
            </a:extLst>
          </p:cNvPr>
          <p:cNvGrpSpPr/>
          <p:nvPr/>
        </p:nvGrpSpPr>
        <p:grpSpPr>
          <a:xfrm>
            <a:off x="-7469" y="5806673"/>
            <a:ext cx="12199469" cy="1048065"/>
            <a:chOff x="-7469" y="5637053"/>
            <a:chExt cx="12199469" cy="1217685"/>
          </a:xfrm>
        </p:grpSpPr>
        <p:sp>
          <p:nvSpPr>
            <p:cNvPr id="38" name="Rectangle 21">
              <a:extLst>
                <a:ext uri="{FF2B5EF4-FFF2-40B4-BE49-F238E27FC236}">
                  <a16:creationId xmlns:a16="http://schemas.microsoft.com/office/drawing/2014/main" id="{7A371CA7-1292-4D97-95E4-4E8ED25A4A33}"/>
                </a:ext>
              </a:extLst>
            </p:cNvPr>
            <p:cNvSpPr/>
            <p:nvPr/>
          </p:nvSpPr>
          <p:spPr>
            <a:xfrm>
              <a:off x="-7469" y="5637053"/>
              <a:ext cx="12192000" cy="1102313"/>
            </a:xfrm>
            <a:custGeom>
              <a:avLst/>
              <a:gdLst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169097 h 814210"/>
                <a:gd name="connsiteX1" fmla="*/ 12192000 w 12192000"/>
                <a:gd name="connsiteY1" fmla="*/ 169097 h 814210"/>
                <a:gd name="connsiteX2" fmla="*/ 12192000 w 12192000"/>
                <a:gd name="connsiteY2" fmla="*/ 814210 h 814210"/>
                <a:gd name="connsiteX3" fmla="*/ 0 w 12192000"/>
                <a:gd name="connsiteY3" fmla="*/ 814210 h 814210"/>
                <a:gd name="connsiteX4" fmla="*/ 0 w 12192000"/>
                <a:gd name="connsiteY4" fmla="*/ 169097 h 814210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1102313">
                  <a:moveTo>
                    <a:pt x="0" y="457200"/>
                  </a:moveTo>
                  <a:cubicBezTo>
                    <a:pt x="4424948" y="-192505"/>
                    <a:pt x="7502358" y="1876926"/>
                    <a:pt x="12192000" y="0"/>
                  </a:cubicBezTo>
                  <a:lnTo>
                    <a:pt x="12192000" y="1102313"/>
                  </a:lnTo>
                  <a:lnTo>
                    <a:pt x="0" y="1102313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2800" b="1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</a:endParaRPr>
            </a:p>
          </p:txBody>
        </p:sp>
        <p:sp>
          <p:nvSpPr>
            <p:cNvPr id="39" name="Rectangle 21">
              <a:extLst>
                <a:ext uri="{FF2B5EF4-FFF2-40B4-BE49-F238E27FC236}">
                  <a16:creationId xmlns:a16="http://schemas.microsoft.com/office/drawing/2014/main" id="{5D70687D-3027-4554-9592-191E1A67BFF4}"/>
                </a:ext>
              </a:extLst>
            </p:cNvPr>
            <p:cNvSpPr/>
            <p:nvPr/>
          </p:nvSpPr>
          <p:spPr>
            <a:xfrm>
              <a:off x="0" y="5752425"/>
              <a:ext cx="12192000" cy="1102313"/>
            </a:xfrm>
            <a:custGeom>
              <a:avLst/>
              <a:gdLst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169097 h 814210"/>
                <a:gd name="connsiteX1" fmla="*/ 12192000 w 12192000"/>
                <a:gd name="connsiteY1" fmla="*/ 169097 h 814210"/>
                <a:gd name="connsiteX2" fmla="*/ 12192000 w 12192000"/>
                <a:gd name="connsiteY2" fmla="*/ 814210 h 814210"/>
                <a:gd name="connsiteX3" fmla="*/ 0 w 12192000"/>
                <a:gd name="connsiteY3" fmla="*/ 814210 h 814210"/>
                <a:gd name="connsiteX4" fmla="*/ 0 w 12192000"/>
                <a:gd name="connsiteY4" fmla="*/ 169097 h 814210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1102313">
                  <a:moveTo>
                    <a:pt x="0" y="457200"/>
                  </a:moveTo>
                  <a:cubicBezTo>
                    <a:pt x="4424948" y="-192505"/>
                    <a:pt x="7502358" y="1876926"/>
                    <a:pt x="12192000" y="0"/>
                  </a:cubicBezTo>
                  <a:lnTo>
                    <a:pt x="12192000" y="1102313"/>
                  </a:lnTo>
                  <a:lnTo>
                    <a:pt x="0" y="1102313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2800" b="1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</a:endParaRPr>
            </a:p>
          </p:txBody>
        </p:sp>
      </p:grpSp>
      <p:pic>
        <p:nvPicPr>
          <p:cNvPr id="44" name="Picture 43">
            <a:extLst>
              <a:ext uri="{FF2B5EF4-FFF2-40B4-BE49-F238E27FC236}">
                <a16:creationId xmlns:a16="http://schemas.microsoft.com/office/drawing/2014/main" id="{BB92F5A9-6006-4043-A0AE-65E1CA8444ED}"/>
              </a:ext>
            </a:extLst>
          </p:cNvPr>
          <p:cNvPicPr/>
          <p:nvPr/>
        </p:nvPicPr>
        <p:blipFill rotWithShape="1">
          <a:blip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709" y="88068"/>
            <a:ext cx="1384771" cy="465455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D0EFBFF3-6780-443B-AE24-2C17B8E09C92}"/>
              </a:ext>
            </a:extLst>
          </p:cNvPr>
          <p:cNvSpPr/>
          <p:nvPr/>
        </p:nvSpPr>
        <p:spPr>
          <a:xfrm>
            <a:off x="845095" y="6354403"/>
            <a:ext cx="2448578" cy="465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bg1"/>
                </a:solidFill>
                <a:latin typeface="Footlight MT Light" panose="0204060206030A020304" pitchFamily="18" charset="0"/>
              </a:rPr>
              <a:t>@NigeriaEITI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C1318D4-63A0-44B8-A6C8-6DFC17D49E9D}"/>
              </a:ext>
            </a:extLst>
          </p:cNvPr>
          <p:cNvSpPr/>
          <p:nvPr/>
        </p:nvSpPr>
        <p:spPr>
          <a:xfrm>
            <a:off x="2692919" y="6359944"/>
            <a:ext cx="2448578" cy="465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bg1"/>
                </a:solidFill>
                <a:latin typeface="Footlight MT Light" panose="0204060206030A020304" pitchFamily="18" charset="0"/>
              </a:rPr>
              <a:t>www.neiti.gov.ng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0FFA271-A933-4EEA-9152-5790F820CD4A}"/>
              </a:ext>
            </a:extLst>
          </p:cNvPr>
          <p:cNvSpPr/>
          <p:nvPr/>
        </p:nvSpPr>
        <p:spPr>
          <a:xfrm>
            <a:off x="2919379" y="6367276"/>
            <a:ext cx="45719" cy="452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endParaRPr lang="en-US" sz="2000" b="1" dirty="0">
              <a:solidFill>
                <a:schemeClr val="bg1"/>
              </a:solidFill>
              <a:latin typeface="Footlight MT Light" panose="0204060206030A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C1F17F-D854-46A5-9118-7981AF3A3473}"/>
              </a:ext>
            </a:extLst>
          </p:cNvPr>
          <p:cNvPicPr>
            <a:picLocks noChangeAspect="1"/>
          </p:cNvPicPr>
          <p:nvPr/>
        </p:nvPicPr>
        <p:blipFill>
          <a:blip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6223" y="1751534"/>
            <a:ext cx="782149" cy="853782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B8CF0295-01BF-4990-BCAB-A6B2D78158B2}"/>
              </a:ext>
            </a:extLst>
          </p:cNvPr>
          <p:cNvGrpSpPr/>
          <p:nvPr/>
        </p:nvGrpSpPr>
        <p:grpSpPr>
          <a:xfrm>
            <a:off x="404459" y="2448332"/>
            <a:ext cx="5409738" cy="3511373"/>
            <a:chOff x="217264" y="1547895"/>
            <a:chExt cx="5409738" cy="3511373"/>
          </a:xfrm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226170C-75A3-4EE4-86F9-0FC8CA9DBA31}"/>
                </a:ext>
              </a:extLst>
            </p:cNvPr>
            <p:cNvSpPr/>
            <p:nvPr/>
          </p:nvSpPr>
          <p:spPr>
            <a:xfrm>
              <a:off x="240518" y="2125319"/>
              <a:ext cx="5386484" cy="399144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3" name="Rectangle: Rounded Corners 102">
              <a:extLst>
                <a:ext uri="{FF2B5EF4-FFF2-40B4-BE49-F238E27FC236}">
                  <a16:creationId xmlns:a16="http://schemas.microsoft.com/office/drawing/2014/main" id="{712384C3-A1A6-4425-8493-18850569CE2C}"/>
                </a:ext>
              </a:extLst>
            </p:cNvPr>
            <p:cNvSpPr/>
            <p:nvPr/>
          </p:nvSpPr>
          <p:spPr>
            <a:xfrm>
              <a:off x="217264" y="4106330"/>
              <a:ext cx="5386484" cy="399144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02" name="Rectangle: Rounded Corners 101">
              <a:extLst>
                <a:ext uri="{FF2B5EF4-FFF2-40B4-BE49-F238E27FC236}">
                  <a16:creationId xmlns:a16="http://schemas.microsoft.com/office/drawing/2014/main" id="{370DF5BF-31BA-48A6-A7BC-8EB9BFA16FB2}"/>
                </a:ext>
              </a:extLst>
            </p:cNvPr>
            <p:cNvSpPr/>
            <p:nvPr/>
          </p:nvSpPr>
          <p:spPr>
            <a:xfrm>
              <a:off x="217264" y="3628678"/>
              <a:ext cx="5386484" cy="399144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626691D9-727B-4B6C-BB0C-C204B0BBC1E7}"/>
                </a:ext>
              </a:extLst>
            </p:cNvPr>
            <p:cNvSpPr/>
            <p:nvPr/>
          </p:nvSpPr>
          <p:spPr>
            <a:xfrm>
              <a:off x="235348" y="3155029"/>
              <a:ext cx="5386484" cy="39914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2D3492D0-531C-41D3-A780-BC9AD4642BE5}"/>
                </a:ext>
              </a:extLst>
            </p:cNvPr>
            <p:cNvSpPr/>
            <p:nvPr/>
          </p:nvSpPr>
          <p:spPr>
            <a:xfrm>
              <a:off x="235348" y="2646606"/>
              <a:ext cx="5386484" cy="399144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8" name="TextBox 135">
              <a:extLst>
                <a:ext uri="{FF2B5EF4-FFF2-40B4-BE49-F238E27FC236}">
                  <a16:creationId xmlns:a16="http://schemas.microsoft.com/office/drawing/2014/main" id="{A6C5B064-CD71-44E5-811F-2E12E8E48165}"/>
                </a:ext>
              </a:extLst>
            </p:cNvPr>
            <p:cNvSpPr txBox="1"/>
            <p:nvPr/>
          </p:nvSpPr>
          <p:spPr>
            <a:xfrm>
              <a:off x="289571" y="2641565"/>
              <a:ext cx="1846984" cy="3440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00" dirty="0">
                  <a:solidFill>
                    <a:schemeClr val="bg1"/>
                  </a:solidFill>
                  <a:effectLst/>
                </a:rPr>
                <a:t>Mining Lease (ML)</a:t>
              </a:r>
              <a:endParaRPr lang="en-US" sz="1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9" name="TextBox 136">
              <a:extLst>
                <a:ext uri="{FF2B5EF4-FFF2-40B4-BE49-F238E27FC236}">
                  <a16:creationId xmlns:a16="http://schemas.microsoft.com/office/drawing/2014/main" id="{C860CD33-EE05-4F11-B21B-D426541F4C6D}"/>
                </a:ext>
              </a:extLst>
            </p:cNvPr>
            <p:cNvSpPr txBox="1"/>
            <p:nvPr/>
          </p:nvSpPr>
          <p:spPr>
            <a:xfrm>
              <a:off x="333477" y="3116913"/>
              <a:ext cx="1668855" cy="3440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00" dirty="0">
                  <a:solidFill>
                    <a:schemeClr val="bg1"/>
                  </a:solidFill>
                  <a:effectLst/>
                </a:rPr>
                <a:t>Quarry Lease (QL)</a:t>
              </a:r>
              <a:endParaRPr lang="en-US" sz="1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0" name="TextBox 137">
              <a:extLst>
                <a:ext uri="{FF2B5EF4-FFF2-40B4-BE49-F238E27FC236}">
                  <a16:creationId xmlns:a16="http://schemas.microsoft.com/office/drawing/2014/main" id="{03B4DF4B-C601-4F02-8D33-3F6A08A4C547}"/>
                </a:ext>
              </a:extLst>
            </p:cNvPr>
            <p:cNvSpPr txBox="1"/>
            <p:nvPr/>
          </p:nvSpPr>
          <p:spPr>
            <a:xfrm>
              <a:off x="277634" y="3719482"/>
              <a:ext cx="2862099" cy="3440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00" dirty="0">
                  <a:solidFill>
                    <a:schemeClr val="bg1"/>
                  </a:solidFill>
                  <a:effectLst/>
                </a:rPr>
                <a:t>Small Scale Mining Lease (SSML)</a:t>
              </a:r>
              <a:endParaRPr lang="en-US" sz="1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1" name="TextBox 138">
              <a:extLst>
                <a:ext uri="{FF2B5EF4-FFF2-40B4-BE49-F238E27FC236}">
                  <a16:creationId xmlns:a16="http://schemas.microsoft.com/office/drawing/2014/main" id="{7E1B8AD3-D5D5-4FC5-9BA1-70B8505C09D0}"/>
                </a:ext>
              </a:extLst>
            </p:cNvPr>
            <p:cNvSpPr txBox="1"/>
            <p:nvPr/>
          </p:nvSpPr>
          <p:spPr>
            <a:xfrm>
              <a:off x="288385" y="4173428"/>
              <a:ext cx="2862099" cy="3440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00" dirty="0">
                  <a:solidFill>
                    <a:schemeClr val="bg1"/>
                  </a:solidFill>
                  <a:effectLst/>
                </a:rPr>
                <a:t>Reconnaissance Permit (RP)</a:t>
              </a:r>
              <a:endParaRPr lang="en-US" sz="1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2" name="TextBox 139">
              <a:extLst>
                <a:ext uri="{FF2B5EF4-FFF2-40B4-BE49-F238E27FC236}">
                  <a16:creationId xmlns:a16="http://schemas.microsoft.com/office/drawing/2014/main" id="{DEDB71A0-A544-4E89-A357-3B99F3202521}"/>
                </a:ext>
              </a:extLst>
            </p:cNvPr>
            <p:cNvSpPr txBox="1"/>
            <p:nvPr/>
          </p:nvSpPr>
          <p:spPr>
            <a:xfrm>
              <a:off x="333477" y="4546535"/>
              <a:ext cx="1392018" cy="34406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00">
                  <a:solidFill>
                    <a:schemeClr val="bg1"/>
                  </a:solidFill>
                  <a:effectLst/>
                </a:rPr>
                <a:t>Total</a:t>
              </a:r>
              <a:endParaRPr lang="en-US" sz="1600" b="1" kern="1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7" name="TextBox 134">
              <a:extLst>
                <a:ext uri="{FF2B5EF4-FFF2-40B4-BE49-F238E27FC236}">
                  <a16:creationId xmlns:a16="http://schemas.microsoft.com/office/drawing/2014/main" id="{54CA3DD7-4660-463F-84C5-4E1B65529CA3}"/>
                </a:ext>
              </a:extLst>
            </p:cNvPr>
            <p:cNvSpPr txBox="1"/>
            <p:nvPr/>
          </p:nvSpPr>
          <p:spPr>
            <a:xfrm>
              <a:off x="240518" y="2193914"/>
              <a:ext cx="2770456" cy="35580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00" dirty="0">
                  <a:solidFill>
                    <a:schemeClr val="bg1"/>
                  </a:solidFill>
                  <a:effectLst/>
                </a:rPr>
                <a:t>Exploration </a:t>
              </a:r>
              <a:r>
                <a:rPr lang="en-US" sz="1600" b="1" kern="100" dirty="0" smtClean="0">
                  <a:solidFill>
                    <a:schemeClr val="bg1"/>
                  </a:solidFill>
                  <a:effectLst/>
                </a:rPr>
                <a:t>License </a:t>
              </a:r>
              <a:r>
                <a:rPr lang="en-US" sz="1600" b="1" kern="100" dirty="0">
                  <a:solidFill>
                    <a:schemeClr val="bg1"/>
                  </a:solidFill>
                  <a:effectLst/>
                </a:rPr>
                <a:t>(EL)</a:t>
              </a:r>
              <a:endParaRPr lang="en-US" sz="1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AE4B206-634F-4545-842F-0DD86F96FB9A}"/>
                </a:ext>
              </a:extLst>
            </p:cNvPr>
            <p:cNvGrpSpPr/>
            <p:nvPr/>
          </p:nvGrpSpPr>
          <p:grpSpPr>
            <a:xfrm>
              <a:off x="3211751" y="1547895"/>
              <a:ext cx="1079237" cy="3491640"/>
              <a:chOff x="4518795" y="1547895"/>
              <a:chExt cx="2240208" cy="3491640"/>
            </a:xfrm>
          </p:grpSpPr>
          <p:sp>
            <p:nvSpPr>
              <p:cNvPr id="73" name="TextBox 129">
                <a:extLst>
                  <a:ext uri="{FF2B5EF4-FFF2-40B4-BE49-F238E27FC236}">
                    <a16:creationId xmlns:a16="http://schemas.microsoft.com/office/drawing/2014/main" id="{44349BC0-78BA-43AF-937E-CC76991AB4F8}"/>
                  </a:ext>
                </a:extLst>
              </p:cNvPr>
              <p:cNvSpPr txBox="1"/>
              <p:nvPr/>
            </p:nvSpPr>
            <p:spPr>
              <a:xfrm>
                <a:off x="5204835" y="2646606"/>
                <a:ext cx="1137408" cy="34406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kern="100" dirty="0">
                    <a:effectLst/>
                  </a:rPr>
                  <a:t>12</a:t>
                </a:r>
                <a:endParaRPr lang="en-US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74" name="TextBox 130">
                <a:extLst>
                  <a:ext uri="{FF2B5EF4-FFF2-40B4-BE49-F238E27FC236}">
                    <a16:creationId xmlns:a16="http://schemas.microsoft.com/office/drawing/2014/main" id="{3346D56E-D3D7-4B24-BE4F-312CAD31633D}"/>
                  </a:ext>
                </a:extLst>
              </p:cNvPr>
              <p:cNvSpPr txBox="1"/>
              <p:nvPr/>
            </p:nvSpPr>
            <p:spPr>
              <a:xfrm>
                <a:off x="5163229" y="3084494"/>
                <a:ext cx="1137408" cy="34406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kern="100" dirty="0">
                    <a:effectLst/>
                  </a:rPr>
                  <a:t>185</a:t>
                </a:r>
                <a:endParaRPr lang="en-US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75" name="TextBox 131">
                <a:extLst>
                  <a:ext uri="{FF2B5EF4-FFF2-40B4-BE49-F238E27FC236}">
                    <a16:creationId xmlns:a16="http://schemas.microsoft.com/office/drawing/2014/main" id="{13AAA212-F7AE-4AD3-B1C6-FF577F4CAB18}"/>
                  </a:ext>
                </a:extLst>
              </p:cNvPr>
              <p:cNvSpPr txBox="1"/>
              <p:nvPr/>
            </p:nvSpPr>
            <p:spPr>
              <a:xfrm>
                <a:off x="5204835" y="3569242"/>
                <a:ext cx="1137408" cy="34406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kern="100" dirty="0">
                    <a:effectLst/>
                  </a:rPr>
                  <a:t>598</a:t>
                </a:r>
                <a:endParaRPr lang="en-US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76" name="TextBox 132">
                <a:extLst>
                  <a:ext uri="{FF2B5EF4-FFF2-40B4-BE49-F238E27FC236}">
                    <a16:creationId xmlns:a16="http://schemas.microsoft.com/office/drawing/2014/main" id="{FF1AAFF4-DCB0-4C7B-BD84-DEF8284F9043}"/>
                  </a:ext>
                </a:extLst>
              </p:cNvPr>
              <p:cNvSpPr txBox="1"/>
              <p:nvPr/>
            </p:nvSpPr>
            <p:spPr>
              <a:xfrm>
                <a:off x="5204835" y="4106037"/>
                <a:ext cx="1137408" cy="34406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kern="100">
                    <a:effectLst/>
                  </a:rPr>
                  <a:t>171</a:t>
                </a:r>
                <a:endParaRPr lang="en-US" sz="1600" kern="1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77" name="TextBox 133">
                <a:extLst>
                  <a:ext uri="{FF2B5EF4-FFF2-40B4-BE49-F238E27FC236}">
                    <a16:creationId xmlns:a16="http://schemas.microsoft.com/office/drawing/2014/main" id="{8B7318CB-3CFF-4F76-AE43-36D9462923E1}"/>
                  </a:ext>
                </a:extLst>
              </p:cNvPr>
              <p:cNvSpPr txBox="1"/>
              <p:nvPr/>
            </p:nvSpPr>
            <p:spPr>
              <a:xfrm>
                <a:off x="4652460" y="4483569"/>
                <a:ext cx="2106543" cy="40703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kern="100" dirty="0">
                    <a:solidFill>
                      <a:schemeClr val="bg1"/>
                    </a:solidFill>
                    <a:effectLst/>
                  </a:rPr>
                  <a:t>1,482</a:t>
                </a:r>
                <a:endParaRPr lang="en-US" sz="2000" b="1" kern="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86" name="TextBox 128">
                <a:extLst>
                  <a:ext uri="{FF2B5EF4-FFF2-40B4-BE49-F238E27FC236}">
                    <a16:creationId xmlns:a16="http://schemas.microsoft.com/office/drawing/2014/main" id="{327461CE-FE6E-41BC-845F-EF496AF5FBD6}"/>
                  </a:ext>
                </a:extLst>
              </p:cNvPr>
              <p:cNvSpPr txBox="1"/>
              <p:nvPr/>
            </p:nvSpPr>
            <p:spPr>
              <a:xfrm>
                <a:off x="5204835" y="2129390"/>
                <a:ext cx="1137408" cy="34406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kern="100" dirty="0">
                    <a:effectLst/>
                  </a:rPr>
                  <a:t>516</a:t>
                </a:r>
                <a:endParaRPr lang="en-US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EEF798FA-488C-4DD8-8F18-B7F166DAE45D}"/>
                  </a:ext>
                </a:extLst>
              </p:cNvPr>
              <p:cNvSpPr/>
              <p:nvPr/>
            </p:nvSpPr>
            <p:spPr>
              <a:xfrm>
                <a:off x="4518795" y="1547895"/>
                <a:ext cx="2240208" cy="3491640"/>
              </a:xfrm>
              <a:custGeom>
                <a:avLst/>
                <a:gdLst>
                  <a:gd name="connsiteX0" fmla="*/ 205467 w 1884071"/>
                  <a:gd name="connsiteY0" fmla="*/ 555334 h 4655520"/>
                  <a:gd name="connsiteX1" fmla="*/ 40107 w 1884071"/>
                  <a:gd name="connsiteY1" fmla="*/ 720694 h 4655520"/>
                  <a:gd name="connsiteX2" fmla="*/ 40107 w 1884071"/>
                  <a:gd name="connsiteY2" fmla="*/ 4444441 h 4655520"/>
                  <a:gd name="connsiteX3" fmla="*/ 205467 w 1884071"/>
                  <a:gd name="connsiteY3" fmla="*/ 4609801 h 4655520"/>
                  <a:gd name="connsiteX4" fmla="*/ 1678604 w 1884071"/>
                  <a:gd name="connsiteY4" fmla="*/ 4609801 h 4655520"/>
                  <a:gd name="connsiteX5" fmla="*/ 1843964 w 1884071"/>
                  <a:gd name="connsiteY5" fmla="*/ 4444441 h 4655520"/>
                  <a:gd name="connsiteX6" fmla="*/ 1843964 w 1884071"/>
                  <a:gd name="connsiteY6" fmla="*/ 720694 h 4655520"/>
                  <a:gd name="connsiteX7" fmla="*/ 1678604 w 1884071"/>
                  <a:gd name="connsiteY7" fmla="*/ 555334 h 4655520"/>
                  <a:gd name="connsiteX8" fmla="*/ 1110310 w 1884071"/>
                  <a:gd name="connsiteY8" fmla="*/ 555334 h 4655520"/>
                  <a:gd name="connsiteX9" fmla="*/ 942035 w 1884071"/>
                  <a:gd name="connsiteY9" fmla="*/ 750213 h 4655520"/>
                  <a:gd name="connsiteX10" fmla="*/ 773760 w 1884071"/>
                  <a:gd name="connsiteY10" fmla="*/ 555334 h 4655520"/>
                  <a:gd name="connsiteX11" fmla="*/ 176858 w 1884071"/>
                  <a:gd name="connsiteY11" fmla="*/ 0 h 4655520"/>
                  <a:gd name="connsiteX12" fmla="*/ 1707213 w 1884071"/>
                  <a:gd name="connsiteY12" fmla="*/ 0 h 4655520"/>
                  <a:gd name="connsiteX13" fmla="*/ 1884071 w 1884071"/>
                  <a:gd name="connsiteY13" fmla="*/ 176858 h 4655520"/>
                  <a:gd name="connsiteX14" fmla="*/ 1884071 w 1884071"/>
                  <a:gd name="connsiteY14" fmla="*/ 4478662 h 4655520"/>
                  <a:gd name="connsiteX15" fmla="*/ 1707213 w 1884071"/>
                  <a:gd name="connsiteY15" fmla="*/ 4655520 h 4655520"/>
                  <a:gd name="connsiteX16" fmla="*/ 176858 w 1884071"/>
                  <a:gd name="connsiteY16" fmla="*/ 4655520 h 4655520"/>
                  <a:gd name="connsiteX17" fmla="*/ 0 w 1884071"/>
                  <a:gd name="connsiteY17" fmla="*/ 4478662 h 4655520"/>
                  <a:gd name="connsiteX18" fmla="*/ 0 w 1884071"/>
                  <a:gd name="connsiteY18" fmla="*/ 176858 h 4655520"/>
                  <a:gd name="connsiteX19" fmla="*/ 176858 w 1884071"/>
                  <a:gd name="connsiteY19" fmla="*/ 0 h 4655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884071" h="4655520">
                    <a:moveTo>
                      <a:pt x="205467" y="555334"/>
                    </a:moveTo>
                    <a:cubicBezTo>
                      <a:pt x="114141" y="555334"/>
                      <a:pt x="40107" y="629368"/>
                      <a:pt x="40107" y="720694"/>
                    </a:cubicBezTo>
                    <a:lnTo>
                      <a:pt x="40107" y="4444441"/>
                    </a:lnTo>
                    <a:cubicBezTo>
                      <a:pt x="40107" y="4535767"/>
                      <a:pt x="114141" y="4609801"/>
                      <a:pt x="205467" y="4609801"/>
                    </a:cubicBezTo>
                    <a:lnTo>
                      <a:pt x="1678604" y="4609801"/>
                    </a:lnTo>
                    <a:cubicBezTo>
                      <a:pt x="1769930" y="4609801"/>
                      <a:pt x="1843964" y="4535767"/>
                      <a:pt x="1843964" y="4444441"/>
                    </a:cubicBezTo>
                    <a:lnTo>
                      <a:pt x="1843964" y="720694"/>
                    </a:lnTo>
                    <a:cubicBezTo>
                      <a:pt x="1843964" y="629368"/>
                      <a:pt x="1769930" y="555334"/>
                      <a:pt x="1678604" y="555334"/>
                    </a:cubicBezTo>
                    <a:lnTo>
                      <a:pt x="1110310" y="555334"/>
                    </a:lnTo>
                    <a:lnTo>
                      <a:pt x="942035" y="750213"/>
                    </a:lnTo>
                    <a:lnTo>
                      <a:pt x="773760" y="555334"/>
                    </a:lnTo>
                    <a:close/>
                    <a:moveTo>
                      <a:pt x="176858" y="0"/>
                    </a:moveTo>
                    <a:lnTo>
                      <a:pt x="1707213" y="0"/>
                    </a:lnTo>
                    <a:cubicBezTo>
                      <a:pt x="1804889" y="0"/>
                      <a:pt x="1884071" y="79182"/>
                      <a:pt x="1884071" y="176858"/>
                    </a:cubicBezTo>
                    <a:lnTo>
                      <a:pt x="1884071" y="4478662"/>
                    </a:lnTo>
                    <a:cubicBezTo>
                      <a:pt x="1884071" y="4576338"/>
                      <a:pt x="1804889" y="4655520"/>
                      <a:pt x="1707213" y="4655520"/>
                    </a:cubicBezTo>
                    <a:lnTo>
                      <a:pt x="176858" y="4655520"/>
                    </a:lnTo>
                    <a:cubicBezTo>
                      <a:pt x="79182" y="4655520"/>
                      <a:pt x="0" y="4576338"/>
                      <a:pt x="0" y="4478662"/>
                    </a:cubicBezTo>
                    <a:lnTo>
                      <a:pt x="0" y="176858"/>
                    </a:lnTo>
                    <a:cubicBezTo>
                      <a:pt x="0" y="79182"/>
                      <a:pt x="79182" y="0"/>
                      <a:pt x="176858" y="0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12700">
                <a:miter lim="400000"/>
              </a:ln>
            </p:spPr>
            <p:txBody>
              <a:bodyPr wrap="square" lIns="28575" tIns="89154" rIns="28575" bIns="28575" anchor="t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00">
                    <a:effectLst/>
                  </a:rPr>
                  <a:t>2020</a:t>
                </a:r>
                <a:endParaRPr lang="en-US" sz="1600" b="1" kern="1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5FB60AC-EB1B-4AA8-816E-F6D27AA7AB68}"/>
                </a:ext>
              </a:extLst>
            </p:cNvPr>
            <p:cNvGrpSpPr/>
            <p:nvPr/>
          </p:nvGrpSpPr>
          <p:grpSpPr>
            <a:xfrm>
              <a:off x="4601450" y="1567628"/>
              <a:ext cx="1014843" cy="3491640"/>
              <a:chOff x="7428141" y="1579620"/>
              <a:chExt cx="2009085" cy="3491640"/>
            </a:xfrm>
          </p:grpSpPr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4AB2E51B-0FEF-4A4E-AD55-521C78309DDD}"/>
                  </a:ext>
                </a:extLst>
              </p:cNvPr>
              <p:cNvSpPr/>
              <p:nvPr/>
            </p:nvSpPr>
            <p:spPr>
              <a:xfrm>
                <a:off x="7428141" y="1579620"/>
                <a:ext cx="2009085" cy="3491640"/>
              </a:xfrm>
              <a:custGeom>
                <a:avLst/>
                <a:gdLst>
                  <a:gd name="connsiteX0" fmla="*/ 205467 w 1884071"/>
                  <a:gd name="connsiteY0" fmla="*/ 555334 h 4655520"/>
                  <a:gd name="connsiteX1" fmla="*/ 40107 w 1884071"/>
                  <a:gd name="connsiteY1" fmla="*/ 720694 h 4655520"/>
                  <a:gd name="connsiteX2" fmla="*/ 40107 w 1884071"/>
                  <a:gd name="connsiteY2" fmla="*/ 4444441 h 4655520"/>
                  <a:gd name="connsiteX3" fmla="*/ 205467 w 1884071"/>
                  <a:gd name="connsiteY3" fmla="*/ 4609801 h 4655520"/>
                  <a:gd name="connsiteX4" fmla="*/ 1678604 w 1884071"/>
                  <a:gd name="connsiteY4" fmla="*/ 4609801 h 4655520"/>
                  <a:gd name="connsiteX5" fmla="*/ 1843964 w 1884071"/>
                  <a:gd name="connsiteY5" fmla="*/ 4444441 h 4655520"/>
                  <a:gd name="connsiteX6" fmla="*/ 1843964 w 1884071"/>
                  <a:gd name="connsiteY6" fmla="*/ 720694 h 4655520"/>
                  <a:gd name="connsiteX7" fmla="*/ 1678604 w 1884071"/>
                  <a:gd name="connsiteY7" fmla="*/ 555334 h 4655520"/>
                  <a:gd name="connsiteX8" fmla="*/ 1110310 w 1884071"/>
                  <a:gd name="connsiteY8" fmla="*/ 555334 h 4655520"/>
                  <a:gd name="connsiteX9" fmla="*/ 942035 w 1884071"/>
                  <a:gd name="connsiteY9" fmla="*/ 750213 h 4655520"/>
                  <a:gd name="connsiteX10" fmla="*/ 773760 w 1884071"/>
                  <a:gd name="connsiteY10" fmla="*/ 555334 h 4655520"/>
                  <a:gd name="connsiteX11" fmla="*/ 176858 w 1884071"/>
                  <a:gd name="connsiteY11" fmla="*/ 0 h 4655520"/>
                  <a:gd name="connsiteX12" fmla="*/ 1707213 w 1884071"/>
                  <a:gd name="connsiteY12" fmla="*/ 0 h 4655520"/>
                  <a:gd name="connsiteX13" fmla="*/ 1884071 w 1884071"/>
                  <a:gd name="connsiteY13" fmla="*/ 176858 h 4655520"/>
                  <a:gd name="connsiteX14" fmla="*/ 1884071 w 1884071"/>
                  <a:gd name="connsiteY14" fmla="*/ 4478662 h 4655520"/>
                  <a:gd name="connsiteX15" fmla="*/ 1707213 w 1884071"/>
                  <a:gd name="connsiteY15" fmla="*/ 4655520 h 4655520"/>
                  <a:gd name="connsiteX16" fmla="*/ 176858 w 1884071"/>
                  <a:gd name="connsiteY16" fmla="*/ 4655520 h 4655520"/>
                  <a:gd name="connsiteX17" fmla="*/ 0 w 1884071"/>
                  <a:gd name="connsiteY17" fmla="*/ 4478662 h 4655520"/>
                  <a:gd name="connsiteX18" fmla="*/ 0 w 1884071"/>
                  <a:gd name="connsiteY18" fmla="*/ 176858 h 4655520"/>
                  <a:gd name="connsiteX19" fmla="*/ 176858 w 1884071"/>
                  <a:gd name="connsiteY19" fmla="*/ 0 h 4655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884071" h="4655520">
                    <a:moveTo>
                      <a:pt x="205467" y="555334"/>
                    </a:moveTo>
                    <a:cubicBezTo>
                      <a:pt x="114141" y="555334"/>
                      <a:pt x="40107" y="629368"/>
                      <a:pt x="40107" y="720694"/>
                    </a:cubicBezTo>
                    <a:lnTo>
                      <a:pt x="40107" y="4444441"/>
                    </a:lnTo>
                    <a:cubicBezTo>
                      <a:pt x="40107" y="4535767"/>
                      <a:pt x="114141" y="4609801"/>
                      <a:pt x="205467" y="4609801"/>
                    </a:cubicBezTo>
                    <a:lnTo>
                      <a:pt x="1678604" y="4609801"/>
                    </a:lnTo>
                    <a:cubicBezTo>
                      <a:pt x="1769930" y="4609801"/>
                      <a:pt x="1843964" y="4535767"/>
                      <a:pt x="1843964" y="4444441"/>
                    </a:cubicBezTo>
                    <a:lnTo>
                      <a:pt x="1843964" y="720694"/>
                    </a:lnTo>
                    <a:cubicBezTo>
                      <a:pt x="1843964" y="629368"/>
                      <a:pt x="1769930" y="555334"/>
                      <a:pt x="1678604" y="555334"/>
                    </a:cubicBezTo>
                    <a:lnTo>
                      <a:pt x="1110310" y="555334"/>
                    </a:lnTo>
                    <a:lnTo>
                      <a:pt x="942035" y="750213"/>
                    </a:lnTo>
                    <a:lnTo>
                      <a:pt x="773760" y="555334"/>
                    </a:lnTo>
                    <a:close/>
                    <a:moveTo>
                      <a:pt x="176858" y="0"/>
                    </a:moveTo>
                    <a:lnTo>
                      <a:pt x="1707213" y="0"/>
                    </a:lnTo>
                    <a:cubicBezTo>
                      <a:pt x="1804889" y="0"/>
                      <a:pt x="1884071" y="79182"/>
                      <a:pt x="1884071" y="176858"/>
                    </a:cubicBezTo>
                    <a:lnTo>
                      <a:pt x="1884071" y="4478662"/>
                    </a:lnTo>
                    <a:cubicBezTo>
                      <a:pt x="1884071" y="4576338"/>
                      <a:pt x="1804889" y="4655520"/>
                      <a:pt x="1707213" y="4655520"/>
                    </a:cubicBezTo>
                    <a:lnTo>
                      <a:pt x="176858" y="4655520"/>
                    </a:lnTo>
                    <a:cubicBezTo>
                      <a:pt x="79182" y="4655520"/>
                      <a:pt x="0" y="4576338"/>
                      <a:pt x="0" y="4478662"/>
                    </a:cubicBezTo>
                    <a:lnTo>
                      <a:pt x="0" y="176858"/>
                    </a:lnTo>
                    <a:cubicBezTo>
                      <a:pt x="0" y="79182"/>
                      <a:pt x="79182" y="0"/>
                      <a:pt x="1768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wrap="square" lIns="28575" tIns="89154" rIns="28575" bIns="28575" anchor="t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00">
                    <a:effectLst/>
                  </a:rPr>
                  <a:t>2021</a:t>
                </a:r>
                <a:endParaRPr lang="en-US" sz="1600" b="1" kern="1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93" name="TextBox 129">
                <a:extLst>
                  <a:ext uri="{FF2B5EF4-FFF2-40B4-BE49-F238E27FC236}">
                    <a16:creationId xmlns:a16="http://schemas.microsoft.com/office/drawing/2014/main" id="{64C53865-12AE-40A8-B227-1795A498D809}"/>
                  </a:ext>
                </a:extLst>
              </p:cNvPr>
              <p:cNvSpPr txBox="1"/>
              <p:nvPr/>
            </p:nvSpPr>
            <p:spPr>
              <a:xfrm>
                <a:off x="8157245" y="2683634"/>
                <a:ext cx="1137409" cy="34406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00">
                    <a:solidFill>
                      <a:schemeClr val="bg1"/>
                    </a:solidFill>
                    <a:effectLst/>
                  </a:rPr>
                  <a:t>40</a:t>
                </a:r>
                <a:endParaRPr lang="en-US" sz="1600" b="1" kern="10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94" name="TextBox 130">
                <a:extLst>
                  <a:ext uri="{FF2B5EF4-FFF2-40B4-BE49-F238E27FC236}">
                    <a16:creationId xmlns:a16="http://schemas.microsoft.com/office/drawing/2014/main" id="{E9C3DB13-4794-4148-8C88-BF385400B5FB}"/>
                  </a:ext>
                </a:extLst>
              </p:cNvPr>
              <p:cNvSpPr txBox="1"/>
              <p:nvPr/>
            </p:nvSpPr>
            <p:spPr>
              <a:xfrm>
                <a:off x="8157245" y="3154386"/>
                <a:ext cx="1137409" cy="34406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00">
                    <a:solidFill>
                      <a:schemeClr val="bg1"/>
                    </a:solidFill>
                    <a:effectLst/>
                  </a:rPr>
                  <a:t>255</a:t>
                </a:r>
                <a:endParaRPr lang="en-US" sz="1600" b="1" kern="10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95" name="TextBox 131">
                <a:extLst>
                  <a:ext uri="{FF2B5EF4-FFF2-40B4-BE49-F238E27FC236}">
                    <a16:creationId xmlns:a16="http://schemas.microsoft.com/office/drawing/2014/main" id="{ED80E356-2E1D-4095-A6C3-C76A84DDBFED}"/>
                  </a:ext>
                </a:extLst>
              </p:cNvPr>
              <p:cNvSpPr txBox="1"/>
              <p:nvPr/>
            </p:nvSpPr>
            <p:spPr>
              <a:xfrm>
                <a:off x="8157245" y="3648176"/>
                <a:ext cx="1137409" cy="34406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00">
                    <a:solidFill>
                      <a:schemeClr val="bg1"/>
                    </a:solidFill>
                    <a:effectLst/>
                  </a:rPr>
                  <a:t>771</a:t>
                </a:r>
                <a:endParaRPr lang="en-US" sz="1600" b="1" kern="10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96" name="TextBox 132">
                <a:extLst>
                  <a:ext uri="{FF2B5EF4-FFF2-40B4-BE49-F238E27FC236}">
                    <a16:creationId xmlns:a16="http://schemas.microsoft.com/office/drawing/2014/main" id="{B478A703-DB26-4456-B8FB-A02E04365363}"/>
                  </a:ext>
                </a:extLst>
              </p:cNvPr>
              <p:cNvSpPr txBox="1"/>
              <p:nvPr/>
            </p:nvSpPr>
            <p:spPr>
              <a:xfrm>
                <a:off x="8157245" y="4119102"/>
                <a:ext cx="1137409" cy="34406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00">
                    <a:solidFill>
                      <a:schemeClr val="bg1"/>
                    </a:solidFill>
                    <a:effectLst/>
                  </a:rPr>
                  <a:t>139</a:t>
                </a:r>
                <a:endParaRPr lang="en-US" sz="1600" b="1" kern="10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97" name="TextBox 128">
                <a:extLst>
                  <a:ext uri="{FF2B5EF4-FFF2-40B4-BE49-F238E27FC236}">
                    <a16:creationId xmlns:a16="http://schemas.microsoft.com/office/drawing/2014/main" id="{6032C581-0147-4757-A52C-5511D8A4D8D9}"/>
                  </a:ext>
                </a:extLst>
              </p:cNvPr>
              <p:cNvSpPr txBox="1"/>
              <p:nvPr/>
            </p:nvSpPr>
            <p:spPr>
              <a:xfrm>
                <a:off x="8157245" y="2174436"/>
                <a:ext cx="1137409" cy="34406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00">
                    <a:solidFill>
                      <a:schemeClr val="bg1"/>
                    </a:solidFill>
                    <a:effectLst/>
                  </a:rPr>
                  <a:t>840</a:t>
                </a:r>
                <a:endParaRPr lang="en-US" sz="1600" b="1" kern="10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98" name="TextBox 133">
                <a:extLst>
                  <a:ext uri="{FF2B5EF4-FFF2-40B4-BE49-F238E27FC236}">
                    <a16:creationId xmlns:a16="http://schemas.microsoft.com/office/drawing/2014/main" id="{A2A839F7-A224-4B01-9EFA-F6A7C6B8CBC8}"/>
                  </a:ext>
                </a:extLst>
              </p:cNvPr>
              <p:cNvSpPr txBox="1"/>
              <p:nvPr/>
            </p:nvSpPr>
            <p:spPr>
              <a:xfrm>
                <a:off x="7547303" y="4467914"/>
                <a:ext cx="1748160" cy="407035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kern="100">
                    <a:solidFill>
                      <a:schemeClr val="bg1"/>
                    </a:solidFill>
                    <a:effectLst/>
                  </a:rPr>
                  <a:t>2,045</a:t>
                </a:r>
                <a:endParaRPr lang="en-US" sz="2000" b="1" kern="10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</p:grpSp>
      </p:grpSp>
      <p:pic>
        <p:nvPicPr>
          <p:cNvPr id="104" name="Picture 103">
            <a:extLst>
              <a:ext uri="{FF2B5EF4-FFF2-40B4-BE49-F238E27FC236}">
                <a16:creationId xmlns:a16="http://schemas.microsoft.com/office/drawing/2014/main" id="{82E91E27-4670-4A77-B221-8DEFA3E13840}"/>
              </a:ext>
            </a:extLst>
          </p:cNvPr>
          <p:cNvPicPr/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42" t="67349"/>
          <a:stretch/>
        </p:blipFill>
        <p:spPr bwMode="auto">
          <a:xfrm>
            <a:off x="-13783" y="632352"/>
            <a:ext cx="1988158" cy="19545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ED3A66A-5E2C-8B64-B71C-6C8ED22A59D1}"/>
              </a:ext>
            </a:extLst>
          </p:cNvPr>
          <p:cNvSpPr/>
          <p:nvPr/>
        </p:nvSpPr>
        <p:spPr>
          <a:xfrm>
            <a:off x="6259229" y="3102657"/>
            <a:ext cx="5652642" cy="1884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100" b="1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100" b="1" dirty="0">
                <a:solidFill>
                  <a:schemeClr val="accent6">
                    <a:lumMod val="50000"/>
                  </a:schemeClr>
                </a:solidFill>
                <a:effectLst/>
                <a:latin typeface="Footlight MT Light" panose="0204060206030A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ncrease of 85% in number of artisanal minerals operators to 2,336 across the country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100" b="1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100" b="1" dirty="0">
                <a:solidFill>
                  <a:schemeClr val="accent6">
                    <a:lumMod val="50000"/>
                  </a:schemeClr>
                </a:solidFill>
                <a:effectLst/>
                <a:latin typeface="Footlight MT Light" panose="0204060206030A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 commensurate data in production, royalty payments, exports, etc. to support this increase in operators.  </a:t>
            </a:r>
            <a:endParaRPr lang="en-US" sz="2100" b="1" dirty="0">
              <a:solidFill>
                <a:schemeClr val="accent6">
                  <a:lumMod val="50000"/>
                </a:schemeClr>
              </a:solidFill>
              <a:effectLst/>
              <a:latin typeface="Footlight MT Light" panose="0204060206030A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84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3F412-637B-CDAF-4B37-2B77FFBC9D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D802BA-4B8A-DF9C-3C30-A0C3DEBC5A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G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C32B3677-FB34-4ED4-8510-7EF5DB9D1C77}"/>
              </a:ext>
            </a:extLst>
          </p:cNvPr>
          <p:cNvGrpSpPr/>
          <p:nvPr/>
        </p:nvGrpSpPr>
        <p:grpSpPr>
          <a:xfrm>
            <a:off x="656006" y="4444911"/>
            <a:ext cx="1014149" cy="1407415"/>
            <a:chOff x="834189" y="3429000"/>
            <a:chExt cx="1187116" cy="1759056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682AF78A-CD9D-41FA-83C2-DBF162034F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2980" y="3429000"/>
              <a:ext cx="1038325" cy="1331186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1009531-CB77-4C02-A03B-AFD550B7A461}"/>
                </a:ext>
              </a:extLst>
            </p:cNvPr>
            <p:cNvSpPr/>
            <p:nvPr/>
          </p:nvSpPr>
          <p:spPr>
            <a:xfrm>
              <a:off x="834189" y="4760185"/>
              <a:ext cx="1187116" cy="4278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1600" kern="100" dirty="0">
                  <a:latin typeface="Footlight MT Light" panose="0204060206030A020304" pitchFamily="18" charset="0"/>
                  <a:ea typeface="Gentium Basic"/>
                  <a:cs typeface="Times New Roman" panose="02020603050405020304" pitchFamily="18" charset="0"/>
                </a:rPr>
                <a:t>Graphite</a:t>
              </a: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780BF47C-0818-44C0-82C0-FFEBF86953D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7912"/>
          <a:stretch/>
        </p:blipFill>
        <p:spPr>
          <a:xfrm>
            <a:off x="5993674" y="4904418"/>
            <a:ext cx="4094386" cy="1366946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246F96C0-AF39-4CC5-8FF9-D8CC8F1B0B0D}"/>
              </a:ext>
            </a:extLst>
          </p:cNvPr>
          <p:cNvPicPr>
            <a:picLocks noChangeAspect="1"/>
          </p:cNvPicPr>
          <p:nvPr/>
        </p:nvPicPr>
        <p:blipFill>
          <a:blip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712"/>
            <a:ext cx="12192000" cy="6858000"/>
          </a:xfrm>
          <a:prstGeom prst="rect">
            <a:avLst/>
          </a:prstGeom>
          <a:noFill/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069D05A4-4444-4F66-ABF6-D0A2133264B1}"/>
              </a:ext>
            </a:extLst>
          </p:cNvPr>
          <p:cNvGrpSpPr/>
          <p:nvPr/>
        </p:nvGrpSpPr>
        <p:grpSpPr>
          <a:xfrm>
            <a:off x="3744491" y="39171"/>
            <a:ext cx="774879" cy="768031"/>
            <a:chOff x="2228045" y="622102"/>
            <a:chExt cx="757708" cy="856655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D51B7AC-70B1-4EC2-95FB-8E4A97271729}"/>
                </a:ext>
              </a:extLst>
            </p:cNvPr>
            <p:cNvSpPr/>
            <p:nvPr/>
          </p:nvSpPr>
          <p:spPr>
            <a:xfrm>
              <a:off x="2228045" y="812563"/>
              <a:ext cx="553792" cy="666194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Footlight MT Light" panose="0204060206030A020304" pitchFamily="18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E48A6804-6E84-4AF2-A395-CC8C5BB69A32}"/>
                </a:ext>
              </a:extLst>
            </p:cNvPr>
            <p:cNvSpPr/>
            <p:nvPr/>
          </p:nvSpPr>
          <p:spPr>
            <a:xfrm>
              <a:off x="2431961" y="622102"/>
              <a:ext cx="553792" cy="66619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ootlight MT Light" panose="0204060206030A020304" pitchFamily="18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38EA2F72-755B-4903-AC6C-B60BD2B033B9}"/>
              </a:ext>
            </a:extLst>
          </p:cNvPr>
          <p:cNvSpPr txBox="1"/>
          <p:nvPr/>
        </p:nvSpPr>
        <p:spPr>
          <a:xfrm>
            <a:off x="4422140" y="91465"/>
            <a:ext cx="6371984" cy="11192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3200" b="1" kern="100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  <a:cs typeface="Times New Roman" panose="02020603050405020304" pitchFamily="18" charset="0"/>
              </a:rPr>
              <a:t>NEITI Solid Minerals Report &amp; Nigeria’s Energy Transition Plan</a:t>
            </a:r>
            <a:endParaRPr lang="en-US" sz="3200" kern="100" dirty="0">
              <a:solidFill>
                <a:schemeClr val="accent6">
                  <a:lumMod val="50000"/>
                </a:schemeClr>
              </a:solidFill>
              <a:effectLst/>
              <a:latin typeface="Footlight MT Light" panose="0204060206030A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9589FE-F801-444D-B5CE-20308488CA6A}"/>
              </a:ext>
            </a:extLst>
          </p:cNvPr>
          <p:cNvSpPr/>
          <p:nvPr/>
        </p:nvSpPr>
        <p:spPr>
          <a:xfrm>
            <a:off x="2253792" y="1212463"/>
            <a:ext cx="7834268" cy="301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2000" kern="100" dirty="0">
                <a:latin typeface="Footlight MT Light" panose="0204060206030A020304" pitchFamily="18" charset="0"/>
                <a:ea typeface="Gentium Basic"/>
                <a:cs typeface="Gentium Basic"/>
              </a:rPr>
              <a:t>Energy Transition Minerals or the future minerals as listed below.</a:t>
            </a:r>
            <a:endParaRPr lang="en-US" sz="2000" kern="100" dirty="0">
              <a:latin typeface="Footlight MT Light" panose="0204060206030A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▪"/>
            </a:pPr>
            <a:r>
              <a:rPr lang="en-US" sz="2000" kern="100" dirty="0">
                <a:solidFill>
                  <a:srgbClr val="000000"/>
                </a:solidFill>
                <a:latin typeface="Footlight MT Light" panose="0204060206030A020304" pitchFamily="18" charset="0"/>
                <a:ea typeface="Gentium Basic"/>
                <a:cs typeface="Gentium Basic"/>
              </a:rPr>
              <a:t>Cobalt</a:t>
            </a:r>
            <a:endParaRPr lang="en-US" sz="2000" kern="100" dirty="0">
              <a:latin typeface="Footlight MT Light" panose="0204060206030A020304" pitchFamily="18" charset="0"/>
              <a:ea typeface="Noto Sans Symbols"/>
              <a:cs typeface="Noto Sans Symbols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▪"/>
            </a:pPr>
            <a:r>
              <a:rPr lang="en-US" sz="2000" kern="100" dirty="0">
                <a:solidFill>
                  <a:srgbClr val="000000"/>
                </a:solidFill>
                <a:latin typeface="Footlight MT Light" panose="0204060206030A020304" pitchFamily="18" charset="0"/>
                <a:ea typeface="Gentium Basic"/>
                <a:cs typeface="Gentium Basic"/>
              </a:rPr>
              <a:t>Lithium</a:t>
            </a:r>
            <a:endParaRPr lang="en-US" sz="2000" kern="100" dirty="0">
              <a:latin typeface="Footlight MT Light" panose="0204060206030A020304" pitchFamily="18" charset="0"/>
              <a:ea typeface="Noto Sans Symbols"/>
              <a:cs typeface="Noto Sans Symbols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▪"/>
            </a:pPr>
            <a:r>
              <a:rPr lang="en-US" sz="2000" kern="100" dirty="0">
                <a:solidFill>
                  <a:srgbClr val="000000"/>
                </a:solidFill>
                <a:latin typeface="Footlight MT Light" panose="0204060206030A020304" pitchFamily="18" charset="0"/>
                <a:ea typeface="Gentium Basic"/>
                <a:cs typeface="Gentium Basic"/>
              </a:rPr>
              <a:t>Nickel</a:t>
            </a:r>
            <a:endParaRPr lang="en-US" sz="2000" kern="100" dirty="0">
              <a:latin typeface="Footlight MT Light" panose="0204060206030A020304" pitchFamily="18" charset="0"/>
              <a:ea typeface="Noto Sans Symbols"/>
              <a:cs typeface="Noto Sans Symbols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▪"/>
            </a:pPr>
            <a:r>
              <a:rPr lang="en-US" sz="2000" kern="100" dirty="0">
                <a:solidFill>
                  <a:srgbClr val="000000"/>
                </a:solidFill>
                <a:latin typeface="Footlight MT Light" panose="0204060206030A020304" pitchFamily="18" charset="0"/>
                <a:ea typeface="Gentium Basic"/>
                <a:cs typeface="Gentium Basic"/>
              </a:rPr>
              <a:t>Copper</a:t>
            </a:r>
            <a:endParaRPr lang="en-US" sz="2000" kern="100" dirty="0">
              <a:latin typeface="Footlight MT Light" panose="0204060206030A020304" pitchFamily="18" charset="0"/>
              <a:ea typeface="Noto Sans Symbols"/>
              <a:cs typeface="Noto Sans Symbols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▪"/>
            </a:pPr>
            <a:r>
              <a:rPr lang="en-US" sz="2000" kern="100" dirty="0">
                <a:solidFill>
                  <a:srgbClr val="000000"/>
                </a:solidFill>
                <a:latin typeface="Footlight MT Light" panose="0204060206030A020304" pitchFamily="18" charset="0"/>
                <a:ea typeface="Gentium Basic"/>
                <a:cs typeface="Gentium Basic"/>
              </a:rPr>
              <a:t>Graphite</a:t>
            </a:r>
            <a:endParaRPr lang="en-US" sz="2000" kern="100" dirty="0">
              <a:latin typeface="Footlight MT Light" panose="0204060206030A020304" pitchFamily="18" charset="0"/>
              <a:ea typeface="Noto Sans Symbols"/>
              <a:cs typeface="Noto Sans Symbols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▪"/>
            </a:pPr>
            <a:r>
              <a:rPr lang="en-US" sz="2000" kern="100" dirty="0">
                <a:solidFill>
                  <a:srgbClr val="000000"/>
                </a:solidFill>
                <a:latin typeface="Footlight MT Light" panose="0204060206030A020304" pitchFamily="18" charset="0"/>
                <a:ea typeface="Gentium Basic"/>
                <a:cs typeface="Gentium Basic"/>
              </a:rPr>
              <a:t>Titanium</a:t>
            </a:r>
            <a:endParaRPr lang="en-US" sz="2000" kern="100" dirty="0">
              <a:latin typeface="Footlight MT Light" panose="0204060206030A020304" pitchFamily="18" charset="0"/>
              <a:ea typeface="Noto Sans Symbols"/>
              <a:cs typeface="Noto Sans Symbols"/>
            </a:endParaRPr>
          </a:p>
          <a:p>
            <a:r>
              <a:rPr lang="en-US" sz="2000" kern="100" dirty="0">
                <a:latin typeface="Footlight MT Light" panose="0204060206030A020304" pitchFamily="18" charset="0"/>
                <a:ea typeface="Gentium Basic"/>
                <a:cs typeface="Gentium Basic"/>
              </a:rPr>
              <a:t>20 exploration licenses for Lithium </a:t>
            </a:r>
          </a:p>
          <a:p>
            <a:r>
              <a:rPr lang="en-US" sz="2000" kern="100" dirty="0">
                <a:latin typeface="Footlight MT Light" panose="0204060206030A020304" pitchFamily="18" charset="0"/>
                <a:ea typeface="Gentium Basic"/>
                <a:cs typeface="Gentium Basic"/>
              </a:rPr>
              <a:t>30 exploration licenses for Copper respectively issued in 2021. </a:t>
            </a:r>
            <a:endParaRPr lang="en-US" sz="3600" dirty="0">
              <a:latin typeface="Footlight MT Light" panose="0204060206030A020304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64DDEBC-4D2D-4981-B8C2-9FB37EA7615D}"/>
              </a:ext>
            </a:extLst>
          </p:cNvPr>
          <p:cNvGrpSpPr/>
          <p:nvPr/>
        </p:nvGrpSpPr>
        <p:grpSpPr>
          <a:xfrm>
            <a:off x="-7469" y="5637053"/>
            <a:ext cx="12199469" cy="1217685"/>
            <a:chOff x="-7469" y="5637053"/>
            <a:chExt cx="12199469" cy="1217685"/>
          </a:xfrm>
        </p:grpSpPr>
        <p:sp>
          <p:nvSpPr>
            <p:cNvPr id="10" name="Rectangle 21">
              <a:extLst>
                <a:ext uri="{FF2B5EF4-FFF2-40B4-BE49-F238E27FC236}">
                  <a16:creationId xmlns:a16="http://schemas.microsoft.com/office/drawing/2014/main" id="{1E983186-1328-4129-9740-E40E81BD09E0}"/>
                </a:ext>
              </a:extLst>
            </p:cNvPr>
            <p:cNvSpPr/>
            <p:nvPr/>
          </p:nvSpPr>
          <p:spPr>
            <a:xfrm>
              <a:off x="-7469" y="5637053"/>
              <a:ext cx="12192000" cy="1102313"/>
            </a:xfrm>
            <a:custGeom>
              <a:avLst/>
              <a:gdLst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169097 h 814210"/>
                <a:gd name="connsiteX1" fmla="*/ 12192000 w 12192000"/>
                <a:gd name="connsiteY1" fmla="*/ 169097 h 814210"/>
                <a:gd name="connsiteX2" fmla="*/ 12192000 w 12192000"/>
                <a:gd name="connsiteY2" fmla="*/ 814210 h 814210"/>
                <a:gd name="connsiteX3" fmla="*/ 0 w 12192000"/>
                <a:gd name="connsiteY3" fmla="*/ 814210 h 814210"/>
                <a:gd name="connsiteX4" fmla="*/ 0 w 12192000"/>
                <a:gd name="connsiteY4" fmla="*/ 169097 h 814210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1102313">
                  <a:moveTo>
                    <a:pt x="0" y="457200"/>
                  </a:moveTo>
                  <a:cubicBezTo>
                    <a:pt x="4424948" y="-192505"/>
                    <a:pt x="7502358" y="1876926"/>
                    <a:pt x="12192000" y="0"/>
                  </a:cubicBezTo>
                  <a:lnTo>
                    <a:pt x="12192000" y="1102313"/>
                  </a:lnTo>
                  <a:lnTo>
                    <a:pt x="0" y="1102313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2800" b="1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</a:endParaRPr>
            </a:p>
          </p:txBody>
        </p:sp>
        <p:sp>
          <p:nvSpPr>
            <p:cNvPr id="11" name="Rectangle 21">
              <a:extLst>
                <a:ext uri="{FF2B5EF4-FFF2-40B4-BE49-F238E27FC236}">
                  <a16:creationId xmlns:a16="http://schemas.microsoft.com/office/drawing/2014/main" id="{F8DA1C64-6633-4392-BD1B-3541475343A4}"/>
                </a:ext>
              </a:extLst>
            </p:cNvPr>
            <p:cNvSpPr/>
            <p:nvPr/>
          </p:nvSpPr>
          <p:spPr>
            <a:xfrm>
              <a:off x="0" y="5752425"/>
              <a:ext cx="12192000" cy="1102313"/>
            </a:xfrm>
            <a:custGeom>
              <a:avLst/>
              <a:gdLst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169097 h 814210"/>
                <a:gd name="connsiteX1" fmla="*/ 12192000 w 12192000"/>
                <a:gd name="connsiteY1" fmla="*/ 169097 h 814210"/>
                <a:gd name="connsiteX2" fmla="*/ 12192000 w 12192000"/>
                <a:gd name="connsiteY2" fmla="*/ 814210 h 814210"/>
                <a:gd name="connsiteX3" fmla="*/ 0 w 12192000"/>
                <a:gd name="connsiteY3" fmla="*/ 814210 h 814210"/>
                <a:gd name="connsiteX4" fmla="*/ 0 w 12192000"/>
                <a:gd name="connsiteY4" fmla="*/ 169097 h 814210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1102313">
                  <a:moveTo>
                    <a:pt x="0" y="457200"/>
                  </a:moveTo>
                  <a:cubicBezTo>
                    <a:pt x="4424948" y="-192505"/>
                    <a:pt x="7502358" y="1876926"/>
                    <a:pt x="12192000" y="0"/>
                  </a:cubicBezTo>
                  <a:lnTo>
                    <a:pt x="12192000" y="1102313"/>
                  </a:lnTo>
                  <a:lnTo>
                    <a:pt x="0" y="1102313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2800" b="1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</a:endParaRP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5DB6D099-115F-4C46-B9A4-049B9E026697}"/>
              </a:ext>
            </a:extLst>
          </p:cNvPr>
          <p:cNvPicPr/>
          <p:nvPr/>
        </p:nvPicPr>
        <p:blipFill rotWithShape="1">
          <a:blip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709" y="88068"/>
            <a:ext cx="1384771" cy="46545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541A620-6C4D-4610-8BD6-D7FA489B6A3E}"/>
              </a:ext>
            </a:extLst>
          </p:cNvPr>
          <p:cNvSpPr/>
          <p:nvPr/>
        </p:nvSpPr>
        <p:spPr>
          <a:xfrm>
            <a:off x="845095" y="6354403"/>
            <a:ext cx="2448578" cy="465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bg1"/>
                </a:solidFill>
                <a:latin typeface="Footlight MT Light" panose="0204060206030A020304" pitchFamily="18" charset="0"/>
              </a:rPr>
              <a:t>@NigeriaEITI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C068FE1-1141-4D3A-BDFC-7AB5C95ECEBC}"/>
              </a:ext>
            </a:extLst>
          </p:cNvPr>
          <p:cNvSpPr/>
          <p:nvPr/>
        </p:nvSpPr>
        <p:spPr>
          <a:xfrm>
            <a:off x="2692919" y="6359944"/>
            <a:ext cx="2448578" cy="465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bg1"/>
                </a:solidFill>
                <a:latin typeface="Footlight MT Light" panose="0204060206030A020304" pitchFamily="18" charset="0"/>
              </a:rPr>
              <a:t>www.neiti.gov.ng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DD3032-0AAC-4511-BC90-3879BF70CFEC}"/>
              </a:ext>
            </a:extLst>
          </p:cNvPr>
          <p:cNvSpPr/>
          <p:nvPr/>
        </p:nvSpPr>
        <p:spPr>
          <a:xfrm>
            <a:off x="2919379" y="6367276"/>
            <a:ext cx="45719" cy="452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endParaRPr lang="en-US" sz="2000" b="1" dirty="0">
              <a:solidFill>
                <a:schemeClr val="bg1"/>
              </a:solidFill>
              <a:latin typeface="Footlight MT Light" panose="0204060206030A020304" pitchFamily="18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3FA82AF-B2F7-4FFA-BFDF-2D05F1103CC9}"/>
              </a:ext>
            </a:extLst>
          </p:cNvPr>
          <p:cNvGrpSpPr/>
          <p:nvPr/>
        </p:nvGrpSpPr>
        <p:grpSpPr>
          <a:xfrm>
            <a:off x="358384" y="4381499"/>
            <a:ext cx="1609392" cy="1511464"/>
            <a:chOff x="1354957" y="3784849"/>
            <a:chExt cx="1883880" cy="1889102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8F5AE75D-934C-4A0E-9356-7DEBB3258CB4}"/>
                </a:ext>
              </a:extLst>
            </p:cNvPr>
            <p:cNvSpPr/>
            <p:nvPr/>
          </p:nvSpPr>
          <p:spPr>
            <a:xfrm>
              <a:off x="1394529" y="3814928"/>
              <a:ext cx="1804736" cy="1809737"/>
            </a:xfrm>
            <a:prstGeom prst="ellipse">
              <a:avLst/>
            </a:prstGeom>
            <a:noFill/>
            <a:ln w="158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Footlight MT Light" panose="0204060206030A020304" pitchFamily="18" charset="0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EF673A7-5E2F-4DAA-8505-3889CB886533}"/>
                </a:ext>
              </a:extLst>
            </p:cNvPr>
            <p:cNvSpPr/>
            <p:nvPr/>
          </p:nvSpPr>
          <p:spPr>
            <a:xfrm>
              <a:off x="1354957" y="3784849"/>
              <a:ext cx="1883880" cy="1889102"/>
            </a:xfrm>
            <a:prstGeom prst="ellipse">
              <a:avLst/>
            </a:prstGeom>
            <a:noFill/>
            <a:ln w="158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Footlight MT Light" panose="0204060206030A020304" pitchFamily="18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951AC09-55DC-4873-8485-5B2AF0B2871C}"/>
              </a:ext>
            </a:extLst>
          </p:cNvPr>
          <p:cNvGrpSpPr/>
          <p:nvPr/>
        </p:nvGrpSpPr>
        <p:grpSpPr>
          <a:xfrm>
            <a:off x="77332" y="932255"/>
            <a:ext cx="1609392" cy="1511464"/>
            <a:chOff x="5173206" y="4697040"/>
            <a:chExt cx="1883880" cy="1889102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2CB9663E-38A3-482A-90CC-D4A4A65DADB5}"/>
                </a:ext>
              </a:extLst>
            </p:cNvPr>
            <p:cNvGrpSpPr/>
            <p:nvPr/>
          </p:nvGrpSpPr>
          <p:grpSpPr>
            <a:xfrm>
              <a:off x="5367751" y="4856110"/>
              <a:ext cx="1456498" cy="1606987"/>
              <a:chOff x="1751923" y="299229"/>
              <a:chExt cx="1456498" cy="1606987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A7310596-C070-44CD-BCD2-38DEB29807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51923" y="299229"/>
                <a:ext cx="1456498" cy="1378818"/>
              </a:xfrm>
              <a:prstGeom prst="rect">
                <a:avLst/>
              </a:prstGeom>
            </p:spPr>
          </p:pic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BC604043-709F-4954-817C-4711DD86C093}"/>
                  </a:ext>
                </a:extLst>
              </p:cNvPr>
              <p:cNvSpPr/>
              <p:nvPr/>
            </p:nvSpPr>
            <p:spPr>
              <a:xfrm>
                <a:off x="1968491" y="1478345"/>
                <a:ext cx="997486" cy="4278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</a:pPr>
                <a:r>
                  <a:rPr lang="en-US" sz="1600" kern="100" dirty="0">
                    <a:latin typeface="Footlight MT Light" panose="0204060206030A020304" pitchFamily="18" charset="0"/>
                    <a:ea typeface="Gentium Basic"/>
                    <a:cs typeface="Times New Roman" panose="02020603050405020304" pitchFamily="18" charset="0"/>
                  </a:rPr>
                  <a:t>Copper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0A3DA97B-DA8D-4019-9785-9D18B43FA141}"/>
                </a:ext>
              </a:extLst>
            </p:cNvPr>
            <p:cNvGrpSpPr/>
            <p:nvPr/>
          </p:nvGrpSpPr>
          <p:grpSpPr>
            <a:xfrm>
              <a:off x="5173206" y="4697040"/>
              <a:ext cx="1883880" cy="1889102"/>
              <a:chOff x="1354957" y="3784849"/>
              <a:chExt cx="1883880" cy="1889102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A918B90A-83E5-4EB2-9D03-FB9D117C3B17}"/>
                  </a:ext>
                </a:extLst>
              </p:cNvPr>
              <p:cNvSpPr/>
              <p:nvPr/>
            </p:nvSpPr>
            <p:spPr>
              <a:xfrm>
                <a:off x="1394529" y="3814928"/>
                <a:ext cx="1804736" cy="1809737"/>
              </a:xfrm>
              <a:prstGeom prst="ellipse">
                <a:avLst/>
              </a:prstGeom>
              <a:noFill/>
              <a:ln w="15875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latin typeface="Footlight MT Light" panose="0204060206030A020304" pitchFamily="18" charset="0"/>
                </a:endParaRPr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83DA700F-BD2D-402C-81C8-AAF00DF04A12}"/>
                  </a:ext>
                </a:extLst>
              </p:cNvPr>
              <p:cNvSpPr/>
              <p:nvPr/>
            </p:nvSpPr>
            <p:spPr>
              <a:xfrm>
                <a:off x="1354957" y="3784849"/>
                <a:ext cx="1883880" cy="1889102"/>
              </a:xfrm>
              <a:prstGeom prst="ellipse">
                <a:avLst/>
              </a:prstGeom>
              <a:noFill/>
              <a:ln w="15875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latin typeface="Footlight MT Light" panose="0204060206030A020304" pitchFamily="18" charset="0"/>
                </a:endParaRPr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C0C9A61-0FE3-435B-8EC8-CE7BD6BE9174}"/>
              </a:ext>
            </a:extLst>
          </p:cNvPr>
          <p:cNvGrpSpPr/>
          <p:nvPr/>
        </p:nvGrpSpPr>
        <p:grpSpPr>
          <a:xfrm>
            <a:off x="2343636" y="4637408"/>
            <a:ext cx="1609392" cy="1511464"/>
            <a:chOff x="7004719" y="4821318"/>
            <a:chExt cx="1883880" cy="1889102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9AC8A182-CB2C-4B4A-BF28-D107FF76659F}"/>
                </a:ext>
              </a:extLst>
            </p:cNvPr>
            <p:cNvGrpSpPr/>
            <p:nvPr/>
          </p:nvGrpSpPr>
          <p:grpSpPr>
            <a:xfrm>
              <a:off x="7257227" y="5325917"/>
              <a:ext cx="1382435" cy="1151422"/>
              <a:chOff x="7193203" y="5325917"/>
              <a:chExt cx="1382435" cy="1151422"/>
            </a:xfrm>
          </p:grpSpPr>
          <p:pic>
            <p:nvPicPr>
              <p:cNvPr id="36" name="Picture 35">
                <a:extLst>
                  <a:ext uri="{FF2B5EF4-FFF2-40B4-BE49-F238E27FC236}">
                    <a16:creationId xmlns:a16="http://schemas.microsoft.com/office/drawing/2014/main" id="{91F6721A-E537-41AE-BEB2-A756EFA779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93203" y="5325917"/>
                <a:ext cx="1382435" cy="774164"/>
              </a:xfrm>
              <a:prstGeom prst="rect">
                <a:avLst/>
              </a:prstGeom>
            </p:spPr>
          </p:pic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55F5725-9E0D-436A-9239-F5475E01EF6C}"/>
                  </a:ext>
                </a:extLst>
              </p:cNvPr>
              <p:cNvSpPr/>
              <p:nvPr/>
            </p:nvSpPr>
            <p:spPr>
              <a:xfrm>
                <a:off x="7348950" y="6049468"/>
                <a:ext cx="1187116" cy="4278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0" lvl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kern="100" dirty="0">
                    <a:solidFill>
                      <a:srgbClr val="000000"/>
                    </a:solidFill>
                    <a:latin typeface="Footlight MT Light" panose="0204060206030A020304" pitchFamily="18" charset="0"/>
                    <a:ea typeface="Gentium Basic"/>
                    <a:cs typeface="Times New Roman" panose="02020603050405020304" pitchFamily="18" charset="0"/>
                  </a:rPr>
                  <a:t>Lithium</a:t>
                </a:r>
                <a:endParaRPr lang="en-US" sz="1600" kern="100" dirty="0">
                  <a:latin typeface="Footlight MT Light" panose="0204060206030A020304" pitchFamily="18" charset="0"/>
                  <a:ea typeface="Noto Sans Symbols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24929B7E-A173-41FD-980E-0AD4D5F2C355}"/>
                </a:ext>
              </a:extLst>
            </p:cNvPr>
            <p:cNvGrpSpPr/>
            <p:nvPr/>
          </p:nvGrpSpPr>
          <p:grpSpPr>
            <a:xfrm>
              <a:off x="7004719" y="4821318"/>
              <a:ext cx="1883880" cy="1889102"/>
              <a:chOff x="1354957" y="3784849"/>
              <a:chExt cx="1883880" cy="1889102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322A2F5D-EB4B-4E8F-BAED-A68D5E85673B}"/>
                  </a:ext>
                </a:extLst>
              </p:cNvPr>
              <p:cNvSpPr/>
              <p:nvPr/>
            </p:nvSpPr>
            <p:spPr>
              <a:xfrm>
                <a:off x="1394529" y="3814928"/>
                <a:ext cx="1804736" cy="1809737"/>
              </a:xfrm>
              <a:prstGeom prst="ellipse">
                <a:avLst/>
              </a:prstGeom>
              <a:noFill/>
              <a:ln w="15875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latin typeface="Footlight MT Light" panose="0204060206030A020304" pitchFamily="18" charset="0"/>
                </a:endParaRP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7D50832D-4E60-410E-A234-E0441BCF94E6}"/>
                  </a:ext>
                </a:extLst>
              </p:cNvPr>
              <p:cNvSpPr/>
              <p:nvPr/>
            </p:nvSpPr>
            <p:spPr>
              <a:xfrm>
                <a:off x="1354957" y="3784849"/>
                <a:ext cx="1883880" cy="1889102"/>
              </a:xfrm>
              <a:prstGeom prst="ellipse">
                <a:avLst/>
              </a:prstGeom>
              <a:noFill/>
              <a:ln w="15875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latin typeface="Footlight MT Light" panose="0204060206030A020304" pitchFamily="18" charset="0"/>
                </a:endParaRPr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129C58-D756-42B4-AE3D-35042BD568CF}"/>
              </a:ext>
            </a:extLst>
          </p:cNvPr>
          <p:cNvGrpSpPr/>
          <p:nvPr/>
        </p:nvGrpSpPr>
        <p:grpSpPr>
          <a:xfrm>
            <a:off x="152709" y="2584886"/>
            <a:ext cx="1609392" cy="1511464"/>
            <a:chOff x="3449723" y="4713304"/>
            <a:chExt cx="1883880" cy="1889102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9D7D9601-5C0B-4B8B-B0D3-D4190F4628A7}"/>
                </a:ext>
              </a:extLst>
            </p:cNvPr>
            <p:cNvGrpSpPr/>
            <p:nvPr/>
          </p:nvGrpSpPr>
          <p:grpSpPr>
            <a:xfrm>
              <a:off x="3776986" y="5315491"/>
              <a:ext cx="1209658" cy="1059836"/>
              <a:chOff x="2605913" y="5251322"/>
              <a:chExt cx="1209658" cy="1059836"/>
            </a:xfrm>
          </p:grpSpPr>
          <p:pic>
            <p:nvPicPr>
              <p:cNvPr id="46" name="Picture 45">
                <a:extLst>
                  <a:ext uri="{FF2B5EF4-FFF2-40B4-BE49-F238E27FC236}">
                    <a16:creationId xmlns:a16="http://schemas.microsoft.com/office/drawing/2014/main" id="{F84F87CE-F046-4E0A-A142-5F0CED4C574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248" b="17078"/>
              <a:stretch/>
            </p:blipFill>
            <p:spPr>
              <a:xfrm>
                <a:off x="2605913" y="5251322"/>
                <a:ext cx="1209658" cy="716919"/>
              </a:xfrm>
              <a:prstGeom prst="rect">
                <a:avLst/>
              </a:prstGeom>
            </p:spPr>
          </p:pic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61558716-BE0F-4C93-8A28-46254CEE299C}"/>
                  </a:ext>
                </a:extLst>
              </p:cNvPr>
              <p:cNvSpPr/>
              <p:nvPr/>
            </p:nvSpPr>
            <p:spPr>
              <a:xfrm>
                <a:off x="2614863" y="5883287"/>
                <a:ext cx="1187115" cy="4278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</a:pPr>
                <a:r>
                  <a:rPr lang="en-US" sz="1600" kern="100" dirty="0">
                    <a:latin typeface="Footlight MT Light" panose="0204060206030A020304" pitchFamily="18" charset="0"/>
                    <a:ea typeface="Gentium Basic"/>
                    <a:cs typeface="Times New Roman" panose="02020603050405020304" pitchFamily="18" charset="0"/>
                  </a:rPr>
                  <a:t>cobalt</a:t>
                </a: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25FDEE41-2678-4AE4-BFFE-DEF50A82A71E}"/>
                </a:ext>
              </a:extLst>
            </p:cNvPr>
            <p:cNvGrpSpPr/>
            <p:nvPr/>
          </p:nvGrpSpPr>
          <p:grpSpPr>
            <a:xfrm>
              <a:off x="3449723" y="4713304"/>
              <a:ext cx="1883880" cy="1889102"/>
              <a:chOff x="1354957" y="3784849"/>
              <a:chExt cx="1883880" cy="1889102"/>
            </a:xfrm>
          </p:grpSpPr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3806A0C1-0EA8-4B7D-A39A-68FAA6D6BAE6}"/>
                  </a:ext>
                </a:extLst>
              </p:cNvPr>
              <p:cNvSpPr/>
              <p:nvPr/>
            </p:nvSpPr>
            <p:spPr>
              <a:xfrm>
                <a:off x="1394529" y="3814928"/>
                <a:ext cx="1804736" cy="1809737"/>
              </a:xfrm>
              <a:prstGeom prst="ellipse">
                <a:avLst/>
              </a:prstGeom>
              <a:noFill/>
              <a:ln w="15875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latin typeface="Footlight MT Light" panose="0204060206030A020304" pitchFamily="18" charset="0"/>
                </a:endParaRP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6B086517-F6CD-48C7-AA84-27E71EB5D67C}"/>
                  </a:ext>
                </a:extLst>
              </p:cNvPr>
              <p:cNvSpPr/>
              <p:nvPr/>
            </p:nvSpPr>
            <p:spPr>
              <a:xfrm>
                <a:off x="1354957" y="3784849"/>
                <a:ext cx="1883880" cy="1889102"/>
              </a:xfrm>
              <a:prstGeom prst="ellipse">
                <a:avLst/>
              </a:prstGeom>
              <a:noFill/>
              <a:ln w="15875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latin typeface="Footlight MT Light" panose="0204060206030A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2209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51AA5644-6545-4133-A635-BD257C9E5729}"/>
              </a:ext>
            </a:extLst>
          </p:cNvPr>
          <p:cNvGrpSpPr/>
          <p:nvPr/>
        </p:nvGrpSpPr>
        <p:grpSpPr>
          <a:xfrm>
            <a:off x="3215894" y="118634"/>
            <a:ext cx="774879" cy="768031"/>
            <a:chOff x="2228045" y="622102"/>
            <a:chExt cx="757708" cy="85665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DDAC77F-5A69-428E-825F-FF992E84D627}"/>
                </a:ext>
              </a:extLst>
            </p:cNvPr>
            <p:cNvSpPr/>
            <p:nvPr/>
          </p:nvSpPr>
          <p:spPr>
            <a:xfrm>
              <a:off x="2228045" y="812563"/>
              <a:ext cx="553792" cy="666194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ootlight MT Light" panose="0204060206030A020304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A4FAC8D-F85B-4D9B-9854-337859C74D82}"/>
                </a:ext>
              </a:extLst>
            </p:cNvPr>
            <p:cNvSpPr/>
            <p:nvPr/>
          </p:nvSpPr>
          <p:spPr>
            <a:xfrm>
              <a:off x="2431961" y="622102"/>
              <a:ext cx="553792" cy="66619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ootlight MT Light" panose="0204060206030A020304" pitchFamily="18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F635D55-E89E-48B1-B84D-F60F8007C5E0}"/>
              </a:ext>
            </a:extLst>
          </p:cNvPr>
          <p:cNvGrpSpPr/>
          <p:nvPr/>
        </p:nvGrpSpPr>
        <p:grpSpPr>
          <a:xfrm>
            <a:off x="-7469" y="5637053"/>
            <a:ext cx="12199469" cy="1217685"/>
            <a:chOff x="-7469" y="5637053"/>
            <a:chExt cx="12199469" cy="1217685"/>
          </a:xfrm>
        </p:grpSpPr>
        <p:sp>
          <p:nvSpPr>
            <p:cNvPr id="23" name="Rectangle 21">
              <a:extLst>
                <a:ext uri="{FF2B5EF4-FFF2-40B4-BE49-F238E27FC236}">
                  <a16:creationId xmlns:a16="http://schemas.microsoft.com/office/drawing/2014/main" id="{6AF9DC37-C9F8-4D61-A7BF-6750B7B09A9E}"/>
                </a:ext>
              </a:extLst>
            </p:cNvPr>
            <p:cNvSpPr/>
            <p:nvPr/>
          </p:nvSpPr>
          <p:spPr>
            <a:xfrm>
              <a:off x="-7469" y="5637053"/>
              <a:ext cx="12192000" cy="1102313"/>
            </a:xfrm>
            <a:custGeom>
              <a:avLst/>
              <a:gdLst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169097 h 814210"/>
                <a:gd name="connsiteX1" fmla="*/ 12192000 w 12192000"/>
                <a:gd name="connsiteY1" fmla="*/ 169097 h 814210"/>
                <a:gd name="connsiteX2" fmla="*/ 12192000 w 12192000"/>
                <a:gd name="connsiteY2" fmla="*/ 814210 h 814210"/>
                <a:gd name="connsiteX3" fmla="*/ 0 w 12192000"/>
                <a:gd name="connsiteY3" fmla="*/ 814210 h 814210"/>
                <a:gd name="connsiteX4" fmla="*/ 0 w 12192000"/>
                <a:gd name="connsiteY4" fmla="*/ 169097 h 814210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1102313">
                  <a:moveTo>
                    <a:pt x="0" y="457200"/>
                  </a:moveTo>
                  <a:cubicBezTo>
                    <a:pt x="4424948" y="-192505"/>
                    <a:pt x="7502358" y="1876926"/>
                    <a:pt x="12192000" y="0"/>
                  </a:cubicBezTo>
                  <a:lnTo>
                    <a:pt x="12192000" y="1102313"/>
                  </a:lnTo>
                  <a:lnTo>
                    <a:pt x="0" y="1102313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2800" b="1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E8CA429-88BE-42FA-8BA0-D0C3D1C3F3F8}"/>
                </a:ext>
              </a:extLst>
            </p:cNvPr>
            <p:cNvSpPr/>
            <p:nvPr/>
          </p:nvSpPr>
          <p:spPr>
            <a:xfrm>
              <a:off x="0" y="5752425"/>
              <a:ext cx="12192000" cy="1102313"/>
            </a:xfrm>
            <a:custGeom>
              <a:avLst/>
              <a:gdLst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169097 h 814210"/>
                <a:gd name="connsiteX1" fmla="*/ 12192000 w 12192000"/>
                <a:gd name="connsiteY1" fmla="*/ 169097 h 814210"/>
                <a:gd name="connsiteX2" fmla="*/ 12192000 w 12192000"/>
                <a:gd name="connsiteY2" fmla="*/ 814210 h 814210"/>
                <a:gd name="connsiteX3" fmla="*/ 0 w 12192000"/>
                <a:gd name="connsiteY3" fmla="*/ 814210 h 814210"/>
                <a:gd name="connsiteX4" fmla="*/ 0 w 12192000"/>
                <a:gd name="connsiteY4" fmla="*/ 169097 h 814210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1102313">
                  <a:moveTo>
                    <a:pt x="0" y="457200"/>
                  </a:moveTo>
                  <a:cubicBezTo>
                    <a:pt x="4424948" y="-192505"/>
                    <a:pt x="7502358" y="1876926"/>
                    <a:pt x="12192000" y="0"/>
                  </a:cubicBezTo>
                  <a:lnTo>
                    <a:pt x="12192000" y="1102313"/>
                  </a:lnTo>
                  <a:lnTo>
                    <a:pt x="0" y="1102313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2800" b="1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EB830A5B-3452-4F29-86FF-EA01FE6C475A}"/>
              </a:ext>
            </a:extLst>
          </p:cNvPr>
          <p:cNvPicPr/>
          <p:nvPr/>
        </p:nvPicPr>
        <p:blipFill rotWithShape="1">
          <a:blip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6663"/>
            <a:ext cx="1384771" cy="465455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F5170C7F-8C5C-4C21-B647-BC0E0DD63C7E}"/>
              </a:ext>
            </a:extLst>
          </p:cNvPr>
          <p:cNvSpPr/>
          <p:nvPr/>
        </p:nvSpPr>
        <p:spPr>
          <a:xfrm>
            <a:off x="845095" y="6354403"/>
            <a:ext cx="2448578" cy="465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bg1"/>
                </a:solidFill>
                <a:latin typeface="Footlight MT Light" panose="0204060206030A020304" pitchFamily="18" charset="0"/>
              </a:rPr>
              <a:t>@NigeriaEITI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8B61324-019A-48BC-86C3-735C36A6E2EF}"/>
              </a:ext>
            </a:extLst>
          </p:cNvPr>
          <p:cNvSpPr/>
          <p:nvPr/>
        </p:nvSpPr>
        <p:spPr>
          <a:xfrm>
            <a:off x="2692919" y="6359944"/>
            <a:ext cx="2448578" cy="465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bg1"/>
                </a:solidFill>
                <a:latin typeface="Footlight MT Light" panose="0204060206030A020304" pitchFamily="18" charset="0"/>
              </a:rPr>
              <a:t>www.neiti.gov.ng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366878D-9EA7-4530-8E86-DD52BFBA63CE}"/>
              </a:ext>
            </a:extLst>
          </p:cNvPr>
          <p:cNvSpPr/>
          <p:nvPr/>
        </p:nvSpPr>
        <p:spPr>
          <a:xfrm>
            <a:off x="2919379" y="6367276"/>
            <a:ext cx="45719" cy="452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endParaRPr lang="en-US" sz="2000" b="1" dirty="0">
              <a:solidFill>
                <a:schemeClr val="bg1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0018CD-075F-4CCB-86B7-8AAEE4F5D627}"/>
              </a:ext>
            </a:extLst>
          </p:cNvPr>
          <p:cNvSpPr txBox="1"/>
          <p:nvPr/>
        </p:nvSpPr>
        <p:spPr>
          <a:xfrm>
            <a:off x="3475374" y="-69742"/>
            <a:ext cx="6854233" cy="9908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  <a:cs typeface="Times New Roman" panose="02020603050405020304" pitchFamily="18" charset="0"/>
              </a:rPr>
              <a:t>Public Disclosure on Solid Minerals Contracts &amp; Beneficial Ownership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5600D9-5486-4452-9109-AD4E35CBC2DA}"/>
              </a:ext>
            </a:extLst>
          </p:cNvPr>
          <p:cNvSpPr/>
          <p:nvPr/>
        </p:nvSpPr>
        <p:spPr>
          <a:xfrm>
            <a:off x="7096833" y="4117007"/>
            <a:ext cx="479408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kern="100" dirty="0">
                <a:solidFill>
                  <a:schemeClr val="accent4">
                    <a:lumMod val="75000"/>
                  </a:schemeClr>
                </a:solidFill>
                <a:latin typeface="Footlight MT Light" panose="0204060206030A020304" pitchFamily="18" charset="0"/>
              </a:rPr>
              <a:t>107</a:t>
            </a:r>
          </a:p>
          <a:p>
            <a:pPr algn="ctr"/>
            <a:r>
              <a:rPr lang="en-US" kern="100" dirty="0">
                <a:latin typeface="Footlight MT Light" panose="0204060206030A020304" pitchFamily="18" charset="0"/>
              </a:rPr>
              <a:t>BO information were obtained </a:t>
            </a:r>
          </a:p>
          <a:p>
            <a:pPr algn="ctr"/>
            <a:r>
              <a:rPr lang="en-US" kern="100" dirty="0">
                <a:latin typeface="Footlight MT Light" panose="0204060206030A020304" pitchFamily="18" charset="0"/>
              </a:rPr>
              <a:t>out of</a:t>
            </a:r>
            <a:r>
              <a:rPr lang="en-US" sz="4800" b="1" kern="100" dirty="0">
                <a:solidFill>
                  <a:schemeClr val="accent4">
                    <a:lumMod val="75000"/>
                  </a:schemeClr>
                </a:solidFill>
                <a:latin typeface="Footlight MT Light" panose="0204060206030A020304" pitchFamily="18" charset="0"/>
              </a:rPr>
              <a:t>121</a:t>
            </a:r>
            <a:r>
              <a:rPr lang="en-US" kern="100" dirty="0">
                <a:latin typeface="Footlight MT Light" panose="0204060206030A020304" pitchFamily="18" charset="0"/>
              </a:rPr>
              <a:t>companies covered in the audit.</a:t>
            </a: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1D8597-5AEB-4CE8-9F63-6005CE3FD29A}"/>
              </a:ext>
            </a:extLst>
          </p:cNvPr>
          <p:cNvSpPr/>
          <p:nvPr/>
        </p:nvSpPr>
        <p:spPr>
          <a:xfrm>
            <a:off x="7854364" y="914620"/>
            <a:ext cx="2910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kern="100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</a:rPr>
              <a:t>Beneficial Ownership</a:t>
            </a:r>
            <a:endParaRPr lang="en-US" sz="2400" dirty="0">
              <a:latin typeface="Footlight MT Light" panose="0204060206030A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29032B-3EFB-4F90-895E-A1C16138E0A0}"/>
              </a:ext>
            </a:extLst>
          </p:cNvPr>
          <p:cNvSpPr/>
          <p:nvPr/>
        </p:nvSpPr>
        <p:spPr>
          <a:xfrm>
            <a:off x="6892935" y="2721433"/>
            <a:ext cx="51071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000000"/>
                </a:solidFill>
                <a:latin typeface="Footlight MT Light" panose="0204060206030A020304" pitchFamily="18" charset="0"/>
                <a:ea typeface="Calibri" panose="020F0502020204030204" pitchFamily="34" charset="0"/>
              </a:rPr>
              <a:t>Beneficial owners of companies are natural persons who directly or indirectly own or control a corporate entity. </a:t>
            </a: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0E6B20-A2CD-42E2-9144-E9EB10FF8C96}"/>
              </a:ext>
            </a:extLst>
          </p:cNvPr>
          <p:cNvSpPr/>
          <p:nvPr/>
        </p:nvSpPr>
        <p:spPr>
          <a:xfrm>
            <a:off x="6859838" y="3645574"/>
            <a:ext cx="51675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100">
                <a:latin typeface="Footlight MT Light" panose="0204060206030A020304" pitchFamily="18" charset="0"/>
                <a:ea typeface="Gentium Basic"/>
                <a:cs typeface="Gentium Basic"/>
              </a:rPr>
              <a:t>The beneficial ownership data are publicly </a:t>
            </a:r>
            <a:r>
              <a:rPr lang="en-US" kern="100" dirty="0">
                <a:latin typeface="Footlight MT Light" panose="0204060206030A020304" pitchFamily="18" charset="0"/>
                <a:ea typeface="Gentium Basic"/>
                <a:cs typeface="Gentium Basic"/>
              </a:rPr>
              <a:t>accessible either through the NEITI or the CAC Portal.</a:t>
            </a: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1F06C99-9021-4F2E-8029-40BB17EED409}"/>
              </a:ext>
            </a:extLst>
          </p:cNvPr>
          <p:cNvSpPr/>
          <p:nvPr/>
        </p:nvSpPr>
        <p:spPr>
          <a:xfrm>
            <a:off x="2199094" y="919075"/>
            <a:ext cx="1681872" cy="529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Bef>
                <a:spcPts val="200"/>
              </a:spcBef>
            </a:pPr>
            <a:r>
              <a:rPr lang="en-US" sz="2800" kern="100" dirty="0">
                <a:latin typeface="Footlight MT Light" panose="0204060206030A020304" pitchFamily="18" charset="0"/>
              </a:rPr>
              <a:t> </a:t>
            </a:r>
            <a:r>
              <a:rPr lang="en-US" sz="2800" b="1" kern="100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</a:rPr>
              <a:t>Contracts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42E22C-5077-43ED-8FEE-82EB2679CCCC}"/>
              </a:ext>
            </a:extLst>
          </p:cNvPr>
          <p:cNvPicPr>
            <a:picLocks noChangeAspect="1"/>
          </p:cNvPicPr>
          <p:nvPr/>
        </p:nvPicPr>
        <p:blipFill>
          <a:blip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036" y="1247752"/>
            <a:ext cx="1997006" cy="1523009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B63FC748-5845-4529-BD41-906F47448749}"/>
              </a:ext>
            </a:extLst>
          </p:cNvPr>
          <p:cNvSpPr txBox="1"/>
          <p:nvPr/>
        </p:nvSpPr>
        <p:spPr>
          <a:xfrm>
            <a:off x="447035" y="3579523"/>
            <a:ext cx="565850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kern="100" dirty="0">
                <a:effectLst/>
                <a:latin typeface="Footlight MT Light" panose="0204060206030A020304" pitchFamily="18" charset="0"/>
                <a:ea typeface="Gentium Basic"/>
                <a:cs typeface="Gentium Basic"/>
              </a:rPr>
              <a:t>Section 116(1) of the Nigerian Minerals and Mining Act (NMMA) 2007 provides a co</a:t>
            </a:r>
            <a:r>
              <a:rPr lang="en-US" kern="100" dirty="0">
                <a:latin typeface="Footlight MT Light" panose="0204060206030A020304" pitchFamily="18" charset="0"/>
                <a:ea typeface="Gentium Basic"/>
                <a:cs typeface="Gentium Basic"/>
              </a:rPr>
              <a:t>mmunity Development Agreement (CDA) is signed between company and the host community.</a:t>
            </a:r>
          </a:p>
          <a:p>
            <a:pPr algn="just"/>
            <a:endParaRPr lang="en-US" kern="100" dirty="0">
              <a:latin typeface="Footlight MT Light" panose="0204060206030A020304" pitchFamily="18" charset="0"/>
              <a:ea typeface="Gentium Basic"/>
              <a:cs typeface="Gentium Basic"/>
            </a:endParaRPr>
          </a:p>
          <a:p>
            <a:pPr algn="just"/>
            <a:r>
              <a:rPr lang="en-US" kern="100" dirty="0">
                <a:latin typeface="Footlight MT Light" panose="0204060206030A020304" pitchFamily="18" charset="0"/>
                <a:ea typeface="Gentium Basic"/>
                <a:cs typeface="Gentium Basic"/>
              </a:rPr>
              <a:t>67 CDAs  out of 121 companies covered in the report were obtained and documented. </a:t>
            </a:r>
          </a:p>
          <a:p>
            <a:pPr algn="just"/>
            <a:r>
              <a:rPr lang="en-US" kern="100" dirty="0">
                <a:latin typeface="Footlight MT Light" panose="0204060206030A020304" pitchFamily="18" charset="0"/>
                <a:ea typeface="Gentium Basic"/>
                <a:cs typeface="Gentium Basic"/>
              </a:rPr>
              <a:t>NEITI website has additional information on CDAs collected during the reconciliation process. </a:t>
            </a:r>
            <a:endParaRPr lang="en-US" dirty="0">
              <a:latin typeface="Footlight MT Light" panose="0204060206030A020304" pitchFamily="18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B5E079C-C051-40E5-80EB-DBE443E83F08}"/>
              </a:ext>
            </a:extLst>
          </p:cNvPr>
          <p:cNvCxnSpPr>
            <a:cxnSpLocks/>
          </p:cNvCxnSpPr>
          <p:nvPr/>
        </p:nvCxnSpPr>
        <p:spPr>
          <a:xfrm>
            <a:off x="6482688" y="974560"/>
            <a:ext cx="0" cy="512366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9ABF4BD8-D81A-4147-ADB7-4EE99D97D0ED}"/>
              </a:ext>
            </a:extLst>
          </p:cNvPr>
          <p:cNvGrpSpPr/>
          <p:nvPr/>
        </p:nvGrpSpPr>
        <p:grpSpPr>
          <a:xfrm>
            <a:off x="2267053" y="1378350"/>
            <a:ext cx="1613913" cy="2123658"/>
            <a:chOff x="2267053" y="1378350"/>
            <a:chExt cx="1613913" cy="212365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456D012-62A1-4196-B90D-A768FD3B9A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16" t="14443" r="22639" b="14443"/>
            <a:stretch/>
          </p:blipFill>
          <p:spPr>
            <a:xfrm>
              <a:off x="2267053" y="1378350"/>
              <a:ext cx="1613913" cy="2123658"/>
            </a:xfrm>
            <a:prstGeom prst="rect">
              <a:avLst/>
            </a:prstGeom>
          </p:spPr>
        </p:pic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A173F07F-D549-4698-8C8B-E0461A58A361}"/>
                </a:ext>
              </a:extLst>
            </p:cNvPr>
            <p:cNvSpPr/>
            <p:nvPr/>
          </p:nvSpPr>
          <p:spPr>
            <a:xfrm>
              <a:off x="2372139" y="1938813"/>
              <a:ext cx="1164811" cy="332855"/>
            </a:xfrm>
            <a:prstGeom prst="roundRect">
              <a:avLst/>
            </a:prstGeom>
            <a:solidFill>
              <a:srgbClr val="FFD0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chemeClr val="accent6">
                      <a:lumMod val="50000"/>
                    </a:schemeClr>
                  </a:solidFill>
                </a:rPr>
                <a:t>Contracts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096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817E2C4-6946-44BF-B3B9-A4DA53842498}"/>
              </a:ext>
            </a:extLst>
          </p:cNvPr>
          <p:cNvPicPr>
            <a:picLocks noChangeAspect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80" b="10571"/>
          <a:stretch/>
        </p:blipFill>
        <p:spPr>
          <a:xfrm>
            <a:off x="6454491" y="3942462"/>
            <a:ext cx="1371870" cy="119770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CA165B0-0760-4A89-BB92-D0247DA5B5E9}"/>
              </a:ext>
            </a:extLst>
          </p:cNvPr>
          <p:cNvPicPr/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556" y="2741630"/>
            <a:ext cx="739778" cy="672566"/>
          </a:xfrm>
          <a:prstGeom prst="rect">
            <a:avLst/>
          </a:prstGeom>
          <a:noFill/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63822FD8-679D-406D-8018-3D9C0D86F2F4}"/>
              </a:ext>
            </a:extLst>
          </p:cNvPr>
          <p:cNvPicPr>
            <a:picLocks noChangeAspect="1"/>
          </p:cNvPicPr>
          <p:nvPr/>
        </p:nvPicPr>
        <p:blipFill>
          <a:blip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4" y="-14804"/>
            <a:ext cx="12192000" cy="6858000"/>
          </a:xfrm>
          <a:prstGeom prst="rect">
            <a:avLst/>
          </a:prstGeom>
          <a:noFill/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51AA5644-6545-4133-A635-BD257C9E5729}"/>
              </a:ext>
            </a:extLst>
          </p:cNvPr>
          <p:cNvGrpSpPr/>
          <p:nvPr/>
        </p:nvGrpSpPr>
        <p:grpSpPr>
          <a:xfrm>
            <a:off x="2080362" y="147398"/>
            <a:ext cx="774879" cy="768031"/>
            <a:chOff x="2228045" y="622102"/>
            <a:chExt cx="757708" cy="85665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DDAC77F-5A69-428E-825F-FF992E84D627}"/>
                </a:ext>
              </a:extLst>
            </p:cNvPr>
            <p:cNvSpPr/>
            <p:nvPr/>
          </p:nvSpPr>
          <p:spPr>
            <a:xfrm>
              <a:off x="2228045" y="812563"/>
              <a:ext cx="553792" cy="666194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ootlight MT Light" panose="0204060206030A020304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A4FAC8D-F85B-4D9B-9854-337859C74D82}"/>
                </a:ext>
              </a:extLst>
            </p:cNvPr>
            <p:cNvSpPr/>
            <p:nvPr/>
          </p:nvSpPr>
          <p:spPr>
            <a:xfrm>
              <a:off x="2431961" y="622102"/>
              <a:ext cx="553792" cy="66619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ootlight MT Light" panose="0204060206030A020304" pitchFamily="18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F635D55-E89E-48B1-B84D-F60F8007C5E0}"/>
              </a:ext>
            </a:extLst>
          </p:cNvPr>
          <p:cNvGrpSpPr/>
          <p:nvPr/>
        </p:nvGrpSpPr>
        <p:grpSpPr>
          <a:xfrm>
            <a:off x="-7469" y="5637053"/>
            <a:ext cx="12199469" cy="1217685"/>
            <a:chOff x="-7469" y="5637053"/>
            <a:chExt cx="12199469" cy="1217685"/>
          </a:xfrm>
        </p:grpSpPr>
        <p:sp>
          <p:nvSpPr>
            <p:cNvPr id="23" name="Rectangle 21">
              <a:extLst>
                <a:ext uri="{FF2B5EF4-FFF2-40B4-BE49-F238E27FC236}">
                  <a16:creationId xmlns:a16="http://schemas.microsoft.com/office/drawing/2014/main" id="{6AF9DC37-C9F8-4D61-A7BF-6750B7B09A9E}"/>
                </a:ext>
              </a:extLst>
            </p:cNvPr>
            <p:cNvSpPr/>
            <p:nvPr/>
          </p:nvSpPr>
          <p:spPr>
            <a:xfrm>
              <a:off x="-7469" y="5637053"/>
              <a:ext cx="12192000" cy="1102313"/>
            </a:xfrm>
            <a:custGeom>
              <a:avLst/>
              <a:gdLst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169097 h 814210"/>
                <a:gd name="connsiteX1" fmla="*/ 12192000 w 12192000"/>
                <a:gd name="connsiteY1" fmla="*/ 169097 h 814210"/>
                <a:gd name="connsiteX2" fmla="*/ 12192000 w 12192000"/>
                <a:gd name="connsiteY2" fmla="*/ 814210 h 814210"/>
                <a:gd name="connsiteX3" fmla="*/ 0 w 12192000"/>
                <a:gd name="connsiteY3" fmla="*/ 814210 h 814210"/>
                <a:gd name="connsiteX4" fmla="*/ 0 w 12192000"/>
                <a:gd name="connsiteY4" fmla="*/ 169097 h 814210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1102313">
                  <a:moveTo>
                    <a:pt x="0" y="457200"/>
                  </a:moveTo>
                  <a:cubicBezTo>
                    <a:pt x="4424948" y="-192505"/>
                    <a:pt x="7502358" y="1876926"/>
                    <a:pt x="12192000" y="0"/>
                  </a:cubicBezTo>
                  <a:lnTo>
                    <a:pt x="12192000" y="1102313"/>
                  </a:lnTo>
                  <a:lnTo>
                    <a:pt x="0" y="1102313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2800" b="1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E8CA429-88BE-42FA-8BA0-D0C3D1C3F3F8}"/>
                </a:ext>
              </a:extLst>
            </p:cNvPr>
            <p:cNvSpPr/>
            <p:nvPr/>
          </p:nvSpPr>
          <p:spPr>
            <a:xfrm>
              <a:off x="0" y="5752425"/>
              <a:ext cx="12192000" cy="1102313"/>
            </a:xfrm>
            <a:custGeom>
              <a:avLst/>
              <a:gdLst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169097 h 814210"/>
                <a:gd name="connsiteX1" fmla="*/ 12192000 w 12192000"/>
                <a:gd name="connsiteY1" fmla="*/ 169097 h 814210"/>
                <a:gd name="connsiteX2" fmla="*/ 12192000 w 12192000"/>
                <a:gd name="connsiteY2" fmla="*/ 814210 h 814210"/>
                <a:gd name="connsiteX3" fmla="*/ 0 w 12192000"/>
                <a:gd name="connsiteY3" fmla="*/ 814210 h 814210"/>
                <a:gd name="connsiteX4" fmla="*/ 0 w 12192000"/>
                <a:gd name="connsiteY4" fmla="*/ 169097 h 814210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1102313">
                  <a:moveTo>
                    <a:pt x="0" y="457200"/>
                  </a:moveTo>
                  <a:cubicBezTo>
                    <a:pt x="4424948" y="-192505"/>
                    <a:pt x="7502358" y="1876926"/>
                    <a:pt x="12192000" y="0"/>
                  </a:cubicBezTo>
                  <a:lnTo>
                    <a:pt x="12192000" y="1102313"/>
                  </a:lnTo>
                  <a:lnTo>
                    <a:pt x="0" y="1102313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2800" b="1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EB830A5B-3452-4F29-86FF-EA01FE6C475A}"/>
              </a:ext>
            </a:extLst>
          </p:cNvPr>
          <p:cNvPicPr/>
          <p:nvPr/>
        </p:nvPicPr>
        <p:blipFill rotWithShape="1">
          <a:blip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709" y="88068"/>
            <a:ext cx="1384771" cy="465455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F5170C7F-8C5C-4C21-B647-BC0E0DD63C7E}"/>
              </a:ext>
            </a:extLst>
          </p:cNvPr>
          <p:cNvSpPr/>
          <p:nvPr/>
        </p:nvSpPr>
        <p:spPr>
          <a:xfrm>
            <a:off x="845095" y="6354403"/>
            <a:ext cx="2448578" cy="465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bg1"/>
                </a:solidFill>
                <a:latin typeface="Footlight MT Light" panose="0204060206030A020304" pitchFamily="18" charset="0"/>
              </a:rPr>
              <a:t>@NigeriaEITI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8B61324-019A-48BC-86C3-735C36A6E2EF}"/>
              </a:ext>
            </a:extLst>
          </p:cNvPr>
          <p:cNvSpPr/>
          <p:nvPr/>
        </p:nvSpPr>
        <p:spPr>
          <a:xfrm>
            <a:off x="2692919" y="6359944"/>
            <a:ext cx="2448578" cy="465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bg1"/>
                </a:solidFill>
                <a:latin typeface="Footlight MT Light" panose="0204060206030A020304" pitchFamily="18" charset="0"/>
              </a:rPr>
              <a:t>www.neiti.gov.ng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366878D-9EA7-4530-8E86-DD52BFBA63CE}"/>
              </a:ext>
            </a:extLst>
          </p:cNvPr>
          <p:cNvSpPr/>
          <p:nvPr/>
        </p:nvSpPr>
        <p:spPr>
          <a:xfrm>
            <a:off x="2919379" y="6367276"/>
            <a:ext cx="45719" cy="452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endParaRPr lang="en-US" sz="2000" b="1" dirty="0">
              <a:solidFill>
                <a:schemeClr val="bg1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0018CD-075F-4CCB-86B7-8AAEE4F5D627}"/>
              </a:ext>
            </a:extLst>
          </p:cNvPr>
          <p:cNvSpPr txBox="1"/>
          <p:nvPr/>
        </p:nvSpPr>
        <p:spPr>
          <a:xfrm>
            <a:off x="2867495" y="158305"/>
            <a:ext cx="8934741" cy="59234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  <a:cs typeface="Times New Roman" panose="02020603050405020304" pitchFamily="18" charset="0"/>
              </a:rPr>
              <a:t>Nigeria’s Solid Minerals Exports &amp; Destinations</a:t>
            </a:r>
            <a:endParaRPr lang="en-US" sz="3200" b="1" kern="100" dirty="0">
              <a:solidFill>
                <a:schemeClr val="accent6">
                  <a:lumMod val="50000"/>
                </a:schemeClr>
              </a:solidFill>
              <a:latin typeface="Footlight MT Light" panose="0204060206030A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841995-AA73-47E1-80A7-5F10627C9EB4}"/>
              </a:ext>
            </a:extLst>
          </p:cNvPr>
          <p:cNvSpPr/>
          <p:nvPr/>
        </p:nvSpPr>
        <p:spPr>
          <a:xfrm>
            <a:off x="357703" y="1633373"/>
            <a:ext cx="47313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kern="100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  <a:cs typeface="Times New Roman" panose="02020603050405020304" pitchFamily="18" charset="0"/>
              </a:rPr>
              <a:t>143,000 tons. </a:t>
            </a:r>
          </a:p>
          <a:p>
            <a:r>
              <a:rPr lang="en-US" b="1" kern="100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  <a:cs typeface="Times New Roman" panose="02020603050405020304" pitchFamily="18" charset="0"/>
              </a:rPr>
              <a:t>But First patriots contributed the highest value- $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Gentium Basic"/>
              </a:rPr>
              <a:t>44.83 Million.</a:t>
            </a:r>
            <a:r>
              <a:rPr lang="en-US" b="1" kern="100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098BE2-F9CF-4BEE-AD77-EA000DE4D008}"/>
              </a:ext>
            </a:extLst>
          </p:cNvPr>
          <p:cNvSpPr/>
          <p:nvPr/>
        </p:nvSpPr>
        <p:spPr>
          <a:xfrm>
            <a:off x="357703" y="933226"/>
            <a:ext cx="50963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kern="100" dirty="0">
                <a:solidFill>
                  <a:schemeClr val="accent6">
                    <a:lumMod val="75000"/>
                  </a:schemeClr>
                </a:solidFill>
                <a:latin typeface="Footlight MT Light" panose="0204060206030A020304" pitchFamily="18" charset="0"/>
              </a:rPr>
              <a:t>The total minerals exported 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ED11BFD-A52C-4114-AA80-B817F70A9C08}"/>
              </a:ext>
            </a:extLst>
          </p:cNvPr>
          <p:cNvGrpSpPr/>
          <p:nvPr/>
        </p:nvGrpSpPr>
        <p:grpSpPr>
          <a:xfrm>
            <a:off x="7804385" y="934007"/>
            <a:ext cx="4215161" cy="4818418"/>
            <a:chOff x="8646137" y="227316"/>
            <a:chExt cx="4835377" cy="605477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69913FB-5CC1-4074-9706-5162D8569814}"/>
                </a:ext>
              </a:extLst>
            </p:cNvPr>
            <p:cNvSpPr/>
            <p:nvPr/>
          </p:nvSpPr>
          <p:spPr>
            <a:xfrm>
              <a:off x="8674063" y="696171"/>
              <a:ext cx="4807451" cy="11602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100" dirty="0">
                  <a:solidFill>
                    <a:schemeClr val="accent6">
                      <a:lumMod val="75000"/>
                    </a:schemeClr>
                  </a:solidFill>
                  <a:latin typeface="Footlight MT Light" panose="0204060206030A020304" pitchFamily="18" charset="0"/>
                </a:rPr>
                <a:t>China accounted for 95% and 88% of the total export volume and value respectively 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35775E8-5DEC-45F5-88AB-9E66A10537E0}"/>
                </a:ext>
              </a:extLst>
            </p:cNvPr>
            <p:cNvSpPr/>
            <p:nvPr/>
          </p:nvSpPr>
          <p:spPr>
            <a:xfrm>
              <a:off x="8646137" y="2780264"/>
              <a:ext cx="4535339" cy="13536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600" kern="100" dirty="0">
                  <a:solidFill>
                    <a:schemeClr val="accent6">
                      <a:lumMod val="75000"/>
                    </a:schemeClr>
                  </a:solidFill>
                  <a:latin typeface="Footlight MT Light" panose="0204060206030A020304" pitchFamily="18" charset="0"/>
                </a:rPr>
                <a:t>Lead ores and concentrates was the highest mineral exported, accounting for 7.7% of the total export and 35.3% FOB value. </a:t>
              </a:r>
              <a:r>
                <a:rPr lang="en-US" sz="1100" dirty="0">
                  <a:latin typeface="Footlight MT Light" panose="0204060206030A020304" pitchFamily="18" charset="0"/>
                </a:rPr>
                <a:t>	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CDA089F-B428-448F-A732-5FD0EE511A62}"/>
                </a:ext>
              </a:extLst>
            </p:cNvPr>
            <p:cNvSpPr/>
            <p:nvPr/>
          </p:nvSpPr>
          <p:spPr>
            <a:xfrm>
              <a:off x="8674063" y="4928466"/>
              <a:ext cx="4535338" cy="13536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kern="100" dirty="0">
                  <a:solidFill>
                    <a:schemeClr val="accent6">
                      <a:lumMod val="75000"/>
                    </a:schemeClr>
                  </a:solidFill>
                  <a:latin typeface="Footlight MT Light" panose="0204060206030A020304" pitchFamily="18" charset="0"/>
                </a:rPr>
                <a:t>Sino Min-metals Co. Limited            44.07%</a:t>
              </a:r>
            </a:p>
            <a:p>
              <a:r>
                <a:rPr lang="en-US" sz="1600" kern="100" dirty="0" err="1">
                  <a:solidFill>
                    <a:schemeClr val="accent6">
                      <a:lumMod val="75000"/>
                    </a:schemeClr>
                  </a:solidFill>
                  <a:latin typeface="Footlight MT Light" panose="0204060206030A020304" pitchFamily="18" charset="0"/>
                </a:rPr>
                <a:t>Synee</a:t>
              </a:r>
              <a:r>
                <a:rPr lang="en-US" sz="1600" kern="100" dirty="0">
                  <a:solidFill>
                    <a:schemeClr val="accent6">
                      <a:lumMod val="75000"/>
                    </a:schemeClr>
                  </a:solidFill>
                  <a:latin typeface="Footlight MT Light" panose="0204060206030A020304" pitchFamily="18" charset="0"/>
                </a:rPr>
                <a:t> </a:t>
              </a:r>
              <a:r>
                <a:rPr lang="en-US" sz="1600" kern="100" dirty="0" err="1">
                  <a:solidFill>
                    <a:schemeClr val="accent6">
                      <a:lumMod val="75000"/>
                    </a:schemeClr>
                  </a:solidFill>
                  <a:latin typeface="Footlight MT Light" panose="0204060206030A020304" pitchFamily="18" charset="0"/>
                </a:rPr>
                <a:t>Alumony</a:t>
              </a:r>
              <a:r>
                <a:rPr lang="en-US" sz="1600" kern="100" dirty="0">
                  <a:solidFill>
                    <a:schemeClr val="accent6">
                      <a:lumMod val="75000"/>
                    </a:schemeClr>
                  </a:solidFill>
                  <a:latin typeface="Footlight MT Light" panose="0204060206030A020304" pitchFamily="18" charset="0"/>
                </a:rPr>
                <a:t> Mining Limited 	       7.19%</a:t>
              </a:r>
            </a:p>
            <a:p>
              <a:r>
                <a:rPr lang="en-US" sz="1600" kern="100" dirty="0">
                  <a:solidFill>
                    <a:schemeClr val="accent6">
                      <a:lumMod val="75000"/>
                    </a:schemeClr>
                  </a:solidFill>
                  <a:latin typeface="Footlight MT Light" panose="0204060206030A020304" pitchFamily="18" charset="0"/>
                </a:rPr>
                <a:t>First Patriot Ltd 		       3.63%</a:t>
              </a:r>
            </a:p>
            <a:p>
              <a:r>
                <a:rPr lang="en-US" sz="1600" kern="100" dirty="0">
                  <a:solidFill>
                    <a:schemeClr val="accent6">
                      <a:lumMod val="75000"/>
                    </a:schemeClr>
                  </a:solidFill>
                  <a:latin typeface="Footlight MT Light" panose="0204060206030A020304" pitchFamily="18" charset="0"/>
                </a:rPr>
                <a:t>Others 		                       45.11%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CE0C46A-8B44-4672-A0CA-FD98313252B3}"/>
                </a:ext>
              </a:extLst>
            </p:cNvPr>
            <p:cNvSpPr/>
            <p:nvPr/>
          </p:nvSpPr>
          <p:spPr>
            <a:xfrm>
              <a:off x="8758869" y="227316"/>
              <a:ext cx="2837599" cy="42542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kern="100" dirty="0">
                  <a:solidFill>
                    <a:schemeClr val="bg1"/>
                  </a:solidFill>
                  <a:latin typeface="Footlight MT Light" panose="0204060206030A020304" pitchFamily="18" charset="0"/>
                  <a:cs typeface="Times New Roman" panose="02020603050405020304" pitchFamily="18" charset="0"/>
                </a:rPr>
                <a:t>Export by Destination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7AE220B-7348-4258-A172-3344362A9F4D}"/>
                </a:ext>
              </a:extLst>
            </p:cNvPr>
            <p:cNvSpPr/>
            <p:nvPr/>
          </p:nvSpPr>
          <p:spPr>
            <a:xfrm>
              <a:off x="8793246" y="2413606"/>
              <a:ext cx="2648456" cy="34807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kern="100" dirty="0">
                  <a:solidFill>
                    <a:schemeClr val="bg1"/>
                  </a:solidFill>
                  <a:latin typeface="Footlight MT Light" panose="0204060206030A020304" pitchFamily="18" charset="0"/>
                  <a:cs typeface="Times New Roman" panose="02020603050405020304" pitchFamily="18" charset="0"/>
                </a:rPr>
                <a:t>Export by Mineral Type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F624FA4-17CE-4360-8B13-324205783E05}"/>
                </a:ext>
              </a:extLst>
            </p:cNvPr>
            <p:cNvSpPr/>
            <p:nvPr/>
          </p:nvSpPr>
          <p:spPr>
            <a:xfrm>
              <a:off x="8758870" y="4508010"/>
              <a:ext cx="2982974" cy="38674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kern="100" dirty="0">
                  <a:solidFill>
                    <a:schemeClr val="bg1"/>
                  </a:solidFill>
                  <a:latin typeface="Footlight MT Light" panose="0204060206030A020304" pitchFamily="18" charset="0"/>
                  <a:cs typeface="Times New Roman" panose="02020603050405020304" pitchFamily="18" charset="0"/>
                </a:rPr>
                <a:t>Export Volume by Company</a:t>
              </a:r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C1C0C2-BB7D-43C0-994B-34A4BC949F3F}"/>
              </a:ext>
            </a:extLst>
          </p:cNvPr>
          <p:cNvCxnSpPr/>
          <p:nvPr/>
        </p:nvCxnSpPr>
        <p:spPr>
          <a:xfrm>
            <a:off x="5971730" y="1115502"/>
            <a:ext cx="0" cy="4625239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581628E-E67F-41BC-97C8-B7F6052A5407}"/>
              </a:ext>
            </a:extLst>
          </p:cNvPr>
          <p:cNvGrpSpPr/>
          <p:nvPr/>
        </p:nvGrpSpPr>
        <p:grpSpPr>
          <a:xfrm flipH="1">
            <a:off x="6026968" y="1366967"/>
            <a:ext cx="777624" cy="3585461"/>
            <a:chOff x="5597448" y="2536351"/>
            <a:chExt cx="777624" cy="2388115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D82B2187-E681-4E09-99B8-01A4AFAB2484}"/>
                </a:ext>
              </a:extLst>
            </p:cNvPr>
            <p:cNvCxnSpPr/>
            <p:nvPr/>
          </p:nvCxnSpPr>
          <p:spPr>
            <a:xfrm>
              <a:off x="6088531" y="2550987"/>
              <a:ext cx="0" cy="2373479"/>
            </a:xfrm>
            <a:prstGeom prst="line">
              <a:avLst/>
            </a:prstGeom>
            <a:ln>
              <a:prstDash val="sys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CC28985-9811-4D37-B4E8-0A6A08A7EE8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957358" y="4760342"/>
              <a:ext cx="0" cy="320730"/>
            </a:xfrm>
            <a:prstGeom prst="line">
              <a:avLst/>
            </a:prstGeom>
            <a:ln>
              <a:prstDash val="sys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A9A667E2-6984-4684-A333-CD8C1903016E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832238" y="2301561"/>
              <a:ext cx="0" cy="469580"/>
            </a:xfrm>
            <a:prstGeom prst="line">
              <a:avLst/>
            </a:prstGeom>
            <a:ln>
              <a:prstDash val="sys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E85165C-85F8-4D45-8FC9-13327F8B6346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996941" y="3340700"/>
              <a:ext cx="0" cy="756263"/>
            </a:xfrm>
            <a:prstGeom prst="line">
              <a:avLst/>
            </a:prstGeom>
            <a:ln>
              <a:prstDash val="sys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1CB23DF8-B687-492C-9BBA-C97C01B224E5}"/>
              </a:ext>
            </a:extLst>
          </p:cNvPr>
          <p:cNvSpPr/>
          <p:nvPr/>
        </p:nvSpPr>
        <p:spPr>
          <a:xfrm>
            <a:off x="5807067" y="2935885"/>
            <a:ext cx="329323" cy="33658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ootlight MT Light" panose="0204060206030A020304" pitchFamily="18" charset="0"/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4F28D072-DA62-4D5F-B79E-AB474D2CD8D9}"/>
              </a:ext>
            </a:extLst>
          </p:cNvPr>
          <p:cNvPicPr>
            <a:picLocks noChangeAspect="1"/>
          </p:cNvPicPr>
          <p:nvPr/>
        </p:nvPicPr>
        <p:blipFill>
          <a:blip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564" y="881924"/>
            <a:ext cx="739761" cy="81269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333637C-3683-5C71-3C02-09E1B4E411A3}"/>
              </a:ext>
            </a:extLst>
          </p:cNvPr>
          <p:cNvSpPr/>
          <p:nvPr/>
        </p:nvSpPr>
        <p:spPr>
          <a:xfrm>
            <a:off x="482198" y="3685744"/>
            <a:ext cx="2600359" cy="30777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400" b="1" kern="100" dirty="0">
                <a:solidFill>
                  <a:schemeClr val="bg1"/>
                </a:solidFill>
                <a:latin typeface="Footlight MT Light" panose="0204060206030A020304" pitchFamily="18" charset="0"/>
                <a:cs typeface="Times New Roman" panose="02020603050405020304" pitchFamily="18" charset="0"/>
              </a:rPr>
              <a:t>Export Destination by Value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C756BC-234F-AD27-CF64-52119108DDA0}"/>
              </a:ext>
            </a:extLst>
          </p:cNvPr>
          <p:cNvSpPr/>
          <p:nvPr/>
        </p:nvSpPr>
        <p:spPr>
          <a:xfrm>
            <a:off x="123920" y="4256076"/>
            <a:ext cx="395360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kern="100" dirty="0">
                <a:solidFill>
                  <a:schemeClr val="accent6">
                    <a:lumMod val="75000"/>
                  </a:schemeClr>
                </a:solidFill>
                <a:latin typeface="Footlight MT Light" panose="0204060206030A020304" pitchFamily="18" charset="0"/>
              </a:rPr>
              <a:t>China                 87.89%</a:t>
            </a:r>
          </a:p>
          <a:p>
            <a:r>
              <a:rPr lang="en-US" sz="2000" kern="100" dirty="0">
                <a:solidFill>
                  <a:schemeClr val="accent6">
                    <a:lumMod val="75000"/>
                  </a:schemeClr>
                </a:solidFill>
                <a:latin typeface="Footlight MT Light" panose="0204060206030A020304" pitchFamily="18" charset="0"/>
              </a:rPr>
              <a:t>Malaysia              4.64% </a:t>
            </a:r>
          </a:p>
          <a:p>
            <a:r>
              <a:rPr lang="en-US" sz="2000" kern="100" dirty="0">
                <a:solidFill>
                  <a:schemeClr val="accent6">
                    <a:lumMod val="75000"/>
                  </a:schemeClr>
                </a:solidFill>
                <a:latin typeface="Footlight MT Light" panose="0204060206030A020304" pitchFamily="18" charset="0"/>
              </a:rPr>
              <a:t>Korea 		1.41%</a:t>
            </a:r>
          </a:p>
          <a:p>
            <a:r>
              <a:rPr lang="en-US" sz="2000" kern="100" dirty="0">
                <a:solidFill>
                  <a:schemeClr val="accent6">
                    <a:lumMod val="75000"/>
                  </a:schemeClr>
                </a:solidFill>
                <a:latin typeface="Footlight MT Light" panose="0204060206030A020304" pitchFamily="18" charset="0"/>
              </a:rPr>
              <a:t>Thailand              1.17%</a:t>
            </a:r>
          </a:p>
          <a:p>
            <a:r>
              <a:rPr lang="en-US" sz="2000" kern="100" dirty="0">
                <a:solidFill>
                  <a:schemeClr val="accent6">
                    <a:lumMod val="75000"/>
                  </a:schemeClr>
                </a:solidFill>
                <a:latin typeface="Footlight MT Light" panose="0204060206030A020304" pitchFamily="18" charset="0"/>
              </a:rPr>
              <a:t>UAE 		1.11%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51610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4507A9A-81F2-43A0-A177-D40356C83177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497" y="39989"/>
            <a:ext cx="2595199" cy="1730132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9E9998EC-4492-4011-8B8F-53E51B90B1F0}"/>
              </a:ext>
            </a:extLst>
          </p:cNvPr>
          <p:cNvGrpSpPr/>
          <p:nvPr/>
        </p:nvGrpSpPr>
        <p:grpSpPr>
          <a:xfrm>
            <a:off x="5674203" y="4480597"/>
            <a:ext cx="1927459" cy="1418898"/>
            <a:chOff x="9286259" y="4396201"/>
            <a:chExt cx="2632372" cy="1974279"/>
          </a:xfrm>
        </p:grpSpPr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B014ECB9-C8D4-4499-B7B9-E33106D05BC0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86259" y="4396201"/>
              <a:ext cx="2632372" cy="1974279"/>
            </a:xfrm>
            <a:prstGeom prst="rect">
              <a:avLst/>
            </a:prstGeom>
          </p:spPr>
        </p:pic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DEBA960-7E45-47AE-B0D2-C2A97EEC4CA4}"/>
                </a:ext>
              </a:extLst>
            </p:cNvPr>
            <p:cNvSpPr/>
            <p:nvPr/>
          </p:nvSpPr>
          <p:spPr>
            <a:xfrm>
              <a:off x="10347676" y="5247531"/>
              <a:ext cx="694056" cy="854898"/>
            </a:xfrm>
            <a:prstGeom prst="rect">
              <a:avLst/>
            </a:prstGeom>
            <a:solidFill>
              <a:srgbClr val="C3AD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4">
                    <a:lumMod val="50000"/>
                  </a:schemeClr>
                </a:solidFill>
                <a:latin typeface="Footlight MT Light" panose="0204060206030A020304" pitchFamily="18" charset="0"/>
              </a:endParaRPr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7E8411A1-F43D-4CAE-85C5-BB101547438E}"/>
                </a:ext>
              </a:extLst>
            </p:cNvPr>
            <p:cNvPicPr/>
            <p:nvPr/>
          </p:nvPicPr>
          <p:blipFill>
            <a:blip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76071" y="5378873"/>
              <a:ext cx="576210" cy="62839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41" name="Picture 40">
            <a:extLst>
              <a:ext uri="{FF2B5EF4-FFF2-40B4-BE49-F238E27FC236}">
                <a16:creationId xmlns:a16="http://schemas.microsoft.com/office/drawing/2014/main" id="{8A6DE480-D816-4EC7-824D-D11F23DF1404}"/>
              </a:ext>
            </a:extLst>
          </p:cNvPr>
          <p:cNvPicPr>
            <a:picLocks noChangeAspect="1"/>
          </p:cNvPicPr>
          <p:nvPr/>
        </p:nvPicPr>
        <p:blipFill>
          <a:blip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06128" y="2574454"/>
            <a:ext cx="3166050" cy="95852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2B2DE56E-7EBA-430D-93D5-28D77C37323F}"/>
              </a:ext>
            </a:extLst>
          </p:cNvPr>
          <p:cNvPicPr>
            <a:picLocks noChangeAspect="1"/>
          </p:cNvPicPr>
          <p:nvPr/>
        </p:nvPicPr>
        <p:blipFill>
          <a:blip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" y="-94128"/>
            <a:ext cx="12192000" cy="6858000"/>
          </a:xfrm>
          <a:prstGeom prst="rect">
            <a:avLst/>
          </a:prstGeom>
          <a:noFill/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51AA5644-6545-4133-A635-BD257C9E5729}"/>
              </a:ext>
            </a:extLst>
          </p:cNvPr>
          <p:cNvGrpSpPr/>
          <p:nvPr/>
        </p:nvGrpSpPr>
        <p:grpSpPr>
          <a:xfrm>
            <a:off x="156717" y="968794"/>
            <a:ext cx="912791" cy="879290"/>
            <a:chOff x="2228045" y="622102"/>
            <a:chExt cx="757708" cy="85665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DDAC77F-5A69-428E-825F-FF992E84D627}"/>
                </a:ext>
              </a:extLst>
            </p:cNvPr>
            <p:cNvSpPr/>
            <p:nvPr/>
          </p:nvSpPr>
          <p:spPr>
            <a:xfrm>
              <a:off x="2228045" y="812563"/>
              <a:ext cx="553792" cy="666194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ootlight MT Light" panose="0204060206030A020304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A4FAC8D-F85B-4D9B-9854-337859C74D82}"/>
                </a:ext>
              </a:extLst>
            </p:cNvPr>
            <p:cNvSpPr/>
            <p:nvPr/>
          </p:nvSpPr>
          <p:spPr>
            <a:xfrm>
              <a:off x="2431961" y="622102"/>
              <a:ext cx="553792" cy="66619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ootlight MT Light" panose="0204060206030A020304" pitchFamily="18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F635D55-E89E-48B1-B84D-F60F8007C5E0}"/>
              </a:ext>
            </a:extLst>
          </p:cNvPr>
          <p:cNvGrpSpPr/>
          <p:nvPr/>
        </p:nvGrpSpPr>
        <p:grpSpPr>
          <a:xfrm>
            <a:off x="-7469" y="5637053"/>
            <a:ext cx="12199469" cy="1217685"/>
            <a:chOff x="-7469" y="5637053"/>
            <a:chExt cx="12199469" cy="1217685"/>
          </a:xfrm>
        </p:grpSpPr>
        <p:sp>
          <p:nvSpPr>
            <p:cNvPr id="23" name="Rectangle 21">
              <a:extLst>
                <a:ext uri="{FF2B5EF4-FFF2-40B4-BE49-F238E27FC236}">
                  <a16:creationId xmlns:a16="http://schemas.microsoft.com/office/drawing/2014/main" id="{6AF9DC37-C9F8-4D61-A7BF-6750B7B09A9E}"/>
                </a:ext>
              </a:extLst>
            </p:cNvPr>
            <p:cNvSpPr/>
            <p:nvPr/>
          </p:nvSpPr>
          <p:spPr>
            <a:xfrm>
              <a:off x="-7469" y="5637053"/>
              <a:ext cx="12192000" cy="1102313"/>
            </a:xfrm>
            <a:custGeom>
              <a:avLst/>
              <a:gdLst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169097 h 814210"/>
                <a:gd name="connsiteX1" fmla="*/ 12192000 w 12192000"/>
                <a:gd name="connsiteY1" fmla="*/ 169097 h 814210"/>
                <a:gd name="connsiteX2" fmla="*/ 12192000 w 12192000"/>
                <a:gd name="connsiteY2" fmla="*/ 814210 h 814210"/>
                <a:gd name="connsiteX3" fmla="*/ 0 w 12192000"/>
                <a:gd name="connsiteY3" fmla="*/ 814210 h 814210"/>
                <a:gd name="connsiteX4" fmla="*/ 0 w 12192000"/>
                <a:gd name="connsiteY4" fmla="*/ 169097 h 814210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1102313">
                  <a:moveTo>
                    <a:pt x="0" y="457200"/>
                  </a:moveTo>
                  <a:cubicBezTo>
                    <a:pt x="4424948" y="-192505"/>
                    <a:pt x="7502358" y="1876926"/>
                    <a:pt x="12192000" y="0"/>
                  </a:cubicBezTo>
                  <a:lnTo>
                    <a:pt x="12192000" y="1102313"/>
                  </a:lnTo>
                  <a:lnTo>
                    <a:pt x="0" y="1102313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2800" b="1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E8CA429-88BE-42FA-8BA0-D0C3D1C3F3F8}"/>
                </a:ext>
              </a:extLst>
            </p:cNvPr>
            <p:cNvSpPr/>
            <p:nvPr/>
          </p:nvSpPr>
          <p:spPr>
            <a:xfrm>
              <a:off x="0" y="5752425"/>
              <a:ext cx="12192000" cy="1102313"/>
            </a:xfrm>
            <a:custGeom>
              <a:avLst/>
              <a:gdLst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169097 h 814210"/>
                <a:gd name="connsiteX1" fmla="*/ 12192000 w 12192000"/>
                <a:gd name="connsiteY1" fmla="*/ 169097 h 814210"/>
                <a:gd name="connsiteX2" fmla="*/ 12192000 w 12192000"/>
                <a:gd name="connsiteY2" fmla="*/ 814210 h 814210"/>
                <a:gd name="connsiteX3" fmla="*/ 0 w 12192000"/>
                <a:gd name="connsiteY3" fmla="*/ 814210 h 814210"/>
                <a:gd name="connsiteX4" fmla="*/ 0 w 12192000"/>
                <a:gd name="connsiteY4" fmla="*/ 169097 h 814210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1102313">
                  <a:moveTo>
                    <a:pt x="0" y="457200"/>
                  </a:moveTo>
                  <a:cubicBezTo>
                    <a:pt x="4424948" y="-192505"/>
                    <a:pt x="7502358" y="1876926"/>
                    <a:pt x="12192000" y="0"/>
                  </a:cubicBezTo>
                  <a:lnTo>
                    <a:pt x="12192000" y="1102313"/>
                  </a:lnTo>
                  <a:lnTo>
                    <a:pt x="0" y="1102313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2800" b="1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EB830A5B-3452-4F29-86FF-EA01FE6C475A}"/>
              </a:ext>
            </a:extLst>
          </p:cNvPr>
          <p:cNvPicPr/>
          <p:nvPr/>
        </p:nvPicPr>
        <p:blipFill rotWithShape="1">
          <a:blip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313" y="60158"/>
            <a:ext cx="1384771" cy="465455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F5170C7F-8C5C-4C21-B647-BC0E0DD63C7E}"/>
              </a:ext>
            </a:extLst>
          </p:cNvPr>
          <p:cNvSpPr/>
          <p:nvPr/>
        </p:nvSpPr>
        <p:spPr>
          <a:xfrm>
            <a:off x="845095" y="6354403"/>
            <a:ext cx="2448578" cy="465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bg1"/>
                </a:solidFill>
                <a:latin typeface="Footlight MT Light" panose="0204060206030A020304" pitchFamily="18" charset="0"/>
              </a:rPr>
              <a:t>@NigeriaEITI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8B61324-019A-48BC-86C3-735C36A6E2EF}"/>
              </a:ext>
            </a:extLst>
          </p:cNvPr>
          <p:cNvSpPr/>
          <p:nvPr/>
        </p:nvSpPr>
        <p:spPr>
          <a:xfrm>
            <a:off x="2692919" y="6359944"/>
            <a:ext cx="2448578" cy="465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bg1"/>
                </a:solidFill>
                <a:latin typeface="Footlight MT Light" panose="0204060206030A020304" pitchFamily="18" charset="0"/>
              </a:rPr>
              <a:t>www.neiti.gov.ng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366878D-9EA7-4530-8E86-DD52BFBA63CE}"/>
              </a:ext>
            </a:extLst>
          </p:cNvPr>
          <p:cNvSpPr/>
          <p:nvPr/>
        </p:nvSpPr>
        <p:spPr>
          <a:xfrm>
            <a:off x="2919379" y="6367276"/>
            <a:ext cx="45719" cy="452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endParaRPr lang="en-US" sz="2000" b="1" dirty="0">
              <a:solidFill>
                <a:schemeClr val="bg1"/>
              </a:solidFill>
              <a:latin typeface="Footlight MT Light" panose="0204060206030A020304" pitchFamily="18" charset="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D2570C3-BBE1-44CD-9DC6-3EF75569BD81}"/>
              </a:ext>
            </a:extLst>
          </p:cNvPr>
          <p:cNvGrpSpPr/>
          <p:nvPr/>
        </p:nvGrpSpPr>
        <p:grpSpPr>
          <a:xfrm>
            <a:off x="156717" y="2174460"/>
            <a:ext cx="3931452" cy="1711106"/>
            <a:chOff x="1994123" y="3651414"/>
            <a:chExt cx="2918436" cy="1711106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C252D85-D4E5-4F27-8697-B1402AE9E005}"/>
                </a:ext>
              </a:extLst>
            </p:cNvPr>
            <p:cNvSpPr/>
            <p:nvPr/>
          </p:nvSpPr>
          <p:spPr>
            <a:xfrm>
              <a:off x="1994123" y="4408413"/>
              <a:ext cx="2918436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kern="100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rPr>
                <a:t>Nigeria’s GDP in 2021 was </a:t>
              </a:r>
              <a:r>
                <a:rPr lang="en-US" sz="1400" strike="dblStrike" kern="100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rPr>
                <a:t>N</a:t>
              </a:r>
              <a:r>
                <a:rPr lang="en-US" sz="1400" kern="100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rPr>
                <a:t>173.53 trillion. Contribution of the Solid minerals sector </a:t>
              </a:r>
            </a:p>
            <a:p>
              <a:pPr algn="ctr"/>
              <a:r>
                <a:rPr lang="en-US" sz="2800" b="1" strike="dblStrike" kern="100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rPr>
                <a:t>N</a:t>
              </a:r>
              <a:r>
                <a:rPr lang="en-US" sz="2800" b="1" kern="100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rPr>
                <a:t>1.10 trillion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27C6486-7320-4E0A-B633-58959884DF1C}"/>
                </a:ext>
              </a:extLst>
            </p:cNvPr>
            <p:cNvSpPr/>
            <p:nvPr/>
          </p:nvSpPr>
          <p:spPr>
            <a:xfrm>
              <a:off x="2085995" y="3651414"/>
              <a:ext cx="2826564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kern="100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rPr>
                <a:t>0.63%</a:t>
              </a:r>
            </a:p>
            <a:p>
              <a:pPr algn="ctr"/>
              <a:r>
                <a:rPr lang="en-US" b="1" kern="100" dirty="0">
                  <a:solidFill>
                    <a:schemeClr val="accent6">
                      <a:lumMod val="50000"/>
                    </a:schemeClr>
                  </a:solidFill>
                  <a:highlight>
                    <a:srgbClr val="FFFF00"/>
                  </a:highlight>
                  <a:latin typeface="Footlight MT Light" panose="0204060206030A020304" pitchFamily="18" charset="0"/>
                </a:rPr>
                <a:t>Contribution to GDP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C69442B-0059-4947-B4D4-458FA6841988}"/>
              </a:ext>
            </a:extLst>
          </p:cNvPr>
          <p:cNvGrpSpPr/>
          <p:nvPr/>
        </p:nvGrpSpPr>
        <p:grpSpPr>
          <a:xfrm>
            <a:off x="7119963" y="2153982"/>
            <a:ext cx="4369897" cy="1724493"/>
            <a:chOff x="1385767" y="3651820"/>
            <a:chExt cx="3572136" cy="1724493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EB60104-276C-4395-BFA4-5BF443616DA2}"/>
                </a:ext>
              </a:extLst>
            </p:cNvPr>
            <p:cNvSpPr/>
            <p:nvPr/>
          </p:nvSpPr>
          <p:spPr>
            <a:xfrm>
              <a:off x="1385767" y="4422206"/>
              <a:ext cx="3572136" cy="95410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1400" kern="100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rPr>
                <a:t>The value of Nigeria’s export in 2021 was </a:t>
              </a:r>
              <a:r>
                <a:rPr lang="en-US" sz="1400" strike="dblStrike" kern="100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rPr>
                <a:t>N</a:t>
              </a:r>
              <a:r>
                <a:rPr lang="en-US" sz="1400" kern="100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rPr>
                <a:t>18,200 billion. Solid minerals sector contribution was </a:t>
              </a:r>
            </a:p>
            <a:p>
              <a:pPr algn="ctr"/>
              <a:r>
                <a:rPr lang="en-US" sz="2800" b="1" strike="dblStrike" kern="100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rPr>
                <a:t>N</a:t>
              </a:r>
              <a:r>
                <a:rPr lang="en-US" sz="2800" b="1" kern="100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rPr>
                <a:t>43.68 billion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C3C367D9-E4CF-476E-8EB9-693175584F64}"/>
                </a:ext>
              </a:extLst>
            </p:cNvPr>
            <p:cNvSpPr/>
            <p:nvPr/>
          </p:nvSpPr>
          <p:spPr>
            <a:xfrm>
              <a:off x="1492017" y="3651820"/>
              <a:ext cx="327028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kern="100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rPr>
                <a:t>0.24%</a:t>
              </a:r>
            </a:p>
            <a:p>
              <a:pPr algn="ctr"/>
              <a:r>
                <a:rPr lang="en-US" b="1" kern="100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rPr>
                <a:t>Contribution to Export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A1A9079-289C-4DDC-A71A-07867217C763}"/>
              </a:ext>
            </a:extLst>
          </p:cNvPr>
          <p:cNvGrpSpPr/>
          <p:nvPr/>
        </p:nvGrpSpPr>
        <p:grpSpPr>
          <a:xfrm>
            <a:off x="7339185" y="4232499"/>
            <a:ext cx="4308983" cy="1999910"/>
            <a:chOff x="1980824" y="3475435"/>
            <a:chExt cx="3581846" cy="1999910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927AAE9-783C-4F79-9C79-FEC6C438DF6A}"/>
                </a:ext>
              </a:extLst>
            </p:cNvPr>
            <p:cNvSpPr/>
            <p:nvPr/>
          </p:nvSpPr>
          <p:spPr>
            <a:xfrm>
              <a:off x="2535011" y="4244239"/>
              <a:ext cx="2872054" cy="1231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kern="100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rPr>
                <a:t>The federal government revenue collection </a:t>
              </a:r>
              <a:r>
                <a:rPr lang="en-US" b="1" strike="dblStrike" kern="100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rPr>
                <a:t>N</a:t>
              </a:r>
              <a:r>
                <a:rPr lang="en-US" b="1" kern="100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rPr>
                <a:t>6.63</a:t>
              </a:r>
              <a:r>
                <a:rPr lang="en-US" kern="100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rPr>
                <a:t> </a:t>
              </a:r>
              <a:r>
                <a:rPr lang="en-US" b="1" kern="100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rPr>
                <a:t>trillion</a:t>
              </a:r>
              <a:r>
                <a:rPr lang="en-US" kern="100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rPr>
                <a:t>.</a:t>
              </a:r>
            </a:p>
            <a:p>
              <a:pPr algn="ctr"/>
              <a:r>
                <a:rPr lang="en-US" sz="1400" kern="100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rPr>
                <a:t>Solid minerals sector contribution -</a:t>
              </a:r>
            </a:p>
            <a:p>
              <a:pPr algn="ctr"/>
              <a:r>
                <a:rPr lang="en-US" sz="2800" b="1" strike="dblStrike" kern="100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rPr>
                <a:t>N</a:t>
              </a:r>
              <a:r>
                <a:rPr lang="en-US" sz="2800" b="1" kern="100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rPr>
                <a:t>173.98 billion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D42074B-FCD6-4471-8929-CF8768497C0E}"/>
                </a:ext>
              </a:extLst>
            </p:cNvPr>
            <p:cNvSpPr/>
            <p:nvPr/>
          </p:nvSpPr>
          <p:spPr>
            <a:xfrm>
              <a:off x="1980824" y="3475435"/>
              <a:ext cx="3581846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kern="100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rPr>
                <a:t>2.62%</a:t>
              </a:r>
            </a:p>
            <a:p>
              <a:pPr algn="ctr"/>
              <a:r>
                <a:rPr lang="en-US" b="1" kern="100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rPr>
                <a:t>Contribution to government revenue</a:t>
              </a:r>
            </a:p>
          </p:txBody>
        </p:sp>
      </p:grp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655561F-DA17-478C-B054-4B2B0019B09F}"/>
              </a:ext>
            </a:extLst>
          </p:cNvPr>
          <p:cNvCxnSpPr>
            <a:cxnSpLocks/>
          </p:cNvCxnSpPr>
          <p:nvPr/>
        </p:nvCxnSpPr>
        <p:spPr>
          <a:xfrm rot="16200000">
            <a:off x="9622701" y="-635875"/>
            <a:ext cx="0" cy="512366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2BFB3ED-7FC6-4D98-A05B-97513A00ADCC}"/>
              </a:ext>
            </a:extLst>
          </p:cNvPr>
          <p:cNvCxnSpPr>
            <a:cxnSpLocks/>
          </p:cNvCxnSpPr>
          <p:nvPr/>
        </p:nvCxnSpPr>
        <p:spPr>
          <a:xfrm rot="16200000">
            <a:off x="9622701" y="1517353"/>
            <a:ext cx="0" cy="512366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54F72997-08F7-E05A-8422-DB30A3C251EF}"/>
              </a:ext>
            </a:extLst>
          </p:cNvPr>
          <p:cNvSpPr/>
          <p:nvPr/>
        </p:nvSpPr>
        <p:spPr>
          <a:xfrm>
            <a:off x="5381121" y="430924"/>
            <a:ext cx="2806438" cy="1075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0018CD-075F-4CCB-86B7-8AAEE4F5D627}"/>
              </a:ext>
            </a:extLst>
          </p:cNvPr>
          <p:cNvSpPr txBox="1"/>
          <p:nvPr/>
        </p:nvSpPr>
        <p:spPr>
          <a:xfrm>
            <a:off x="1455553" y="373267"/>
            <a:ext cx="8111067" cy="1504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  <a:cs typeface="Times New Roman" panose="02020603050405020304" pitchFamily="18" charset="0"/>
              </a:rPr>
              <a:t>Contribution of the Sector to the Economy</a:t>
            </a:r>
            <a:endParaRPr lang="en-US" sz="4400" b="1" kern="100" dirty="0">
              <a:solidFill>
                <a:schemeClr val="accent6">
                  <a:lumMod val="50000"/>
                </a:schemeClr>
              </a:solidFill>
              <a:latin typeface="Footlight MT Light" panose="0204060206030A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18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2.22222E-6 L 0.29023 -0.00486 " pathEditMode="relative" rAng="0" ptsTypes="AA">
                                      <p:cBhvr>
                                        <p:cTn id="12" dur="2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5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7C2D539-5886-47F7-BA8D-780EE9FDDB25}"/>
              </a:ext>
            </a:extLst>
          </p:cNvPr>
          <p:cNvSpPr txBox="1"/>
          <p:nvPr/>
        </p:nvSpPr>
        <p:spPr>
          <a:xfrm>
            <a:off x="3676336" y="97944"/>
            <a:ext cx="5256406" cy="1504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400" b="1" kern="100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  <a:cs typeface="Times New Roman" panose="02020603050405020304" pitchFamily="18" charset="0"/>
              </a:rPr>
              <a:t>Key Findings and Recommendations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8082992-020F-46A2-8B30-15BA6A967A9D}"/>
              </a:ext>
            </a:extLst>
          </p:cNvPr>
          <p:cNvPicPr>
            <a:picLocks noChangeAspect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59" t="19442" r="28852" b="64264"/>
          <a:stretch/>
        </p:blipFill>
        <p:spPr>
          <a:xfrm>
            <a:off x="7030" y="-1"/>
            <a:ext cx="1864978" cy="519685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E397545B-7A3B-37F4-59EE-B8BE952671B1}"/>
              </a:ext>
            </a:extLst>
          </p:cNvPr>
          <p:cNvGrpSpPr/>
          <p:nvPr/>
        </p:nvGrpSpPr>
        <p:grpSpPr>
          <a:xfrm>
            <a:off x="2692919" y="50291"/>
            <a:ext cx="774879" cy="768031"/>
            <a:chOff x="2228045" y="622102"/>
            <a:chExt cx="757708" cy="85665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E8BF77C-3B82-F5DF-58F1-958B722D7CEF}"/>
                </a:ext>
              </a:extLst>
            </p:cNvPr>
            <p:cNvSpPr/>
            <p:nvPr/>
          </p:nvSpPr>
          <p:spPr>
            <a:xfrm>
              <a:off x="2228045" y="812563"/>
              <a:ext cx="553792" cy="666194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Footlight MT Light" panose="0204060206030A020304" pitchFamily="18" charset="0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85AA4D2-FFE7-24EC-F982-F9ED148716E8}"/>
                </a:ext>
              </a:extLst>
            </p:cNvPr>
            <p:cNvSpPr/>
            <p:nvPr/>
          </p:nvSpPr>
          <p:spPr>
            <a:xfrm>
              <a:off x="2431961" y="622102"/>
              <a:ext cx="553792" cy="66619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Footlight MT Light" panose="0204060206030A020304" pitchFamily="18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1F42982-1717-423C-BFB7-5BB89A4E86E4}"/>
              </a:ext>
            </a:extLst>
          </p:cNvPr>
          <p:cNvGrpSpPr/>
          <p:nvPr/>
        </p:nvGrpSpPr>
        <p:grpSpPr>
          <a:xfrm>
            <a:off x="-7469" y="5637053"/>
            <a:ext cx="12199469" cy="1217685"/>
            <a:chOff x="-7469" y="5637053"/>
            <a:chExt cx="12199469" cy="1217685"/>
          </a:xfrm>
        </p:grpSpPr>
        <p:sp>
          <p:nvSpPr>
            <p:cNvPr id="20" name="Rectangle 21">
              <a:extLst>
                <a:ext uri="{FF2B5EF4-FFF2-40B4-BE49-F238E27FC236}">
                  <a16:creationId xmlns:a16="http://schemas.microsoft.com/office/drawing/2014/main" id="{3FD9C051-BA56-4D95-A304-E48C782D1D5F}"/>
                </a:ext>
              </a:extLst>
            </p:cNvPr>
            <p:cNvSpPr/>
            <p:nvPr/>
          </p:nvSpPr>
          <p:spPr>
            <a:xfrm>
              <a:off x="-7469" y="5637053"/>
              <a:ext cx="12192000" cy="1102313"/>
            </a:xfrm>
            <a:custGeom>
              <a:avLst/>
              <a:gdLst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169097 h 814210"/>
                <a:gd name="connsiteX1" fmla="*/ 12192000 w 12192000"/>
                <a:gd name="connsiteY1" fmla="*/ 169097 h 814210"/>
                <a:gd name="connsiteX2" fmla="*/ 12192000 w 12192000"/>
                <a:gd name="connsiteY2" fmla="*/ 814210 h 814210"/>
                <a:gd name="connsiteX3" fmla="*/ 0 w 12192000"/>
                <a:gd name="connsiteY3" fmla="*/ 814210 h 814210"/>
                <a:gd name="connsiteX4" fmla="*/ 0 w 12192000"/>
                <a:gd name="connsiteY4" fmla="*/ 169097 h 814210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1102313">
                  <a:moveTo>
                    <a:pt x="0" y="457200"/>
                  </a:moveTo>
                  <a:cubicBezTo>
                    <a:pt x="4424948" y="-192505"/>
                    <a:pt x="7502358" y="1876926"/>
                    <a:pt x="12192000" y="0"/>
                  </a:cubicBezTo>
                  <a:lnTo>
                    <a:pt x="12192000" y="1102313"/>
                  </a:lnTo>
                  <a:lnTo>
                    <a:pt x="0" y="1102313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2800" b="1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</a:endParaRPr>
            </a:p>
          </p:txBody>
        </p:sp>
        <p:sp>
          <p:nvSpPr>
            <p:cNvPr id="21" name="Rectangle 21">
              <a:extLst>
                <a:ext uri="{FF2B5EF4-FFF2-40B4-BE49-F238E27FC236}">
                  <a16:creationId xmlns:a16="http://schemas.microsoft.com/office/drawing/2014/main" id="{D611ABFA-2949-487D-BC9F-CEC87C5867FE}"/>
                </a:ext>
              </a:extLst>
            </p:cNvPr>
            <p:cNvSpPr/>
            <p:nvPr/>
          </p:nvSpPr>
          <p:spPr>
            <a:xfrm>
              <a:off x="0" y="5752425"/>
              <a:ext cx="12192000" cy="1102313"/>
            </a:xfrm>
            <a:custGeom>
              <a:avLst/>
              <a:gdLst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169097 h 814210"/>
                <a:gd name="connsiteX1" fmla="*/ 12192000 w 12192000"/>
                <a:gd name="connsiteY1" fmla="*/ 169097 h 814210"/>
                <a:gd name="connsiteX2" fmla="*/ 12192000 w 12192000"/>
                <a:gd name="connsiteY2" fmla="*/ 814210 h 814210"/>
                <a:gd name="connsiteX3" fmla="*/ 0 w 12192000"/>
                <a:gd name="connsiteY3" fmla="*/ 814210 h 814210"/>
                <a:gd name="connsiteX4" fmla="*/ 0 w 12192000"/>
                <a:gd name="connsiteY4" fmla="*/ 169097 h 814210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1102313">
                  <a:moveTo>
                    <a:pt x="0" y="457200"/>
                  </a:moveTo>
                  <a:cubicBezTo>
                    <a:pt x="4424948" y="-192505"/>
                    <a:pt x="7502358" y="1876926"/>
                    <a:pt x="12192000" y="0"/>
                  </a:cubicBezTo>
                  <a:lnTo>
                    <a:pt x="12192000" y="1102313"/>
                  </a:lnTo>
                  <a:lnTo>
                    <a:pt x="0" y="1102313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2800" b="1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</a:endParaRP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BFEC15A7-9026-450E-BF9E-17DEA708BA13}"/>
              </a:ext>
            </a:extLst>
          </p:cNvPr>
          <p:cNvSpPr/>
          <p:nvPr/>
        </p:nvSpPr>
        <p:spPr>
          <a:xfrm>
            <a:off x="845095" y="6354403"/>
            <a:ext cx="2448578" cy="465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bg1"/>
                </a:solidFill>
                <a:latin typeface="Footlight MT Light" panose="0204060206030A020304" pitchFamily="18" charset="0"/>
              </a:rPr>
              <a:t>@NigeriaEITI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0650BE0-E46D-4697-B4CC-84C96F3F8C48}"/>
              </a:ext>
            </a:extLst>
          </p:cNvPr>
          <p:cNvSpPr/>
          <p:nvPr/>
        </p:nvSpPr>
        <p:spPr>
          <a:xfrm>
            <a:off x="2692919" y="6359944"/>
            <a:ext cx="2448578" cy="465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bg1"/>
                </a:solidFill>
                <a:latin typeface="Footlight MT Light" panose="0204060206030A020304" pitchFamily="18" charset="0"/>
              </a:rPr>
              <a:t>www.neiti.gov.ng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249B12F-0D95-4C0F-A330-9FBD856329D9}"/>
              </a:ext>
            </a:extLst>
          </p:cNvPr>
          <p:cNvSpPr/>
          <p:nvPr/>
        </p:nvSpPr>
        <p:spPr>
          <a:xfrm>
            <a:off x="2919379" y="6367276"/>
            <a:ext cx="45719" cy="452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endParaRPr lang="en-US" sz="2000" b="1" dirty="0">
              <a:solidFill>
                <a:schemeClr val="bg1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3DB9C-C200-DF6E-8F0F-F1140E945728}"/>
              </a:ext>
            </a:extLst>
          </p:cNvPr>
          <p:cNvSpPr txBox="1"/>
          <p:nvPr/>
        </p:nvSpPr>
        <p:spPr>
          <a:xfrm>
            <a:off x="670077" y="1562561"/>
            <a:ext cx="991384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kern="100" dirty="0">
                <a:latin typeface="Footlight MT Light" panose="0204060206030A020304" pitchFamily="18" charset="0"/>
                <a:ea typeface="Gentium Basic"/>
                <a:cs typeface="Gentium Basic"/>
              </a:rPr>
              <a:t>The report made a total of 44 findings &amp; recommendations from Page 76 -94 of the report covering the following areas:</a:t>
            </a:r>
          </a:p>
          <a:p>
            <a:pPr algn="just"/>
            <a:endParaRPr lang="en-US" sz="2400" kern="100" dirty="0">
              <a:latin typeface="Footlight MT Light" panose="0204060206030A020304" pitchFamily="18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sz="2400" kern="100" dirty="0">
                <a:latin typeface="Footlight MT Light" panose="0204060206030A020304" pitchFamily="18" charset="0"/>
              </a:rPr>
              <a:t>Regulation issues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sz="2400" kern="100" dirty="0">
                <a:latin typeface="Footlight MT Light" panose="0204060206030A020304" pitchFamily="18" charset="0"/>
              </a:rPr>
              <a:t>Financial Issues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sz="2400" kern="100" dirty="0">
                <a:latin typeface="Footlight MT Light" panose="0204060206030A020304" pitchFamily="18" charset="0"/>
              </a:rPr>
              <a:t>Environmental Issues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sz="2400" kern="100" dirty="0">
                <a:latin typeface="Footlight MT Light" panose="0204060206030A020304" pitchFamily="18" charset="0"/>
              </a:rPr>
              <a:t>Process Issues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sz="2400" kern="100" dirty="0">
                <a:latin typeface="Footlight MT Light" panose="0204060206030A020304" pitchFamily="18" charset="0"/>
              </a:rPr>
              <a:t>Production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sz="2400" kern="100" dirty="0">
                <a:latin typeface="Footlight MT Light" panose="0204060206030A020304" pitchFamily="18" charset="0"/>
              </a:rPr>
              <a:t>Volume management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sz="2400" kern="100" dirty="0">
                <a:latin typeface="Footlight MT Light" panose="0204060206030A020304" pitchFamily="18" charset="0"/>
              </a:rPr>
              <a:t>Revenue Generation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sz="2400" kern="100" dirty="0">
                <a:latin typeface="Footlight MT Light" panose="0204060206030A020304" pitchFamily="18" charset="0"/>
              </a:rPr>
              <a:t>Global emerging development issues in the Solid Minerals sector</a:t>
            </a:r>
            <a:endParaRPr lang="en-US" sz="24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50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7C2D539-5886-47F7-BA8D-780EE9FDDB25}"/>
              </a:ext>
            </a:extLst>
          </p:cNvPr>
          <p:cNvSpPr txBox="1"/>
          <p:nvPr/>
        </p:nvSpPr>
        <p:spPr>
          <a:xfrm>
            <a:off x="3501976" y="78557"/>
            <a:ext cx="6782517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3200" b="1" kern="100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  <a:cs typeface="Times New Roman" panose="02020603050405020304" pitchFamily="18" charset="0"/>
              </a:rPr>
              <a:t>Key Findings and Recommendations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8082992-020F-46A2-8B30-15BA6A967A9D}"/>
              </a:ext>
            </a:extLst>
          </p:cNvPr>
          <p:cNvPicPr>
            <a:picLocks noChangeAspect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59" t="19442" r="28852" b="64264"/>
          <a:stretch/>
        </p:blipFill>
        <p:spPr>
          <a:xfrm>
            <a:off x="7030" y="-1"/>
            <a:ext cx="1864978" cy="519685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E397545B-7A3B-37F4-59EE-B8BE952671B1}"/>
              </a:ext>
            </a:extLst>
          </p:cNvPr>
          <p:cNvGrpSpPr/>
          <p:nvPr/>
        </p:nvGrpSpPr>
        <p:grpSpPr>
          <a:xfrm>
            <a:off x="2692919" y="50291"/>
            <a:ext cx="774879" cy="768031"/>
            <a:chOff x="2228045" y="622102"/>
            <a:chExt cx="757708" cy="85665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E8BF77C-3B82-F5DF-58F1-958B722D7CEF}"/>
                </a:ext>
              </a:extLst>
            </p:cNvPr>
            <p:cNvSpPr/>
            <p:nvPr/>
          </p:nvSpPr>
          <p:spPr>
            <a:xfrm>
              <a:off x="2228045" y="812563"/>
              <a:ext cx="553792" cy="666194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Footlight MT Light" panose="0204060206030A020304" pitchFamily="18" charset="0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85AA4D2-FFE7-24EC-F982-F9ED148716E8}"/>
                </a:ext>
              </a:extLst>
            </p:cNvPr>
            <p:cNvSpPr/>
            <p:nvPr/>
          </p:nvSpPr>
          <p:spPr>
            <a:xfrm>
              <a:off x="2431961" y="622102"/>
              <a:ext cx="553792" cy="66619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Footlight MT Light" panose="0204060206030A020304" pitchFamily="18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1F42982-1717-423C-BFB7-5BB89A4E86E4}"/>
              </a:ext>
            </a:extLst>
          </p:cNvPr>
          <p:cNvGrpSpPr/>
          <p:nvPr/>
        </p:nvGrpSpPr>
        <p:grpSpPr>
          <a:xfrm>
            <a:off x="-7469" y="5637053"/>
            <a:ext cx="12199469" cy="1217685"/>
            <a:chOff x="-7469" y="5637053"/>
            <a:chExt cx="12199469" cy="1217685"/>
          </a:xfrm>
        </p:grpSpPr>
        <p:sp>
          <p:nvSpPr>
            <p:cNvPr id="20" name="Rectangle 21">
              <a:extLst>
                <a:ext uri="{FF2B5EF4-FFF2-40B4-BE49-F238E27FC236}">
                  <a16:creationId xmlns:a16="http://schemas.microsoft.com/office/drawing/2014/main" id="{3FD9C051-BA56-4D95-A304-E48C782D1D5F}"/>
                </a:ext>
              </a:extLst>
            </p:cNvPr>
            <p:cNvSpPr/>
            <p:nvPr/>
          </p:nvSpPr>
          <p:spPr>
            <a:xfrm>
              <a:off x="-7469" y="5637053"/>
              <a:ext cx="12192000" cy="1102313"/>
            </a:xfrm>
            <a:custGeom>
              <a:avLst/>
              <a:gdLst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169097 h 814210"/>
                <a:gd name="connsiteX1" fmla="*/ 12192000 w 12192000"/>
                <a:gd name="connsiteY1" fmla="*/ 169097 h 814210"/>
                <a:gd name="connsiteX2" fmla="*/ 12192000 w 12192000"/>
                <a:gd name="connsiteY2" fmla="*/ 814210 h 814210"/>
                <a:gd name="connsiteX3" fmla="*/ 0 w 12192000"/>
                <a:gd name="connsiteY3" fmla="*/ 814210 h 814210"/>
                <a:gd name="connsiteX4" fmla="*/ 0 w 12192000"/>
                <a:gd name="connsiteY4" fmla="*/ 169097 h 814210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1102313">
                  <a:moveTo>
                    <a:pt x="0" y="457200"/>
                  </a:moveTo>
                  <a:cubicBezTo>
                    <a:pt x="4424948" y="-192505"/>
                    <a:pt x="7502358" y="1876926"/>
                    <a:pt x="12192000" y="0"/>
                  </a:cubicBezTo>
                  <a:lnTo>
                    <a:pt x="12192000" y="1102313"/>
                  </a:lnTo>
                  <a:lnTo>
                    <a:pt x="0" y="1102313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2800" b="1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</a:endParaRPr>
            </a:p>
          </p:txBody>
        </p:sp>
        <p:sp>
          <p:nvSpPr>
            <p:cNvPr id="21" name="Rectangle 21">
              <a:extLst>
                <a:ext uri="{FF2B5EF4-FFF2-40B4-BE49-F238E27FC236}">
                  <a16:creationId xmlns:a16="http://schemas.microsoft.com/office/drawing/2014/main" id="{D611ABFA-2949-487D-BC9F-CEC87C5867FE}"/>
                </a:ext>
              </a:extLst>
            </p:cNvPr>
            <p:cNvSpPr/>
            <p:nvPr/>
          </p:nvSpPr>
          <p:spPr>
            <a:xfrm>
              <a:off x="0" y="5752425"/>
              <a:ext cx="12192000" cy="1102313"/>
            </a:xfrm>
            <a:custGeom>
              <a:avLst/>
              <a:gdLst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169097 h 814210"/>
                <a:gd name="connsiteX1" fmla="*/ 12192000 w 12192000"/>
                <a:gd name="connsiteY1" fmla="*/ 169097 h 814210"/>
                <a:gd name="connsiteX2" fmla="*/ 12192000 w 12192000"/>
                <a:gd name="connsiteY2" fmla="*/ 814210 h 814210"/>
                <a:gd name="connsiteX3" fmla="*/ 0 w 12192000"/>
                <a:gd name="connsiteY3" fmla="*/ 814210 h 814210"/>
                <a:gd name="connsiteX4" fmla="*/ 0 w 12192000"/>
                <a:gd name="connsiteY4" fmla="*/ 169097 h 814210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1102313">
                  <a:moveTo>
                    <a:pt x="0" y="457200"/>
                  </a:moveTo>
                  <a:cubicBezTo>
                    <a:pt x="4424948" y="-192505"/>
                    <a:pt x="7502358" y="1876926"/>
                    <a:pt x="12192000" y="0"/>
                  </a:cubicBezTo>
                  <a:lnTo>
                    <a:pt x="12192000" y="1102313"/>
                  </a:lnTo>
                  <a:lnTo>
                    <a:pt x="0" y="1102313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2800" b="1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</a:endParaRP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BFEC15A7-9026-450E-BF9E-17DEA708BA13}"/>
              </a:ext>
            </a:extLst>
          </p:cNvPr>
          <p:cNvSpPr/>
          <p:nvPr/>
        </p:nvSpPr>
        <p:spPr>
          <a:xfrm>
            <a:off x="845095" y="6354403"/>
            <a:ext cx="2448578" cy="465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bg1"/>
                </a:solidFill>
                <a:latin typeface="Footlight MT Light" panose="0204060206030A020304" pitchFamily="18" charset="0"/>
              </a:rPr>
              <a:t>@NigeriaEITI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0650BE0-E46D-4697-B4CC-84C96F3F8C48}"/>
              </a:ext>
            </a:extLst>
          </p:cNvPr>
          <p:cNvSpPr/>
          <p:nvPr/>
        </p:nvSpPr>
        <p:spPr>
          <a:xfrm>
            <a:off x="2692919" y="6359944"/>
            <a:ext cx="2448578" cy="465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bg1"/>
                </a:solidFill>
                <a:latin typeface="Footlight MT Light" panose="0204060206030A020304" pitchFamily="18" charset="0"/>
              </a:rPr>
              <a:t>www.neiti.gov.ng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249B12F-0D95-4C0F-A330-9FBD856329D9}"/>
              </a:ext>
            </a:extLst>
          </p:cNvPr>
          <p:cNvSpPr/>
          <p:nvPr/>
        </p:nvSpPr>
        <p:spPr>
          <a:xfrm>
            <a:off x="2919379" y="6367276"/>
            <a:ext cx="45719" cy="452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endParaRPr lang="en-US" sz="2000" b="1" dirty="0">
              <a:solidFill>
                <a:schemeClr val="bg1"/>
              </a:solidFill>
              <a:latin typeface="Footlight MT Light" panose="0204060206030A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085DA5C-98C4-4B6C-8FEF-02BE8854E4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305814"/>
              </p:ext>
            </p:extLst>
          </p:nvPr>
        </p:nvGraphicFramePr>
        <p:xfrm>
          <a:off x="675817" y="1420300"/>
          <a:ext cx="10825428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358">
                  <a:extLst>
                    <a:ext uri="{9D8B030D-6E8A-4147-A177-3AD203B41FA5}">
                      <a16:colId xmlns:a16="http://schemas.microsoft.com/office/drawing/2014/main" val="3427784765"/>
                    </a:ext>
                  </a:extLst>
                </a:gridCol>
                <a:gridCol w="4523873">
                  <a:extLst>
                    <a:ext uri="{9D8B030D-6E8A-4147-A177-3AD203B41FA5}">
                      <a16:colId xmlns:a16="http://schemas.microsoft.com/office/drawing/2014/main" val="4282441222"/>
                    </a:ext>
                  </a:extLst>
                </a:gridCol>
                <a:gridCol w="5831197">
                  <a:extLst>
                    <a:ext uri="{9D8B030D-6E8A-4147-A177-3AD203B41FA5}">
                      <a16:colId xmlns:a16="http://schemas.microsoft.com/office/drawing/2014/main" val="17340564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bg1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Footlight MT Light" panose="0204060206030A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Footlight MT Light" panose="0204060206030A020304" pitchFamily="18" charset="0"/>
                        </a:rPr>
                        <a:t>Findings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Footlight MT Light" panose="0204060206030A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Footlight MT Light" panose="0204060206030A020304" pitchFamily="18" charset="0"/>
                        </a:rPr>
                        <a:t>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797805"/>
                  </a:ext>
                </a:extLst>
              </a:tr>
              <a:tr h="155378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Footlight MT Light" panose="0204060206030A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The total revenue from the sector over the last fifteen years (2007 – 2021) was 814.59bn. This amount is significantly low compared to the economic potential of the sector. 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Footlight MT Light" panose="0204060206030A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The FGN through the MMSD should establish a Special Purpose Vehicle (SPV) dedicated to de-risking the solid minerals sector value chain. </a:t>
                      </a:r>
                    </a:p>
                    <a:p>
                      <a:pPr algn="just" fontAlgn="ctr"/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Footlight MT Light" panose="0204060206030A020304" pitchFamily="18" charset="0"/>
                        <a:ea typeface="Gentium Basic"/>
                        <a:cs typeface="Gentium Basic"/>
                      </a:endParaRPr>
                    </a:p>
                    <a:p>
                      <a:pPr algn="just" fontAlgn="ctr"/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Furthermore, the MMSD and MCO should constantly engage with the relevant stakeholders to sustain conducive environment for investments and revenue growth in the sector.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678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43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70AA0C2-2B65-6843-FC40-2172D3D12E66}"/>
              </a:ext>
            </a:extLst>
          </p:cNvPr>
          <p:cNvGrpSpPr/>
          <p:nvPr/>
        </p:nvGrpSpPr>
        <p:grpSpPr>
          <a:xfrm>
            <a:off x="3482952" y="250903"/>
            <a:ext cx="434256" cy="460895"/>
            <a:chOff x="2228045" y="622102"/>
            <a:chExt cx="757708" cy="8566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FECE2AA-0F9D-8472-27E7-1B0EC0B9EC64}"/>
                </a:ext>
              </a:extLst>
            </p:cNvPr>
            <p:cNvSpPr/>
            <p:nvPr/>
          </p:nvSpPr>
          <p:spPr>
            <a:xfrm>
              <a:off x="2228045" y="812563"/>
              <a:ext cx="553792" cy="666194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Footlight MT Light" panose="0204060206030A020304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4F2C96C-53FF-6A4D-4F28-60BE652F51A9}"/>
                </a:ext>
              </a:extLst>
            </p:cNvPr>
            <p:cNvSpPr/>
            <p:nvPr/>
          </p:nvSpPr>
          <p:spPr>
            <a:xfrm>
              <a:off x="2431961" y="622102"/>
              <a:ext cx="553792" cy="66619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Footlight MT Light" panose="0204060206030A020304" pitchFamily="18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7ADD7A4-30FA-4082-93D0-63402C03EF99}"/>
              </a:ext>
            </a:extLst>
          </p:cNvPr>
          <p:cNvGrpSpPr/>
          <p:nvPr/>
        </p:nvGrpSpPr>
        <p:grpSpPr>
          <a:xfrm>
            <a:off x="-7469" y="5637053"/>
            <a:ext cx="12199469" cy="1217685"/>
            <a:chOff x="-7469" y="5637053"/>
            <a:chExt cx="12199469" cy="1217685"/>
          </a:xfrm>
        </p:grpSpPr>
        <p:sp>
          <p:nvSpPr>
            <p:cNvPr id="16" name="Rectangle 21">
              <a:extLst>
                <a:ext uri="{FF2B5EF4-FFF2-40B4-BE49-F238E27FC236}">
                  <a16:creationId xmlns:a16="http://schemas.microsoft.com/office/drawing/2014/main" id="{BAB53B26-DE03-4691-89B4-B7F0082D6A11}"/>
                </a:ext>
              </a:extLst>
            </p:cNvPr>
            <p:cNvSpPr/>
            <p:nvPr/>
          </p:nvSpPr>
          <p:spPr>
            <a:xfrm>
              <a:off x="-7469" y="5637053"/>
              <a:ext cx="12192000" cy="1102313"/>
            </a:xfrm>
            <a:custGeom>
              <a:avLst/>
              <a:gdLst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169097 h 814210"/>
                <a:gd name="connsiteX1" fmla="*/ 12192000 w 12192000"/>
                <a:gd name="connsiteY1" fmla="*/ 169097 h 814210"/>
                <a:gd name="connsiteX2" fmla="*/ 12192000 w 12192000"/>
                <a:gd name="connsiteY2" fmla="*/ 814210 h 814210"/>
                <a:gd name="connsiteX3" fmla="*/ 0 w 12192000"/>
                <a:gd name="connsiteY3" fmla="*/ 814210 h 814210"/>
                <a:gd name="connsiteX4" fmla="*/ 0 w 12192000"/>
                <a:gd name="connsiteY4" fmla="*/ 169097 h 814210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1102313">
                  <a:moveTo>
                    <a:pt x="0" y="457200"/>
                  </a:moveTo>
                  <a:cubicBezTo>
                    <a:pt x="4424948" y="-192505"/>
                    <a:pt x="7502358" y="1876926"/>
                    <a:pt x="12192000" y="0"/>
                  </a:cubicBezTo>
                  <a:lnTo>
                    <a:pt x="12192000" y="1102313"/>
                  </a:lnTo>
                  <a:lnTo>
                    <a:pt x="0" y="1102313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2800" b="1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</a:endParaRPr>
            </a:p>
          </p:txBody>
        </p:sp>
        <p:sp>
          <p:nvSpPr>
            <p:cNvPr id="17" name="Rectangle 21">
              <a:extLst>
                <a:ext uri="{FF2B5EF4-FFF2-40B4-BE49-F238E27FC236}">
                  <a16:creationId xmlns:a16="http://schemas.microsoft.com/office/drawing/2014/main" id="{B4A5D8C6-22CC-47F4-86AE-1E372DEF3131}"/>
                </a:ext>
              </a:extLst>
            </p:cNvPr>
            <p:cNvSpPr/>
            <p:nvPr/>
          </p:nvSpPr>
          <p:spPr>
            <a:xfrm>
              <a:off x="0" y="5752425"/>
              <a:ext cx="12192000" cy="1102313"/>
            </a:xfrm>
            <a:custGeom>
              <a:avLst/>
              <a:gdLst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169097 h 814210"/>
                <a:gd name="connsiteX1" fmla="*/ 12192000 w 12192000"/>
                <a:gd name="connsiteY1" fmla="*/ 169097 h 814210"/>
                <a:gd name="connsiteX2" fmla="*/ 12192000 w 12192000"/>
                <a:gd name="connsiteY2" fmla="*/ 814210 h 814210"/>
                <a:gd name="connsiteX3" fmla="*/ 0 w 12192000"/>
                <a:gd name="connsiteY3" fmla="*/ 814210 h 814210"/>
                <a:gd name="connsiteX4" fmla="*/ 0 w 12192000"/>
                <a:gd name="connsiteY4" fmla="*/ 169097 h 814210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1102313">
                  <a:moveTo>
                    <a:pt x="0" y="457200"/>
                  </a:moveTo>
                  <a:cubicBezTo>
                    <a:pt x="4424948" y="-192505"/>
                    <a:pt x="7502358" y="1876926"/>
                    <a:pt x="12192000" y="0"/>
                  </a:cubicBezTo>
                  <a:lnTo>
                    <a:pt x="12192000" y="1102313"/>
                  </a:lnTo>
                  <a:lnTo>
                    <a:pt x="0" y="1102313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2800" b="1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</a:endParaRP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9EE2F1E9-C87E-42FB-9DF0-5B86FFDA1A22}"/>
              </a:ext>
            </a:extLst>
          </p:cNvPr>
          <p:cNvPicPr/>
          <p:nvPr/>
        </p:nvPicPr>
        <p:blipFill rotWithShape="1">
          <a:blip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985" y="65390"/>
            <a:ext cx="1384771" cy="465455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81C4FF-0A07-4744-A242-2A6F0E8FEA03}"/>
              </a:ext>
            </a:extLst>
          </p:cNvPr>
          <p:cNvSpPr/>
          <p:nvPr/>
        </p:nvSpPr>
        <p:spPr>
          <a:xfrm>
            <a:off x="845095" y="6354403"/>
            <a:ext cx="2448578" cy="465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bg1"/>
                </a:solidFill>
                <a:latin typeface="Footlight MT Light" panose="0204060206030A020304" pitchFamily="18" charset="0"/>
              </a:rPr>
              <a:t>@NigeriaEITI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0DAD5DB-11E1-403E-9386-9976461CD502}"/>
              </a:ext>
            </a:extLst>
          </p:cNvPr>
          <p:cNvSpPr/>
          <p:nvPr/>
        </p:nvSpPr>
        <p:spPr>
          <a:xfrm>
            <a:off x="2692919" y="6359944"/>
            <a:ext cx="2448578" cy="465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bg1"/>
                </a:solidFill>
                <a:latin typeface="Footlight MT Light" panose="0204060206030A020304" pitchFamily="18" charset="0"/>
              </a:rPr>
              <a:t>www.neiti.gov.ng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912B99-5854-43EC-B6E9-F1EFF615C808}"/>
              </a:ext>
            </a:extLst>
          </p:cNvPr>
          <p:cNvSpPr/>
          <p:nvPr/>
        </p:nvSpPr>
        <p:spPr>
          <a:xfrm>
            <a:off x="2919379" y="6367276"/>
            <a:ext cx="45719" cy="452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endParaRPr lang="en-US" sz="2000" b="1" dirty="0">
              <a:solidFill>
                <a:schemeClr val="bg1"/>
              </a:solidFill>
              <a:latin typeface="Footlight MT Light" panose="0204060206030A020304" pitchFamily="18" charset="0"/>
            </a:endParaRP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240EAF77-C50A-43F5-9EC2-4F32634C4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162323"/>
              </p:ext>
            </p:extLst>
          </p:nvPr>
        </p:nvGraphicFramePr>
        <p:xfrm>
          <a:off x="406348" y="895023"/>
          <a:ext cx="11564470" cy="4787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846">
                  <a:extLst>
                    <a:ext uri="{9D8B030D-6E8A-4147-A177-3AD203B41FA5}">
                      <a16:colId xmlns:a16="http://schemas.microsoft.com/office/drawing/2014/main" val="1315880741"/>
                    </a:ext>
                  </a:extLst>
                </a:gridCol>
                <a:gridCol w="4507018">
                  <a:extLst>
                    <a:ext uri="{9D8B030D-6E8A-4147-A177-3AD203B41FA5}">
                      <a16:colId xmlns:a16="http://schemas.microsoft.com/office/drawing/2014/main" val="4282441222"/>
                    </a:ext>
                  </a:extLst>
                </a:gridCol>
                <a:gridCol w="6635606">
                  <a:extLst>
                    <a:ext uri="{9D8B030D-6E8A-4147-A177-3AD203B41FA5}">
                      <a16:colId xmlns:a16="http://schemas.microsoft.com/office/drawing/2014/main" val="1734056440"/>
                    </a:ext>
                  </a:extLst>
                </a:gridCol>
              </a:tblGrid>
              <a:tr h="3940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u="none" strike="noStrike" dirty="0">
                        <a:solidFill>
                          <a:schemeClr val="bg1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Footlight MT Light" panose="0204060206030A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Footlight MT Light" panose="0204060206030A020304" pitchFamily="18" charset="0"/>
                        </a:rPr>
                        <a:t>Findings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Footlight MT Light" panose="0204060206030A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Footlight MT Light" panose="0204060206030A020304" pitchFamily="18" charset="0"/>
                        </a:rPr>
                        <a:t>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797805"/>
                  </a:ext>
                </a:extLst>
              </a:tr>
              <a:tr h="21949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The report noted a significant variance of 38,145.85 tons between solid minerals export data reported by NCS and MMSD-MID. This variance is as a result of non-collaboration between the NCS and MMSD.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 MMSD-MID’s collaboration with the NCS on the issue of export permit. The NCS should enforce compliance on export permits from MID prior to mineral export.</a:t>
                      </a:r>
                      <a:endParaRPr lang="en-US" sz="1800" kern="1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197992"/>
                  </a:ext>
                </a:extLst>
              </a:tr>
              <a:tr h="21982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This report has found that the signed CDAs in the custody of the MMSD(MECD) are not publicly accessible. 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Host all signed CDAs on MMSD website to make them easily accessible to the public. </a:t>
                      </a:r>
                      <a:endParaRPr lang="en-US" sz="1800" kern="100" dirty="0">
                        <a:effectLst/>
                        <a:latin typeface="Footlight MT Light" panose="0204060206030A020304" pitchFamily="18" charset="0"/>
                        <a:ea typeface="Noto Sans Symbols"/>
                        <a:cs typeface="Noto Sans Symbol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84082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213EF29-9F16-0B7F-1FA5-D1ECC9F7BA8F}"/>
              </a:ext>
            </a:extLst>
          </p:cNvPr>
          <p:cNvSpPr txBox="1"/>
          <p:nvPr/>
        </p:nvSpPr>
        <p:spPr>
          <a:xfrm>
            <a:off x="4034076" y="232879"/>
            <a:ext cx="6782517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3200" b="1" kern="100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  <a:cs typeface="Times New Roman" panose="02020603050405020304" pitchFamily="18" charset="0"/>
              </a:rPr>
              <a:t>Key Findings and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15920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3B77E7B-E6BD-4C41-8DBB-312EEDB509E1}"/>
              </a:ext>
            </a:extLst>
          </p:cNvPr>
          <p:cNvPicPr>
            <a:picLocks noChangeAspect="1"/>
          </p:cNvPicPr>
          <p:nvPr/>
        </p:nvPicPr>
        <p:blipFill>
          <a:blip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135" y="9772"/>
            <a:ext cx="2795865" cy="171615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C54D04-F819-5FB8-FE25-5EDCFA4962B6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149400" y="2062432"/>
            <a:ext cx="3839968" cy="260984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D1D1231-51E2-4572-A3F0-806FBC104332}"/>
              </a:ext>
            </a:extLst>
          </p:cNvPr>
          <p:cNvPicPr>
            <a:picLocks noChangeAspect="1"/>
          </p:cNvPicPr>
          <p:nvPr/>
        </p:nvPicPr>
        <p:blipFill>
          <a:blip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" y="-1658"/>
            <a:ext cx="12192000" cy="6858000"/>
          </a:xfrm>
          <a:prstGeom prst="rect">
            <a:avLst/>
          </a:prstGeom>
          <a:noFill/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830A5B-3452-4F29-86FF-EA01FE6C475A}"/>
              </a:ext>
            </a:extLst>
          </p:cNvPr>
          <p:cNvPicPr/>
          <p:nvPr/>
        </p:nvPicPr>
        <p:blipFill rotWithShape="1">
          <a:blip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384771" cy="4654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2F6AE5F-7EFF-4952-BE11-335A46B9D8AE}"/>
              </a:ext>
            </a:extLst>
          </p:cNvPr>
          <p:cNvSpPr txBox="1"/>
          <p:nvPr/>
        </p:nvSpPr>
        <p:spPr>
          <a:xfrm>
            <a:off x="4687270" y="118634"/>
            <a:ext cx="4701396" cy="7798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kern="100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Focus of the Audit</a:t>
            </a:r>
            <a:endParaRPr lang="en-US" sz="4400" kern="100" dirty="0">
              <a:solidFill>
                <a:schemeClr val="accent6">
                  <a:lumMod val="50000"/>
                </a:schemeClr>
              </a:solidFill>
              <a:effectLst/>
              <a:latin typeface="Footlight MT Light" panose="0204060206030A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1AA5644-6545-4133-A635-BD257C9E5729}"/>
              </a:ext>
            </a:extLst>
          </p:cNvPr>
          <p:cNvGrpSpPr/>
          <p:nvPr/>
        </p:nvGrpSpPr>
        <p:grpSpPr>
          <a:xfrm>
            <a:off x="3912391" y="179950"/>
            <a:ext cx="774879" cy="768031"/>
            <a:chOff x="2228045" y="622102"/>
            <a:chExt cx="757708" cy="85665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DDAC77F-5A69-428E-825F-FF992E84D627}"/>
                </a:ext>
              </a:extLst>
            </p:cNvPr>
            <p:cNvSpPr/>
            <p:nvPr/>
          </p:nvSpPr>
          <p:spPr>
            <a:xfrm>
              <a:off x="2228045" y="812563"/>
              <a:ext cx="553792" cy="666194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ootlight MT Light" panose="0204060206030A020304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A4FAC8D-F85B-4D9B-9854-337859C74D82}"/>
                </a:ext>
              </a:extLst>
            </p:cNvPr>
            <p:cNvSpPr/>
            <p:nvPr/>
          </p:nvSpPr>
          <p:spPr>
            <a:xfrm>
              <a:off x="2431961" y="622102"/>
              <a:ext cx="553792" cy="66619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ootlight MT Light" panose="0204060206030A020304" pitchFamily="18" charset="0"/>
              </a:endParaRPr>
            </a:p>
          </p:txBody>
        </p: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73925701-DD49-4320-B72A-05602A00C10C}"/>
              </a:ext>
            </a:extLst>
          </p:cNvPr>
          <p:cNvPicPr>
            <a:picLocks noChangeAspect="1"/>
          </p:cNvPicPr>
          <p:nvPr/>
        </p:nvPicPr>
        <p:blipFill>
          <a:blip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69344">
            <a:off x="6271164" y="4822569"/>
            <a:ext cx="814052" cy="814052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D50F8F5C-697E-425A-9D0B-22E5502A2FBF}"/>
              </a:ext>
            </a:extLst>
          </p:cNvPr>
          <p:cNvGrpSpPr/>
          <p:nvPr/>
        </p:nvGrpSpPr>
        <p:grpSpPr>
          <a:xfrm>
            <a:off x="-7469" y="5637053"/>
            <a:ext cx="12199469" cy="1217685"/>
            <a:chOff x="-7469" y="5637053"/>
            <a:chExt cx="12199469" cy="1217685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829F387-347D-44A7-A7B6-E4EC5A55FA16}"/>
                </a:ext>
              </a:extLst>
            </p:cNvPr>
            <p:cNvGrpSpPr/>
            <p:nvPr/>
          </p:nvGrpSpPr>
          <p:grpSpPr>
            <a:xfrm>
              <a:off x="-7469" y="5637053"/>
              <a:ext cx="12199469" cy="1217685"/>
              <a:chOff x="-7469" y="5637053"/>
              <a:chExt cx="12199469" cy="1217685"/>
            </a:xfrm>
          </p:grpSpPr>
          <p:sp>
            <p:nvSpPr>
              <p:cNvPr id="32" name="Rectangle 21">
                <a:extLst>
                  <a:ext uri="{FF2B5EF4-FFF2-40B4-BE49-F238E27FC236}">
                    <a16:creationId xmlns:a16="http://schemas.microsoft.com/office/drawing/2014/main" id="{65973BAC-F33D-4F94-A126-7362EA7533DE}"/>
                  </a:ext>
                </a:extLst>
              </p:cNvPr>
              <p:cNvSpPr/>
              <p:nvPr/>
            </p:nvSpPr>
            <p:spPr>
              <a:xfrm>
                <a:off x="-7469" y="5637053"/>
                <a:ext cx="12192000" cy="1102313"/>
              </a:xfrm>
              <a:custGeom>
                <a:avLst/>
                <a:gdLst>
                  <a:gd name="connsiteX0" fmla="*/ 0 w 12192000"/>
                  <a:gd name="connsiteY0" fmla="*/ 0 h 645113"/>
                  <a:gd name="connsiteX1" fmla="*/ 12192000 w 12192000"/>
                  <a:gd name="connsiteY1" fmla="*/ 0 h 645113"/>
                  <a:gd name="connsiteX2" fmla="*/ 12192000 w 12192000"/>
                  <a:gd name="connsiteY2" fmla="*/ 645113 h 645113"/>
                  <a:gd name="connsiteX3" fmla="*/ 0 w 12192000"/>
                  <a:gd name="connsiteY3" fmla="*/ 645113 h 645113"/>
                  <a:gd name="connsiteX4" fmla="*/ 0 w 12192000"/>
                  <a:gd name="connsiteY4" fmla="*/ 0 h 645113"/>
                  <a:gd name="connsiteX0" fmla="*/ 0 w 12192000"/>
                  <a:gd name="connsiteY0" fmla="*/ 0 h 645113"/>
                  <a:gd name="connsiteX1" fmla="*/ 12192000 w 12192000"/>
                  <a:gd name="connsiteY1" fmla="*/ 0 h 645113"/>
                  <a:gd name="connsiteX2" fmla="*/ 12192000 w 12192000"/>
                  <a:gd name="connsiteY2" fmla="*/ 645113 h 645113"/>
                  <a:gd name="connsiteX3" fmla="*/ 0 w 12192000"/>
                  <a:gd name="connsiteY3" fmla="*/ 645113 h 645113"/>
                  <a:gd name="connsiteX4" fmla="*/ 0 w 12192000"/>
                  <a:gd name="connsiteY4" fmla="*/ 0 h 645113"/>
                  <a:gd name="connsiteX0" fmla="*/ 0 w 12192000"/>
                  <a:gd name="connsiteY0" fmla="*/ 169097 h 814210"/>
                  <a:gd name="connsiteX1" fmla="*/ 12192000 w 12192000"/>
                  <a:gd name="connsiteY1" fmla="*/ 169097 h 814210"/>
                  <a:gd name="connsiteX2" fmla="*/ 12192000 w 12192000"/>
                  <a:gd name="connsiteY2" fmla="*/ 814210 h 814210"/>
                  <a:gd name="connsiteX3" fmla="*/ 0 w 12192000"/>
                  <a:gd name="connsiteY3" fmla="*/ 814210 h 814210"/>
                  <a:gd name="connsiteX4" fmla="*/ 0 w 12192000"/>
                  <a:gd name="connsiteY4" fmla="*/ 169097 h 814210"/>
                  <a:gd name="connsiteX0" fmla="*/ 0 w 12192000"/>
                  <a:gd name="connsiteY0" fmla="*/ 457200 h 1102313"/>
                  <a:gd name="connsiteX1" fmla="*/ 12192000 w 12192000"/>
                  <a:gd name="connsiteY1" fmla="*/ 0 h 1102313"/>
                  <a:gd name="connsiteX2" fmla="*/ 12192000 w 12192000"/>
                  <a:gd name="connsiteY2" fmla="*/ 1102313 h 1102313"/>
                  <a:gd name="connsiteX3" fmla="*/ 0 w 12192000"/>
                  <a:gd name="connsiteY3" fmla="*/ 1102313 h 1102313"/>
                  <a:gd name="connsiteX4" fmla="*/ 0 w 12192000"/>
                  <a:gd name="connsiteY4" fmla="*/ 457200 h 1102313"/>
                  <a:gd name="connsiteX0" fmla="*/ 0 w 12192000"/>
                  <a:gd name="connsiteY0" fmla="*/ 457200 h 1102313"/>
                  <a:gd name="connsiteX1" fmla="*/ 12192000 w 12192000"/>
                  <a:gd name="connsiteY1" fmla="*/ 0 h 1102313"/>
                  <a:gd name="connsiteX2" fmla="*/ 12192000 w 12192000"/>
                  <a:gd name="connsiteY2" fmla="*/ 1102313 h 1102313"/>
                  <a:gd name="connsiteX3" fmla="*/ 0 w 12192000"/>
                  <a:gd name="connsiteY3" fmla="*/ 1102313 h 1102313"/>
                  <a:gd name="connsiteX4" fmla="*/ 0 w 12192000"/>
                  <a:gd name="connsiteY4" fmla="*/ 457200 h 1102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92000" h="1102313">
                    <a:moveTo>
                      <a:pt x="0" y="457200"/>
                    </a:moveTo>
                    <a:cubicBezTo>
                      <a:pt x="4424948" y="-192505"/>
                      <a:pt x="7502358" y="1876926"/>
                      <a:pt x="12192000" y="0"/>
                    </a:cubicBezTo>
                    <a:lnTo>
                      <a:pt x="12192000" y="1102313"/>
                    </a:lnTo>
                    <a:lnTo>
                      <a:pt x="0" y="1102313"/>
                    </a:lnTo>
                    <a:lnTo>
                      <a:pt x="0" y="45720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2800" b="1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endParaRPr>
              </a:p>
            </p:txBody>
          </p:sp>
          <p:sp>
            <p:nvSpPr>
              <p:cNvPr id="33" name="Rectangle 21">
                <a:extLst>
                  <a:ext uri="{FF2B5EF4-FFF2-40B4-BE49-F238E27FC236}">
                    <a16:creationId xmlns:a16="http://schemas.microsoft.com/office/drawing/2014/main" id="{D77FE063-16E1-4CF6-9618-0DC7B8776487}"/>
                  </a:ext>
                </a:extLst>
              </p:cNvPr>
              <p:cNvSpPr/>
              <p:nvPr/>
            </p:nvSpPr>
            <p:spPr>
              <a:xfrm>
                <a:off x="0" y="5752425"/>
                <a:ext cx="12192000" cy="1102313"/>
              </a:xfrm>
              <a:custGeom>
                <a:avLst/>
                <a:gdLst>
                  <a:gd name="connsiteX0" fmla="*/ 0 w 12192000"/>
                  <a:gd name="connsiteY0" fmla="*/ 0 h 645113"/>
                  <a:gd name="connsiteX1" fmla="*/ 12192000 w 12192000"/>
                  <a:gd name="connsiteY1" fmla="*/ 0 h 645113"/>
                  <a:gd name="connsiteX2" fmla="*/ 12192000 w 12192000"/>
                  <a:gd name="connsiteY2" fmla="*/ 645113 h 645113"/>
                  <a:gd name="connsiteX3" fmla="*/ 0 w 12192000"/>
                  <a:gd name="connsiteY3" fmla="*/ 645113 h 645113"/>
                  <a:gd name="connsiteX4" fmla="*/ 0 w 12192000"/>
                  <a:gd name="connsiteY4" fmla="*/ 0 h 645113"/>
                  <a:gd name="connsiteX0" fmla="*/ 0 w 12192000"/>
                  <a:gd name="connsiteY0" fmla="*/ 0 h 645113"/>
                  <a:gd name="connsiteX1" fmla="*/ 12192000 w 12192000"/>
                  <a:gd name="connsiteY1" fmla="*/ 0 h 645113"/>
                  <a:gd name="connsiteX2" fmla="*/ 12192000 w 12192000"/>
                  <a:gd name="connsiteY2" fmla="*/ 645113 h 645113"/>
                  <a:gd name="connsiteX3" fmla="*/ 0 w 12192000"/>
                  <a:gd name="connsiteY3" fmla="*/ 645113 h 645113"/>
                  <a:gd name="connsiteX4" fmla="*/ 0 w 12192000"/>
                  <a:gd name="connsiteY4" fmla="*/ 0 h 645113"/>
                  <a:gd name="connsiteX0" fmla="*/ 0 w 12192000"/>
                  <a:gd name="connsiteY0" fmla="*/ 169097 h 814210"/>
                  <a:gd name="connsiteX1" fmla="*/ 12192000 w 12192000"/>
                  <a:gd name="connsiteY1" fmla="*/ 169097 h 814210"/>
                  <a:gd name="connsiteX2" fmla="*/ 12192000 w 12192000"/>
                  <a:gd name="connsiteY2" fmla="*/ 814210 h 814210"/>
                  <a:gd name="connsiteX3" fmla="*/ 0 w 12192000"/>
                  <a:gd name="connsiteY3" fmla="*/ 814210 h 814210"/>
                  <a:gd name="connsiteX4" fmla="*/ 0 w 12192000"/>
                  <a:gd name="connsiteY4" fmla="*/ 169097 h 814210"/>
                  <a:gd name="connsiteX0" fmla="*/ 0 w 12192000"/>
                  <a:gd name="connsiteY0" fmla="*/ 457200 h 1102313"/>
                  <a:gd name="connsiteX1" fmla="*/ 12192000 w 12192000"/>
                  <a:gd name="connsiteY1" fmla="*/ 0 h 1102313"/>
                  <a:gd name="connsiteX2" fmla="*/ 12192000 w 12192000"/>
                  <a:gd name="connsiteY2" fmla="*/ 1102313 h 1102313"/>
                  <a:gd name="connsiteX3" fmla="*/ 0 w 12192000"/>
                  <a:gd name="connsiteY3" fmla="*/ 1102313 h 1102313"/>
                  <a:gd name="connsiteX4" fmla="*/ 0 w 12192000"/>
                  <a:gd name="connsiteY4" fmla="*/ 457200 h 1102313"/>
                  <a:gd name="connsiteX0" fmla="*/ 0 w 12192000"/>
                  <a:gd name="connsiteY0" fmla="*/ 457200 h 1102313"/>
                  <a:gd name="connsiteX1" fmla="*/ 12192000 w 12192000"/>
                  <a:gd name="connsiteY1" fmla="*/ 0 h 1102313"/>
                  <a:gd name="connsiteX2" fmla="*/ 12192000 w 12192000"/>
                  <a:gd name="connsiteY2" fmla="*/ 1102313 h 1102313"/>
                  <a:gd name="connsiteX3" fmla="*/ 0 w 12192000"/>
                  <a:gd name="connsiteY3" fmla="*/ 1102313 h 1102313"/>
                  <a:gd name="connsiteX4" fmla="*/ 0 w 12192000"/>
                  <a:gd name="connsiteY4" fmla="*/ 457200 h 1102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92000" h="1102313">
                    <a:moveTo>
                      <a:pt x="0" y="457200"/>
                    </a:moveTo>
                    <a:cubicBezTo>
                      <a:pt x="4424948" y="-192505"/>
                      <a:pt x="7502358" y="1876926"/>
                      <a:pt x="12192000" y="0"/>
                    </a:cubicBezTo>
                    <a:lnTo>
                      <a:pt x="12192000" y="1102313"/>
                    </a:lnTo>
                    <a:lnTo>
                      <a:pt x="0" y="1102313"/>
                    </a:lnTo>
                    <a:lnTo>
                      <a:pt x="0" y="45720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2800" b="1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endParaRP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DC7B23AC-A550-45DB-B4B6-1A5E04C38BB3}"/>
                </a:ext>
              </a:extLst>
            </p:cNvPr>
            <p:cNvGrpSpPr/>
            <p:nvPr/>
          </p:nvGrpSpPr>
          <p:grpSpPr>
            <a:xfrm>
              <a:off x="845095" y="6331368"/>
              <a:ext cx="4296402" cy="488490"/>
              <a:chOff x="845095" y="6331368"/>
              <a:chExt cx="4296402" cy="488490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1B7328D-9DF9-40B8-B330-211F77C5A926}"/>
                  </a:ext>
                </a:extLst>
              </p:cNvPr>
              <p:cNvSpPr/>
              <p:nvPr/>
            </p:nvSpPr>
            <p:spPr>
              <a:xfrm>
                <a:off x="845095" y="6354403"/>
                <a:ext cx="2448578" cy="46545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b="1" dirty="0">
                    <a:solidFill>
                      <a:schemeClr val="bg1"/>
                    </a:solidFill>
                    <a:latin typeface="Footlight MT Light" panose="0204060206030A020304" pitchFamily="18" charset="0"/>
                  </a:rPr>
                  <a:t>@NigeriaEITI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E44C8E6-4B5B-4313-A070-9741A83D5F40}"/>
                  </a:ext>
                </a:extLst>
              </p:cNvPr>
              <p:cNvSpPr/>
              <p:nvPr/>
            </p:nvSpPr>
            <p:spPr>
              <a:xfrm>
                <a:off x="2692919" y="6331368"/>
                <a:ext cx="2448578" cy="46545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b="1" dirty="0">
                    <a:solidFill>
                      <a:schemeClr val="bg1"/>
                    </a:solidFill>
                    <a:latin typeface="Footlight MT Light" panose="0204060206030A020304" pitchFamily="18" charset="0"/>
                  </a:rPr>
                  <a:t>www.neiti.gov.ng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9A11D4A8-DBCF-4400-AB6B-9ED0958EE8B3}"/>
                  </a:ext>
                </a:extLst>
              </p:cNvPr>
              <p:cNvSpPr/>
              <p:nvPr/>
            </p:nvSpPr>
            <p:spPr>
              <a:xfrm>
                <a:off x="2919379" y="6367276"/>
                <a:ext cx="45719" cy="4525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2000" b="1" dirty="0">
                  <a:solidFill>
                    <a:schemeClr val="bg1"/>
                  </a:solidFill>
                  <a:latin typeface="Footlight MT Light" panose="0204060206030A020304" pitchFamily="18" charset="0"/>
                </a:endParaRPr>
              </a:p>
            </p:txBody>
          </p:sp>
        </p:grpSp>
      </p:grp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3FCCE79-C388-C2A2-4E80-D708BC6CB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7149" y="1752038"/>
            <a:ext cx="8296712" cy="260985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rot="0" vert="horz" wrap="square" lIns="91440" tIns="45720" rIns="91440" bIns="45720" anchor="ctr" anchorCtr="0" upright="1"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3200" b="1" kern="1200" dirty="0">
                <a:solidFill>
                  <a:srgbClr val="385623"/>
                </a:solidFill>
                <a:effectLst/>
                <a:latin typeface="Footlight MT Light" panose="0204060206030A020304" pitchFamily="18" charset="0"/>
                <a:ea typeface="Calibri" panose="020F0502020204030204" pitchFamily="34" charset="0"/>
                <a:cs typeface="Leelawadee" panose="020B0502040204020203" pitchFamily="34" charset="-34"/>
              </a:rPr>
              <a:t>Impact built on blocking leakages to grow revenue</a:t>
            </a: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en-US" sz="3200" b="1" kern="1200" dirty="0">
              <a:solidFill>
                <a:srgbClr val="385623"/>
              </a:solidFill>
              <a:effectLst/>
              <a:latin typeface="Footlight MT Light" panose="0204060206030A020304" pitchFamily="18" charset="0"/>
              <a:ea typeface="Calibri" panose="020F0502020204030204" pitchFamily="34" charset="0"/>
              <a:cs typeface="Leelawadee" panose="020B0502040204020203" pitchFamily="34" charset="-34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3200" b="1" dirty="0">
                <a:solidFill>
                  <a:srgbClr val="385623"/>
                </a:solidFill>
                <a:latin typeface="Footlight MT Light" panose="0204060206030A020304" pitchFamily="18" charset="0"/>
                <a:ea typeface="Calibri" panose="020F0502020204030204" pitchFamily="34" charset="0"/>
                <a:cs typeface="Leelawadee" panose="020B0502040204020203" pitchFamily="34" charset="-34"/>
              </a:rPr>
              <a:t>12</a:t>
            </a:r>
            <a:r>
              <a:rPr lang="en-US" sz="3200" b="1" baseline="30000" dirty="0">
                <a:solidFill>
                  <a:srgbClr val="385623"/>
                </a:solidFill>
                <a:latin typeface="Footlight MT Light" panose="0204060206030A020304" pitchFamily="18" charset="0"/>
                <a:ea typeface="Calibri" panose="020F0502020204030204" pitchFamily="34" charset="0"/>
                <a:cs typeface="Leelawadee" panose="020B0502040204020203" pitchFamily="34" charset="-34"/>
              </a:rPr>
              <a:t>th</a:t>
            </a:r>
            <a:r>
              <a:rPr lang="en-US" sz="3200" b="1" dirty="0">
                <a:solidFill>
                  <a:srgbClr val="385623"/>
                </a:solidFill>
                <a:latin typeface="Footlight MT Light" panose="0204060206030A020304" pitchFamily="18" charset="0"/>
                <a:ea typeface="Calibri" panose="020F0502020204030204" pitchFamily="34" charset="0"/>
                <a:cs typeface="Leelawadee" panose="020B0502040204020203" pitchFamily="34" charset="-34"/>
              </a:rPr>
              <a:t> Cycle of SM Report by NEITI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F65F229-E31B-357F-CB05-DD52DD31D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4592" y="1142037"/>
            <a:ext cx="2027196" cy="864456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rot="0" vert="horz" wrap="square" lIns="91440" tIns="45720" rIns="91440" bIns="45720" anchor="ctr" anchorCtr="0" upright="1"/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3200" b="1" kern="1200" dirty="0">
                <a:solidFill>
                  <a:schemeClr val="accent2"/>
                </a:solidFill>
                <a:effectLst/>
                <a:latin typeface="Footlight MT Light" panose="0204060206030A020304" pitchFamily="18" charset="0"/>
                <a:ea typeface="Calibri" panose="020F0502020204030204" pitchFamily="34" charset="0"/>
                <a:cs typeface="Leelawadee" panose="020B0502040204020203" pitchFamily="34" charset="-34"/>
              </a:rPr>
              <a:t>Theme</a:t>
            </a:r>
            <a:endParaRPr lang="en-US" sz="12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421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70AA0C2-2B65-6843-FC40-2172D3D12E66}"/>
              </a:ext>
            </a:extLst>
          </p:cNvPr>
          <p:cNvGrpSpPr/>
          <p:nvPr/>
        </p:nvGrpSpPr>
        <p:grpSpPr>
          <a:xfrm>
            <a:off x="2631559" y="334123"/>
            <a:ext cx="434256" cy="460895"/>
            <a:chOff x="2228045" y="622102"/>
            <a:chExt cx="757708" cy="8566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FECE2AA-0F9D-8472-27E7-1B0EC0B9EC64}"/>
                </a:ext>
              </a:extLst>
            </p:cNvPr>
            <p:cNvSpPr/>
            <p:nvPr/>
          </p:nvSpPr>
          <p:spPr>
            <a:xfrm>
              <a:off x="2228045" y="812563"/>
              <a:ext cx="553792" cy="666194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Footlight MT Light" panose="0204060206030A020304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4F2C96C-53FF-6A4D-4F28-60BE652F51A9}"/>
                </a:ext>
              </a:extLst>
            </p:cNvPr>
            <p:cNvSpPr/>
            <p:nvPr/>
          </p:nvSpPr>
          <p:spPr>
            <a:xfrm>
              <a:off x="2431961" y="622102"/>
              <a:ext cx="553792" cy="66619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Footlight MT Light" panose="0204060206030A020304" pitchFamily="18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7ADD7A4-30FA-4082-93D0-63402C03EF99}"/>
              </a:ext>
            </a:extLst>
          </p:cNvPr>
          <p:cNvGrpSpPr/>
          <p:nvPr/>
        </p:nvGrpSpPr>
        <p:grpSpPr>
          <a:xfrm>
            <a:off x="-7469" y="5637053"/>
            <a:ext cx="12199469" cy="1217685"/>
            <a:chOff x="-7469" y="5637053"/>
            <a:chExt cx="12199469" cy="1217685"/>
          </a:xfrm>
        </p:grpSpPr>
        <p:sp>
          <p:nvSpPr>
            <p:cNvPr id="16" name="Rectangle 21">
              <a:extLst>
                <a:ext uri="{FF2B5EF4-FFF2-40B4-BE49-F238E27FC236}">
                  <a16:creationId xmlns:a16="http://schemas.microsoft.com/office/drawing/2014/main" id="{BAB53B26-DE03-4691-89B4-B7F0082D6A11}"/>
                </a:ext>
              </a:extLst>
            </p:cNvPr>
            <p:cNvSpPr/>
            <p:nvPr/>
          </p:nvSpPr>
          <p:spPr>
            <a:xfrm>
              <a:off x="-7469" y="5637053"/>
              <a:ext cx="12192000" cy="1102313"/>
            </a:xfrm>
            <a:custGeom>
              <a:avLst/>
              <a:gdLst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169097 h 814210"/>
                <a:gd name="connsiteX1" fmla="*/ 12192000 w 12192000"/>
                <a:gd name="connsiteY1" fmla="*/ 169097 h 814210"/>
                <a:gd name="connsiteX2" fmla="*/ 12192000 w 12192000"/>
                <a:gd name="connsiteY2" fmla="*/ 814210 h 814210"/>
                <a:gd name="connsiteX3" fmla="*/ 0 w 12192000"/>
                <a:gd name="connsiteY3" fmla="*/ 814210 h 814210"/>
                <a:gd name="connsiteX4" fmla="*/ 0 w 12192000"/>
                <a:gd name="connsiteY4" fmla="*/ 169097 h 814210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1102313">
                  <a:moveTo>
                    <a:pt x="0" y="457200"/>
                  </a:moveTo>
                  <a:cubicBezTo>
                    <a:pt x="4424948" y="-192505"/>
                    <a:pt x="7502358" y="1876926"/>
                    <a:pt x="12192000" y="0"/>
                  </a:cubicBezTo>
                  <a:lnTo>
                    <a:pt x="12192000" y="1102313"/>
                  </a:lnTo>
                  <a:lnTo>
                    <a:pt x="0" y="1102313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2800" b="1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</a:endParaRPr>
            </a:p>
          </p:txBody>
        </p:sp>
        <p:sp>
          <p:nvSpPr>
            <p:cNvPr id="17" name="Rectangle 21">
              <a:extLst>
                <a:ext uri="{FF2B5EF4-FFF2-40B4-BE49-F238E27FC236}">
                  <a16:creationId xmlns:a16="http://schemas.microsoft.com/office/drawing/2014/main" id="{B4A5D8C6-22CC-47F4-86AE-1E372DEF3131}"/>
                </a:ext>
              </a:extLst>
            </p:cNvPr>
            <p:cNvSpPr/>
            <p:nvPr/>
          </p:nvSpPr>
          <p:spPr>
            <a:xfrm>
              <a:off x="0" y="5752425"/>
              <a:ext cx="12192000" cy="1102313"/>
            </a:xfrm>
            <a:custGeom>
              <a:avLst/>
              <a:gdLst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169097 h 814210"/>
                <a:gd name="connsiteX1" fmla="*/ 12192000 w 12192000"/>
                <a:gd name="connsiteY1" fmla="*/ 169097 h 814210"/>
                <a:gd name="connsiteX2" fmla="*/ 12192000 w 12192000"/>
                <a:gd name="connsiteY2" fmla="*/ 814210 h 814210"/>
                <a:gd name="connsiteX3" fmla="*/ 0 w 12192000"/>
                <a:gd name="connsiteY3" fmla="*/ 814210 h 814210"/>
                <a:gd name="connsiteX4" fmla="*/ 0 w 12192000"/>
                <a:gd name="connsiteY4" fmla="*/ 169097 h 814210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1102313">
                  <a:moveTo>
                    <a:pt x="0" y="457200"/>
                  </a:moveTo>
                  <a:cubicBezTo>
                    <a:pt x="4424948" y="-192505"/>
                    <a:pt x="7502358" y="1876926"/>
                    <a:pt x="12192000" y="0"/>
                  </a:cubicBezTo>
                  <a:lnTo>
                    <a:pt x="12192000" y="1102313"/>
                  </a:lnTo>
                  <a:lnTo>
                    <a:pt x="0" y="1102313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2800" b="1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</a:endParaRP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9EE2F1E9-C87E-42FB-9DF0-5B86FFDA1A22}"/>
              </a:ext>
            </a:extLst>
          </p:cNvPr>
          <p:cNvPicPr/>
          <p:nvPr/>
        </p:nvPicPr>
        <p:blipFill rotWithShape="1">
          <a:blip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985" y="65390"/>
            <a:ext cx="1384771" cy="465455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81C4FF-0A07-4744-A242-2A6F0E8FEA03}"/>
              </a:ext>
            </a:extLst>
          </p:cNvPr>
          <p:cNvSpPr/>
          <p:nvPr/>
        </p:nvSpPr>
        <p:spPr>
          <a:xfrm>
            <a:off x="845095" y="6354403"/>
            <a:ext cx="2448578" cy="465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bg1"/>
                </a:solidFill>
                <a:latin typeface="Footlight MT Light" panose="0204060206030A020304" pitchFamily="18" charset="0"/>
              </a:rPr>
              <a:t>@NigeriaEITI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0DAD5DB-11E1-403E-9386-9976461CD502}"/>
              </a:ext>
            </a:extLst>
          </p:cNvPr>
          <p:cNvSpPr/>
          <p:nvPr/>
        </p:nvSpPr>
        <p:spPr>
          <a:xfrm>
            <a:off x="2692919" y="6359944"/>
            <a:ext cx="2448578" cy="465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bg1"/>
                </a:solidFill>
                <a:latin typeface="Footlight MT Light" panose="0204060206030A020304" pitchFamily="18" charset="0"/>
              </a:rPr>
              <a:t>www.neiti.gov.ng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912B99-5854-43EC-B6E9-F1EFF615C808}"/>
              </a:ext>
            </a:extLst>
          </p:cNvPr>
          <p:cNvSpPr/>
          <p:nvPr/>
        </p:nvSpPr>
        <p:spPr>
          <a:xfrm>
            <a:off x="2919379" y="6367276"/>
            <a:ext cx="45719" cy="452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endParaRPr lang="en-US" sz="2000" b="1" dirty="0">
              <a:solidFill>
                <a:schemeClr val="bg1"/>
              </a:solidFill>
              <a:latin typeface="Footlight MT Light" panose="0204060206030A020304" pitchFamily="18" charset="0"/>
            </a:endParaRP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240EAF77-C50A-43F5-9EC2-4F32634C4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463215"/>
              </p:ext>
            </p:extLst>
          </p:nvPr>
        </p:nvGraphicFramePr>
        <p:xfrm>
          <a:off x="444994" y="1302762"/>
          <a:ext cx="11564470" cy="3114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846">
                  <a:extLst>
                    <a:ext uri="{9D8B030D-6E8A-4147-A177-3AD203B41FA5}">
                      <a16:colId xmlns:a16="http://schemas.microsoft.com/office/drawing/2014/main" val="1315880741"/>
                    </a:ext>
                  </a:extLst>
                </a:gridCol>
                <a:gridCol w="4507018">
                  <a:extLst>
                    <a:ext uri="{9D8B030D-6E8A-4147-A177-3AD203B41FA5}">
                      <a16:colId xmlns:a16="http://schemas.microsoft.com/office/drawing/2014/main" val="4282441222"/>
                    </a:ext>
                  </a:extLst>
                </a:gridCol>
                <a:gridCol w="6635606">
                  <a:extLst>
                    <a:ext uri="{9D8B030D-6E8A-4147-A177-3AD203B41FA5}">
                      <a16:colId xmlns:a16="http://schemas.microsoft.com/office/drawing/2014/main" val="1734056440"/>
                    </a:ext>
                  </a:extLst>
                </a:gridCol>
              </a:tblGrid>
              <a:tr h="4562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u="none" strike="noStrike" dirty="0">
                        <a:solidFill>
                          <a:schemeClr val="bg1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Footlight MT Light" panose="0204060206030A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Footlight MT Light" panose="0204060206030A020304" pitchFamily="18" charset="0"/>
                        </a:rPr>
                        <a:t>Findings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Footlight MT Light" panose="0204060206030A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Footlight MT Light" panose="0204060206030A020304" pitchFamily="18" charset="0"/>
                        </a:rPr>
                        <a:t>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797805"/>
                  </a:ext>
                </a:extLst>
              </a:tr>
              <a:tr h="26582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This report noted an emerging phase in the mining sector - Nigeria Energy Transition Plan, which seeks to create significant investment opportunities for the establishment and expansion of industries related to solar energy, hydrogen, and electric vehicles.</a:t>
                      </a: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 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The FGN should collaborate with relevant stakeholders to ensure that the Energy Transition Plan (ETP) is consciously implemented. 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31213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97D816F-71B3-DB31-6BC6-36A7FEC2000E}"/>
              </a:ext>
            </a:extLst>
          </p:cNvPr>
          <p:cNvSpPr txBox="1"/>
          <p:nvPr/>
        </p:nvSpPr>
        <p:spPr>
          <a:xfrm>
            <a:off x="3386362" y="334123"/>
            <a:ext cx="6782517" cy="6235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3400" b="1" kern="100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  <a:cs typeface="Times New Roman" panose="02020603050405020304" pitchFamily="18" charset="0"/>
              </a:rPr>
              <a:t>Key Findings and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55846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70AA0C2-2B65-6843-FC40-2172D3D12E66}"/>
              </a:ext>
            </a:extLst>
          </p:cNvPr>
          <p:cNvGrpSpPr/>
          <p:nvPr/>
        </p:nvGrpSpPr>
        <p:grpSpPr>
          <a:xfrm>
            <a:off x="2692919" y="312644"/>
            <a:ext cx="434256" cy="460895"/>
            <a:chOff x="2228045" y="622102"/>
            <a:chExt cx="757708" cy="8566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FECE2AA-0F9D-8472-27E7-1B0EC0B9EC64}"/>
                </a:ext>
              </a:extLst>
            </p:cNvPr>
            <p:cNvSpPr/>
            <p:nvPr/>
          </p:nvSpPr>
          <p:spPr>
            <a:xfrm>
              <a:off x="2228045" y="812563"/>
              <a:ext cx="553792" cy="666194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Footlight MT Light" panose="0204060206030A020304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4F2C96C-53FF-6A4D-4F28-60BE652F51A9}"/>
                </a:ext>
              </a:extLst>
            </p:cNvPr>
            <p:cNvSpPr/>
            <p:nvPr/>
          </p:nvSpPr>
          <p:spPr>
            <a:xfrm>
              <a:off x="2431961" y="622102"/>
              <a:ext cx="553792" cy="66619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Footlight MT Light" panose="0204060206030A020304" pitchFamily="18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11BD7F5-7515-4ACE-855D-F0653374C825}"/>
              </a:ext>
            </a:extLst>
          </p:cNvPr>
          <p:cNvGrpSpPr/>
          <p:nvPr/>
        </p:nvGrpSpPr>
        <p:grpSpPr>
          <a:xfrm>
            <a:off x="-7469" y="5637053"/>
            <a:ext cx="12199469" cy="1217685"/>
            <a:chOff x="-7469" y="5637053"/>
            <a:chExt cx="12199469" cy="1217685"/>
          </a:xfrm>
        </p:grpSpPr>
        <p:sp>
          <p:nvSpPr>
            <p:cNvPr id="16" name="Rectangle 21">
              <a:extLst>
                <a:ext uri="{FF2B5EF4-FFF2-40B4-BE49-F238E27FC236}">
                  <a16:creationId xmlns:a16="http://schemas.microsoft.com/office/drawing/2014/main" id="{CE75C1CE-7A93-45CA-9708-13616987561D}"/>
                </a:ext>
              </a:extLst>
            </p:cNvPr>
            <p:cNvSpPr/>
            <p:nvPr/>
          </p:nvSpPr>
          <p:spPr>
            <a:xfrm>
              <a:off x="-7469" y="5637053"/>
              <a:ext cx="12192000" cy="1102313"/>
            </a:xfrm>
            <a:custGeom>
              <a:avLst/>
              <a:gdLst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169097 h 814210"/>
                <a:gd name="connsiteX1" fmla="*/ 12192000 w 12192000"/>
                <a:gd name="connsiteY1" fmla="*/ 169097 h 814210"/>
                <a:gd name="connsiteX2" fmla="*/ 12192000 w 12192000"/>
                <a:gd name="connsiteY2" fmla="*/ 814210 h 814210"/>
                <a:gd name="connsiteX3" fmla="*/ 0 w 12192000"/>
                <a:gd name="connsiteY3" fmla="*/ 814210 h 814210"/>
                <a:gd name="connsiteX4" fmla="*/ 0 w 12192000"/>
                <a:gd name="connsiteY4" fmla="*/ 169097 h 814210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1102313">
                  <a:moveTo>
                    <a:pt x="0" y="457200"/>
                  </a:moveTo>
                  <a:cubicBezTo>
                    <a:pt x="4424948" y="-192505"/>
                    <a:pt x="7502358" y="1876926"/>
                    <a:pt x="12192000" y="0"/>
                  </a:cubicBezTo>
                  <a:lnTo>
                    <a:pt x="12192000" y="1102313"/>
                  </a:lnTo>
                  <a:lnTo>
                    <a:pt x="0" y="1102313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2800" b="1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</a:endParaRPr>
            </a:p>
          </p:txBody>
        </p:sp>
        <p:sp>
          <p:nvSpPr>
            <p:cNvPr id="17" name="Rectangle 21">
              <a:extLst>
                <a:ext uri="{FF2B5EF4-FFF2-40B4-BE49-F238E27FC236}">
                  <a16:creationId xmlns:a16="http://schemas.microsoft.com/office/drawing/2014/main" id="{E435BDDB-E844-4830-B60A-5D6BD51D4F3A}"/>
                </a:ext>
              </a:extLst>
            </p:cNvPr>
            <p:cNvSpPr/>
            <p:nvPr/>
          </p:nvSpPr>
          <p:spPr>
            <a:xfrm>
              <a:off x="0" y="5752425"/>
              <a:ext cx="12192000" cy="1102313"/>
            </a:xfrm>
            <a:custGeom>
              <a:avLst/>
              <a:gdLst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0 h 645113"/>
                <a:gd name="connsiteX1" fmla="*/ 12192000 w 12192000"/>
                <a:gd name="connsiteY1" fmla="*/ 0 h 645113"/>
                <a:gd name="connsiteX2" fmla="*/ 12192000 w 12192000"/>
                <a:gd name="connsiteY2" fmla="*/ 645113 h 645113"/>
                <a:gd name="connsiteX3" fmla="*/ 0 w 12192000"/>
                <a:gd name="connsiteY3" fmla="*/ 645113 h 645113"/>
                <a:gd name="connsiteX4" fmla="*/ 0 w 12192000"/>
                <a:gd name="connsiteY4" fmla="*/ 0 h 645113"/>
                <a:gd name="connsiteX0" fmla="*/ 0 w 12192000"/>
                <a:gd name="connsiteY0" fmla="*/ 169097 h 814210"/>
                <a:gd name="connsiteX1" fmla="*/ 12192000 w 12192000"/>
                <a:gd name="connsiteY1" fmla="*/ 169097 h 814210"/>
                <a:gd name="connsiteX2" fmla="*/ 12192000 w 12192000"/>
                <a:gd name="connsiteY2" fmla="*/ 814210 h 814210"/>
                <a:gd name="connsiteX3" fmla="*/ 0 w 12192000"/>
                <a:gd name="connsiteY3" fmla="*/ 814210 h 814210"/>
                <a:gd name="connsiteX4" fmla="*/ 0 w 12192000"/>
                <a:gd name="connsiteY4" fmla="*/ 169097 h 814210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  <a:gd name="connsiteX0" fmla="*/ 0 w 12192000"/>
                <a:gd name="connsiteY0" fmla="*/ 457200 h 1102313"/>
                <a:gd name="connsiteX1" fmla="*/ 12192000 w 12192000"/>
                <a:gd name="connsiteY1" fmla="*/ 0 h 1102313"/>
                <a:gd name="connsiteX2" fmla="*/ 12192000 w 12192000"/>
                <a:gd name="connsiteY2" fmla="*/ 1102313 h 1102313"/>
                <a:gd name="connsiteX3" fmla="*/ 0 w 12192000"/>
                <a:gd name="connsiteY3" fmla="*/ 1102313 h 1102313"/>
                <a:gd name="connsiteX4" fmla="*/ 0 w 12192000"/>
                <a:gd name="connsiteY4" fmla="*/ 457200 h 110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1102313">
                  <a:moveTo>
                    <a:pt x="0" y="457200"/>
                  </a:moveTo>
                  <a:cubicBezTo>
                    <a:pt x="4424948" y="-192505"/>
                    <a:pt x="7502358" y="1876926"/>
                    <a:pt x="12192000" y="0"/>
                  </a:cubicBezTo>
                  <a:lnTo>
                    <a:pt x="12192000" y="1102313"/>
                  </a:lnTo>
                  <a:lnTo>
                    <a:pt x="0" y="1102313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2800" b="1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</a:endParaRP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436E77BF-A985-4279-A567-D88639801AD1}"/>
              </a:ext>
            </a:extLst>
          </p:cNvPr>
          <p:cNvPicPr/>
          <p:nvPr/>
        </p:nvPicPr>
        <p:blipFill rotWithShape="1">
          <a:blip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709" y="118634"/>
            <a:ext cx="1384771" cy="465455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9CD47B0-BDC6-47EB-9541-BEB6A3329480}"/>
              </a:ext>
            </a:extLst>
          </p:cNvPr>
          <p:cNvSpPr/>
          <p:nvPr/>
        </p:nvSpPr>
        <p:spPr>
          <a:xfrm>
            <a:off x="845095" y="6354403"/>
            <a:ext cx="2448578" cy="465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bg1"/>
                </a:solidFill>
                <a:latin typeface="Footlight MT Light" panose="0204060206030A020304" pitchFamily="18" charset="0"/>
              </a:rPr>
              <a:t>@NigeriaEITI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4C9E419-3D9A-42BE-96F6-B2208353983D}"/>
              </a:ext>
            </a:extLst>
          </p:cNvPr>
          <p:cNvSpPr/>
          <p:nvPr/>
        </p:nvSpPr>
        <p:spPr>
          <a:xfrm>
            <a:off x="2692919" y="6359944"/>
            <a:ext cx="2448578" cy="465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bg1"/>
                </a:solidFill>
                <a:latin typeface="Footlight MT Light" panose="0204060206030A020304" pitchFamily="18" charset="0"/>
              </a:rPr>
              <a:t>www.neiti.gov.ng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508751C-3209-48AB-A89C-BF2EFBC583E7}"/>
              </a:ext>
            </a:extLst>
          </p:cNvPr>
          <p:cNvSpPr/>
          <p:nvPr/>
        </p:nvSpPr>
        <p:spPr>
          <a:xfrm>
            <a:off x="2919379" y="6367276"/>
            <a:ext cx="45719" cy="452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endParaRPr lang="en-US" sz="2000" b="1" dirty="0">
              <a:solidFill>
                <a:schemeClr val="bg1"/>
              </a:solidFill>
              <a:latin typeface="Footlight MT Light" panose="0204060206030A020304" pitchFamily="18" charset="0"/>
            </a:endParaRP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64329566-D577-4423-9332-F867AE9744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935829"/>
              </p:ext>
            </p:extLst>
          </p:nvPr>
        </p:nvGraphicFramePr>
        <p:xfrm>
          <a:off x="308068" y="1372804"/>
          <a:ext cx="11786072" cy="3619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492">
                  <a:extLst>
                    <a:ext uri="{9D8B030D-6E8A-4147-A177-3AD203B41FA5}">
                      <a16:colId xmlns:a16="http://schemas.microsoft.com/office/drawing/2014/main" val="1646328478"/>
                    </a:ext>
                  </a:extLst>
                </a:gridCol>
                <a:gridCol w="3687254">
                  <a:extLst>
                    <a:ext uri="{9D8B030D-6E8A-4147-A177-3AD203B41FA5}">
                      <a16:colId xmlns:a16="http://schemas.microsoft.com/office/drawing/2014/main" val="4282441222"/>
                    </a:ext>
                  </a:extLst>
                </a:gridCol>
                <a:gridCol w="7711326">
                  <a:extLst>
                    <a:ext uri="{9D8B030D-6E8A-4147-A177-3AD203B41FA5}">
                      <a16:colId xmlns:a16="http://schemas.microsoft.com/office/drawing/2014/main" val="1734056440"/>
                    </a:ext>
                  </a:extLst>
                </a:gridCol>
              </a:tblGrid>
              <a:tr h="3502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u="none" strike="noStrike" dirty="0">
                        <a:solidFill>
                          <a:schemeClr val="bg1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Footlight MT Light" panose="0204060206030A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Footlight MT Light" panose="0204060206030A020304" pitchFamily="18" charset="0"/>
                        </a:rPr>
                        <a:t>Findings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Footlight MT Light" panose="0204060206030A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Footlight MT Light" panose="0204060206030A020304" pitchFamily="18" charset="0"/>
                        </a:rPr>
                        <a:t>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797805"/>
                  </a:ext>
                </a:extLst>
              </a:tr>
              <a:tr h="318863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50" b="1" kern="100" dirty="0"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Calibri" panose="020F050202020403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50" kern="100" dirty="0"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Only 39 out of 121 companies made the mandatory social payments as contained in the CDA signed with their host communities while 10 companies made only non -mandatory social payments/expenditures. </a:t>
                      </a:r>
                      <a:endParaRPr lang="en-US" sz="1650" kern="100" dirty="0">
                        <a:solidFill>
                          <a:schemeClr val="tx1"/>
                        </a:solidFill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50" kern="100" dirty="0"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 </a:t>
                      </a:r>
                      <a:endParaRPr lang="en-US" sz="1650" kern="100" dirty="0">
                        <a:solidFill>
                          <a:schemeClr val="tx1"/>
                        </a:solidFill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50" kern="100" dirty="0">
                          <a:solidFill>
                            <a:schemeClr val="tx1"/>
                          </a:solidFill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This reveals poor compliance to the social benefit to host communities’ requirements of the NMMA 2007 and NMMR 2011 as embedded in the CDA’s. </a:t>
                      </a:r>
                      <a:endParaRPr lang="en-US" sz="1650" kern="100" dirty="0">
                        <a:solidFill>
                          <a:schemeClr val="tx1"/>
                        </a:solidFill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50" kern="100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The MMSD and MCO should collaborate on a framework for monitoring compliance with the terms of MMA 2007 and MMR 2011 and impose appropriate penalties on defaulters.</a:t>
                      </a:r>
                      <a:endParaRPr lang="en-US" sz="1650" kern="1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19799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1185428-72FC-DC35-7456-F224826EC179}"/>
              </a:ext>
            </a:extLst>
          </p:cNvPr>
          <p:cNvSpPr txBox="1"/>
          <p:nvPr/>
        </p:nvSpPr>
        <p:spPr>
          <a:xfrm>
            <a:off x="3386363" y="296361"/>
            <a:ext cx="6782517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3200" b="1" kern="100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  <a:cs typeface="Times New Roman" panose="02020603050405020304" pitchFamily="18" charset="0"/>
              </a:rPr>
              <a:t>Key Findings and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37045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E48AEE3-59C6-4628-A421-AAC1220406B5}"/>
              </a:ext>
            </a:extLst>
          </p:cNvPr>
          <p:cNvPicPr>
            <a:picLocks noChangeAspect="1"/>
          </p:cNvPicPr>
          <p:nvPr/>
        </p:nvPicPr>
        <p:blipFill>
          <a:blip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673" y="2529898"/>
            <a:ext cx="5734050" cy="304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3F9330A-B971-4118-B2FB-48ED4D01FE75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30" y="5054688"/>
            <a:ext cx="2510970" cy="128010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607D0E9-6516-44B0-A8F9-5067F073BADB}"/>
              </a:ext>
            </a:extLst>
          </p:cNvPr>
          <p:cNvPicPr>
            <a:picLocks noChangeAspect="1"/>
          </p:cNvPicPr>
          <p:nvPr/>
        </p:nvPicPr>
        <p:blipFill>
          <a:blip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38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1BCBA7E-05FF-53FE-6F1E-04751BAF70D5}"/>
              </a:ext>
            </a:extLst>
          </p:cNvPr>
          <p:cNvSpPr txBox="1"/>
          <p:nvPr/>
        </p:nvSpPr>
        <p:spPr>
          <a:xfrm>
            <a:off x="2878544" y="695744"/>
            <a:ext cx="7054103" cy="1592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600" kern="100" dirty="0">
                <a:solidFill>
                  <a:schemeClr val="accent6">
                    <a:lumMod val="50000"/>
                  </a:schemeClr>
                </a:solidFill>
                <a:effectLst/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Thank you</a:t>
            </a:r>
            <a:endParaRPr lang="en-US" sz="8800" kern="100" dirty="0">
              <a:solidFill>
                <a:schemeClr val="accent6">
                  <a:lumMod val="50000"/>
                </a:schemeClr>
              </a:solidFill>
              <a:effectLst/>
              <a:latin typeface="Footlight MT Light" panose="0204060206030A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D4EF53-53CF-B5A7-64E5-5579A61145A4}"/>
              </a:ext>
            </a:extLst>
          </p:cNvPr>
          <p:cNvPicPr>
            <a:picLocks noChangeAspect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59" t="19442" r="28852" b="64264"/>
          <a:stretch/>
        </p:blipFill>
        <p:spPr>
          <a:xfrm>
            <a:off x="7030" y="0"/>
            <a:ext cx="1573414" cy="457200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6FE71617-62A3-47B9-B71B-E973F87773B3}"/>
              </a:ext>
            </a:extLst>
          </p:cNvPr>
          <p:cNvGrpSpPr/>
          <p:nvPr/>
        </p:nvGrpSpPr>
        <p:grpSpPr>
          <a:xfrm>
            <a:off x="-7469" y="5637053"/>
            <a:ext cx="12199469" cy="1217685"/>
            <a:chOff x="-7469" y="5637053"/>
            <a:chExt cx="12199469" cy="1217685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4B4AD33-BDBC-4086-928D-0B8D24C3DB07}"/>
                </a:ext>
              </a:extLst>
            </p:cNvPr>
            <p:cNvGrpSpPr/>
            <p:nvPr/>
          </p:nvGrpSpPr>
          <p:grpSpPr>
            <a:xfrm>
              <a:off x="-7469" y="5637053"/>
              <a:ext cx="12199469" cy="1217685"/>
              <a:chOff x="-7469" y="5637053"/>
              <a:chExt cx="12199469" cy="1217685"/>
            </a:xfrm>
          </p:grpSpPr>
          <p:sp>
            <p:nvSpPr>
              <p:cNvPr id="12" name="Rectangle 21">
                <a:extLst>
                  <a:ext uri="{FF2B5EF4-FFF2-40B4-BE49-F238E27FC236}">
                    <a16:creationId xmlns:a16="http://schemas.microsoft.com/office/drawing/2014/main" id="{A629EAFC-2CFF-431F-BF67-75C1A14D0CAB}"/>
                  </a:ext>
                </a:extLst>
              </p:cNvPr>
              <p:cNvSpPr/>
              <p:nvPr/>
            </p:nvSpPr>
            <p:spPr>
              <a:xfrm>
                <a:off x="-7469" y="5637053"/>
                <a:ext cx="12192000" cy="1102313"/>
              </a:xfrm>
              <a:custGeom>
                <a:avLst/>
                <a:gdLst>
                  <a:gd name="connsiteX0" fmla="*/ 0 w 12192000"/>
                  <a:gd name="connsiteY0" fmla="*/ 0 h 645113"/>
                  <a:gd name="connsiteX1" fmla="*/ 12192000 w 12192000"/>
                  <a:gd name="connsiteY1" fmla="*/ 0 h 645113"/>
                  <a:gd name="connsiteX2" fmla="*/ 12192000 w 12192000"/>
                  <a:gd name="connsiteY2" fmla="*/ 645113 h 645113"/>
                  <a:gd name="connsiteX3" fmla="*/ 0 w 12192000"/>
                  <a:gd name="connsiteY3" fmla="*/ 645113 h 645113"/>
                  <a:gd name="connsiteX4" fmla="*/ 0 w 12192000"/>
                  <a:gd name="connsiteY4" fmla="*/ 0 h 645113"/>
                  <a:gd name="connsiteX0" fmla="*/ 0 w 12192000"/>
                  <a:gd name="connsiteY0" fmla="*/ 0 h 645113"/>
                  <a:gd name="connsiteX1" fmla="*/ 12192000 w 12192000"/>
                  <a:gd name="connsiteY1" fmla="*/ 0 h 645113"/>
                  <a:gd name="connsiteX2" fmla="*/ 12192000 w 12192000"/>
                  <a:gd name="connsiteY2" fmla="*/ 645113 h 645113"/>
                  <a:gd name="connsiteX3" fmla="*/ 0 w 12192000"/>
                  <a:gd name="connsiteY3" fmla="*/ 645113 h 645113"/>
                  <a:gd name="connsiteX4" fmla="*/ 0 w 12192000"/>
                  <a:gd name="connsiteY4" fmla="*/ 0 h 645113"/>
                  <a:gd name="connsiteX0" fmla="*/ 0 w 12192000"/>
                  <a:gd name="connsiteY0" fmla="*/ 169097 h 814210"/>
                  <a:gd name="connsiteX1" fmla="*/ 12192000 w 12192000"/>
                  <a:gd name="connsiteY1" fmla="*/ 169097 h 814210"/>
                  <a:gd name="connsiteX2" fmla="*/ 12192000 w 12192000"/>
                  <a:gd name="connsiteY2" fmla="*/ 814210 h 814210"/>
                  <a:gd name="connsiteX3" fmla="*/ 0 w 12192000"/>
                  <a:gd name="connsiteY3" fmla="*/ 814210 h 814210"/>
                  <a:gd name="connsiteX4" fmla="*/ 0 w 12192000"/>
                  <a:gd name="connsiteY4" fmla="*/ 169097 h 814210"/>
                  <a:gd name="connsiteX0" fmla="*/ 0 w 12192000"/>
                  <a:gd name="connsiteY0" fmla="*/ 457200 h 1102313"/>
                  <a:gd name="connsiteX1" fmla="*/ 12192000 w 12192000"/>
                  <a:gd name="connsiteY1" fmla="*/ 0 h 1102313"/>
                  <a:gd name="connsiteX2" fmla="*/ 12192000 w 12192000"/>
                  <a:gd name="connsiteY2" fmla="*/ 1102313 h 1102313"/>
                  <a:gd name="connsiteX3" fmla="*/ 0 w 12192000"/>
                  <a:gd name="connsiteY3" fmla="*/ 1102313 h 1102313"/>
                  <a:gd name="connsiteX4" fmla="*/ 0 w 12192000"/>
                  <a:gd name="connsiteY4" fmla="*/ 457200 h 1102313"/>
                  <a:gd name="connsiteX0" fmla="*/ 0 w 12192000"/>
                  <a:gd name="connsiteY0" fmla="*/ 457200 h 1102313"/>
                  <a:gd name="connsiteX1" fmla="*/ 12192000 w 12192000"/>
                  <a:gd name="connsiteY1" fmla="*/ 0 h 1102313"/>
                  <a:gd name="connsiteX2" fmla="*/ 12192000 w 12192000"/>
                  <a:gd name="connsiteY2" fmla="*/ 1102313 h 1102313"/>
                  <a:gd name="connsiteX3" fmla="*/ 0 w 12192000"/>
                  <a:gd name="connsiteY3" fmla="*/ 1102313 h 1102313"/>
                  <a:gd name="connsiteX4" fmla="*/ 0 w 12192000"/>
                  <a:gd name="connsiteY4" fmla="*/ 457200 h 1102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92000" h="1102313">
                    <a:moveTo>
                      <a:pt x="0" y="457200"/>
                    </a:moveTo>
                    <a:cubicBezTo>
                      <a:pt x="4424948" y="-192505"/>
                      <a:pt x="7502358" y="1876926"/>
                      <a:pt x="12192000" y="0"/>
                    </a:cubicBezTo>
                    <a:lnTo>
                      <a:pt x="12192000" y="1102313"/>
                    </a:lnTo>
                    <a:lnTo>
                      <a:pt x="0" y="1102313"/>
                    </a:lnTo>
                    <a:lnTo>
                      <a:pt x="0" y="45720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2800" b="1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endParaRPr>
              </a:p>
            </p:txBody>
          </p:sp>
          <p:sp>
            <p:nvSpPr>
              <p:cNvPr id="16" name="Rectangle 21">
                <a:extLst>
                  <a:ext uri="{FF2B5EF4-FFF2-40B4-BE49-F238E27FC236}">
                    <a16:creationId xmlns:a16="http://schemas.microsoft.com/office/drawing/2014/main" id="{BA369755-5992-4B42-BA45-BD0D3B24ED77}"/>
                  </a:ext>
                </a:extLst>
              </p:cNvPr>
              <p:cNvSpPr/>
              <p:nvPr/>
            </p:nvSpPr>
            <p:spPr>
              <a:xfrm>
                <a:off x="0" y="5752425"/>
                <a:ext cx="12192000" cy="1102313"/>
              </a:xfrm>
              <a:custGeom>
                <a:avLst/>
                <a:gdLst>
                  <a:gd name="connsiteX0" fmla="*/ 0 w 12192000"/>
                  <a:gd name="connsiteY0" fmla="*/ 0 h 645113"/>
                  <a:gd name="connsiteX1" fmla="*/ 12192000 w 12192000"/>
                  <a:gd name="connsiteY1" fmla="*/ 0 h 645113"/>
                  <a:gd name="connsiteX2" fmla="*/ 12192000 w 12192000"/>
                  <a:gd name="connsiteY2" fmla="*/ 645113 h 645113"/>
                  <a:gd name="connsiteX3" fmla="*/ 0 w 12192000"/>
                  <a:gd name="connsiteY3" fmla="*/ 645113 h 645113"/>
                  <a:gd name="connsiteX4" fmla="*/ 0 w 12192000"/>
                  <a:gd name="connsiteY4" fmla="*/ 0 h 645113"/>
                  <a:gd name="connsiteX0" fmla="*/ 0 w 12192000"/>
                  <a:gd name="connsiteY0" fmla="*/ 0 h 645113"/>
                  <a:gd name="connsiteX1" fmla="*/ 12192000 w 12192000"/>
                  <a:gd name="connsiteY1" fmla="*/ 0 h 645113"/>
                  <a:gd name="connsiteX2" fmla="*/ 12192000 w 12192000"/>
                  <a:gd name="connsiteY2" fmla="*/ 645113 h 645113"/>
                  <a:gd name="connsiteX3" fmla="*/ 0 w 12192000"/>
                  <a:gd name="connsiteY3" fmla="*/ 645113 h 645113"/>
                  <a:gd name="connsiteX4" fmla="*/ 0 w 12192000"/>
                  <a:gd name="connsiteY4" fmla="*/ 0 h 645113"/>
                  <a:gd name="connsiteX0" fmla="*/ 0 w 12192000"/>
                  <a:gd name="connsiteY0" fmla="*/ 169097 h 814210"/>
                  <a:gd name="connsiteX1" fmla="*/ 12192000 w 12192000"/>
                  <a:gd name="connsiteY1" fmla="*/ 169097 h 814210"/>
                  <a:gd name="connsiteX2" fmla="*/ 12192000 w 12192000"/>
                  <a:gd name="connsiteY2" fmla="*/ 814210 h 814210"/>
                  <a:gd name="connsiteX3" fmla="*/ 0 w 12192000"/>
                  <a:gd name="connsiteY3" fmla="*/ 814210 h 814210"/>
                  <a:gd name="connsiteX4" fmla="*/ 0 w 12192000"/>
                  <a:gd name="connsiteY4" fmla="*/ 169097 h 814210"/>
                  <a:gd name="connsiteX0" fmla="*/ 0 w 12192000"/>
                  <a:gd name="connsiteY0" fmla="*/ 457200 h 1102313"/>
                  <a:gd name="connsiteX1" fmla="*/ 12192000 w 12192000"/>
                  <a:gd name="connsiteY1" fmla="*/ 0 h 1102313"/>
                  <a:gd name="connsiteX2" fmla="*/ 12192000 w 12192000"/>
                  <a:gd name="connsiteY2" fmla="*/ 1102313 h 1102313"/>
                  <a:gd name="connsiteX3" fmla="*/ 0 w 12192000"/>
                  <a:gd name="connsiteY3" fmla="*/ 1102313 h 1102313"/>
                  <a:gd name="connsiteX4" fmla="*/ 0 w 12192000"/>
                  <a:gd name="connsiteY4" fmla="*/ 457200 h 1102313"/>
                  <a:gd name="connsiteX0" fmla="*/ 0 w 12192000"/>
                  <a:gd name="connsiteY0" fmla="*/ 457200 h 1102313"/>
                  <a:gd name="connsiteX1" fmla="*/ 12192000 w 12192000"/>
                  <a:gd name="connsiteY1" fmla="*/ 0 h 1102313"/>
                  <a:gd name="connsiteX2" fmla="*/ 12192000 w 12192000"/>
                  <a:gd name="connsiteY2" fmla="*/ 1102313 h 1102313"/>
                  <a:gd name="connsiteX3" fmla="*/ 0 w 12192000"/>
                  <a:gd name="connsiteY3" fmla="*/ 1102313 h 1102313"/>
                  <a:gd name="connsiteX4" fmla="*/ 0 w 12192000"/>
                  <a:gd name="connsiteY4" fmla="*/ 457200 h 1102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92000" h="1102313">
                    <a:moveTo>
                      <a:pt x="0" y="457200"/>
                    </a:moveTo>
                    <a:cubicBezTo>
                      <a:pt x="4424948" y="-192505"/>
                      <a:pt x="7502358" y="1876926"/>
                      <a:pt x="12192000" y="0"/>
                    </a:cubicBezTo>
                    <a:lnTo>
                      <a:pt x="12192000" y="1102313"/>
                    </a:lnTo>
                    <a:lnTo>
                      <a:pt x="0" y="1102313"/>
                    </a:lnTo>
                    <a:lnTo>
                      <a:pt x="0" y="45720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2800" b="1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endParaRPr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74F104B-8B83-4EBC-82C6-4020D716C47D}"/>
                </a:ext>
              </a:extLst>
            </p:cNvPr>
            <p:cNvSpPr/>
            <p:nvPr/>
          </p:nvSpPr>
          <p:spPr>
            <a:xfrm>
              <a:off x="557611" y="6268370"/>
              <a:ext cx="2448578" cy="4654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000" b="1" dirty="0">
                  <a:solidFill>
                    <a:schemeClr val="bg1"/>
                  </a:solidFill>
                  <a:latin typeface="Footlight MT Light" panose="0204060206030A020304" pitchFamily="18" charset="0"/>
                </a:rPr>
                <a:t>@NigeriaEITI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2A879F5-2881-4AF6-9E6D-CFDD8F3D0C9D}"/>
                </a:ext>
              </a:extLst>
            </p:cNvPr>
            <p:cNvSpPr/>
            <p:nvPr/>
          </p:nvSpPr>
          <p:spPr>
            <a:xfrm>
              <a:off x="2405435" y="6273911"/>
              <a:ext cx="2448578" cy="4654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000" b="1" dirty="0">
                  <a:solidFill>
                    <a:schemeClr val="bg1"/>
                  </a:solidFill>
                  <a:latin typeface="Footlight MT Light" panose="0204060206030A020304" pitchFamily="18" charset="0"/>
                </a:rPr>
                <a:t>www.neiti.gov.ng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8B9C846-4F0E-46C5-93FB-5137BA7B0FCD}"/>
                </a:ext>
              </a:extLst>
            </p:cNvPr>
            <p:cNvSpPr/>
            <p:nvPr/>
          </p:nvSpPr>
          <p:spPr>
            <a:xfrm>
              <a:off x="2631895" y="6281243"/>
              <a:ext cx="45719" cy="4525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2000" b="1" dirty="0">
                <a:solidFill>
                  <a:schemeClr val="bg1"/>
                </a:solidFill>
                <a:latin typeface="Footlight MT Light" panose="0204060206030A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40002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451 0.00834 L 0.94309 0.00834 " pathEditMode="relative" rAng="0" ptsTypes="AA">
                                      <p:cBhvr>
                                        <p:cTn id="12" dur="2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8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241ADCBD-046A-4527-8ACD-D4E92EB388E8}"/>
              </a:ext>
            </a:extLst>
          </p:cNvPr>
          <p:cNvGrpSpPr/>
          <p:nvPr/>
        </p:nvGrpSpPr>
        <p:grpSpPr>
          <a:xfrm>
            <a:off x="8886075" y="1520899"/>
            <a:ext cx="1967552" cy="2155356"/>
            <a:chOff x="10016378" y="1571000"/>
            <a:chExt cx="1967552" cy="2155356"/>
          </a:xfrm>
        </p:grpSpPr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ACB39786-6C3E-4FAB-B4ED-C0E276205062}"/>
                </a:ext>
              </a:extLst>
            </p:cNvPr>
            <p:cNvPicPr/>
            <p:nvPr/>
          </p:nvPicPr>
          <p:blipFill>
            <a:blip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7353" y="1571000"/>
              <a:ext cx="1546247" cy="87297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C402509D-535C-4A02-B310-F5BB42BAF249}"/>
                </a:ext>
              </a:extLst>
            </p:cNvPr>
            <p:cNvPicPr/>
            <p:nvPr/>
          </p:nvPicPr>
          <p:blipFill>
            <a:blip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42294" y="2853372"/>
              <a:ext cx="761163" cy="8729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B4C727CF-A74C-4DC0-B0CB-1A118B7E4597}"/>
                </a:ext>
              </a:extLst>
            </p:cNvPr>
            <p:cNvPicPr/>
            <p:nvPr/>
          </p:nvPicPr>
          <p:blipFill>
            <a:blip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16378" y="2344627"/>
              <a:ext cx="1967552" cy="629011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53D9ABC0-B7F9-4953-A882-684E0964BFFD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3847861" y="1598678"/>
            <a:ext cx="2209800" cy="188595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B38497F-6059-4E6D-92BB-A22DDD569D1C}"/>
              </a:ext>
            </a:extLst>
          </p:cNvPr>
          <p:cNvPicPr>
            <a:picLocks noChangeAspect="1"/>
          </p:cNvPicPr>
          <p:nvPr/>
        </p:nvPicPr>
        <p:blipFill>
          <a:blip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79" y="-11575"/>
            <a:ext cx="12192000" cy="6858000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2F6AE5F-7EFF-4952-BE11-335A46B9D8AE}"/>
              </a:ext>
            </a:extLst>
          </p:cNvPr>
          <p:cNvSpPr txBox="1"/>
          <p:nvPr/>
        </p:nvSpPr>
        <p:spPr>
          <a:xfrm>
            <a:off x="4221443" y="117170"/>
            <a:ext cx="7936167" cy="150432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  <a:cs typeface="Times New Roman" panose="02020603050405020304" pitchFamily="18" charset="0"/>
              </a:rPr>
              <a:t>Companies &amp; Key Government Agencies Covered by the Report </a:t>
            </a:r>
            <a:endParaRPr lang="en-US" sz="4400" kern="100" dirty="0">
              <a:solidFill>
                <a:schemeClr val="accent6">
                  <a:lumMod val="50000"/>
                </a:schemeClr>
              </a:solidFill>
              <a:effectLst/>
              <a:latin typeface="Footlight MT Light" panose="0204060206030A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1AA5644-6545-4133-A635-BD257C9E5729}"/>
              </a:ext>
            </a:extLst>
          </p:cNvPr>
          <p:cNvGrpSpPr/>
          <p:nvPr/>
        </p:nvGrpSpPr>
        <p:grpSpPr>
          <a:xfrm>
            <a:off x="3655101" y="340475"/>
            <a:ext cx="774879" cy="768031"/>
            <a:chOff x="2228045" y="622102"/>
            <a:chExt cx="757708" cy="85665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DDAC77F-5A69-428E-825F-FF992E84D627}"/>
                </a:ext>
              </a:extLst>
            </p:cNvPr>
            <p:cNvSpPr/>
            <p:nvPr/>
          </p:nvSpPr>
          <p:spPr>
            <a:xfrm>
              <a:off x="2228045" y="812563"/>
              <a:ext cx="553792" cy="666194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ootlight MT Light" panose="0204060206030A020304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A4FAC8D-F85B-4D9B-9854-337859C74D82}"/>
                </a:ext>
              </a:extLst>
            </p:cNvPr>
            <p:cNvSpPr/>
            <p:nvPr/>
          </p:nvSpPr>
          <p:spPr>
            <a:xfrm>
              <a:off x="2431961" y="622102"/>
              <a:ext cx="553792" cy="66619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ootlight MT Light" panose="0204060206030A020304" pitchFamily="18" charset="0"/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EB830A5B-3452-4F29-86FF-EA01FE6C475A}"/>
              </a:ext>
            </a:extLst>
          </p:cNvPr>
          <p:cNvPicPr/>
          <p:nvPr/>
        </p:nvPicPr>
        <p:blipFill rotWithShape="1">
          <a:blip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709" y="52816"/>
            <a:ext cx="1384771" cy="46545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772D750-3781-46C2-80F0-0F1E3D480F33}"/>
              </a:ext>
            </a:extLst>
          </p:cNvPr>
          <p:cNvSpPr/>
          <p:nvPr/>
        </p:nvSpPr>
        <p:spPr>
          <a:xfrm>
            <a:off x="1085850" y="4592837"/>
            <a:ext cx="107671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kern="100" dirty="0">
                <a:solidFill>
                  <a:schemeClr val="accent6">
                    <a:lumMod val="75000"/>
                  </a:schemeClr>
                </a:solidFill>
                <a:latin typeface="Footlight MT Light" panose="0204060206030A020304" pitchFamily="18" charset="0"/>
                <a:cs typeface="Times New Roman" panose="02020603050405020304" pitchFamily="18" charset="0"/>
              </a:rPr>
              <a:t>A total of 914 companies made payment of royalty out of which 121 met the materiality threshold and were responsible for 92% total royalty payment for the year.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CAA5A8B-9880-4BB0-8136-00EE7D9A5215}"/>
              </a:ext>
            </a:extLst>
          </p:cNvPr>
          <p:cNvSpPr/>
          <p:nvPr/>
        </p:nvSpPr>
        <p:spPr>
          <a:xfrm>
            <a:off x="249382" y="2163143"/>
            <a:ext cx="35923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kern="100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  <a:cs typeface="Times New Roman" panose="02020603050405020304" pitchFamily="18" charset="0"/>
              </a:rPr>
              <a:t>1,214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7844F1A-2890-4E88-9950-E34F56F73DCF}"/>
              </a:ext>
            </a:extLst>
          </p:cNvPr>
          <p:cNvSpPr/>
          <p:nvPr/>
        </p:nvSpPr>
        <p:spPr>
          <a:xfrm>
            <a:off x="7683102" y="2052609"/>
            <a:ext cx="15462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kern="100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96AAC747-2C9D-4261-A12B-09770BAAA50F}"/>
              </a:ext>
            </a:extLst>
          </p:cNvPr>
          <p:cNvSpPr/>
          <p:nvPr/>
        </p:nvSpPr>
        <p:spPr>
          <a:xfrm>
            <a:off x="6457409" y="1696126"/>
            <a:ext cx="566342" cy="2301224"/>
          </a:xfrm>
          <a:prstGeom prst="rightBrace">
            <a:avLst/>
          </a:prstGeom>
          <a:ln w="28575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Footlight MT Light" panose="0204060206030A020304" pitchFamily="18" charset="0"/>
            </a:endParaRPr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id="{810B3F0D-437A-4F85-BD5B-3A9B67B4DDF1}"/>
              </a:ext>
            </a:extLst>
          </p:cNvPr>
          <p:cNvSpPr/>
          <p:nvPr/>
        </p:nvSpPr>
        <p:spPr>
          <a:xfrm rot="5400000">
            <a:off x="6445377" y="-1017135"/>
            <a:ext cx="566342" cy="10001250"/>
          </a:xfrm>
          <a:prstGeom prst="rightBrace">
            <a:avLst/>
          </a:prstGeom>
          <a:ln w="28575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Footlight MT Light" panose="0204060206030A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C165CC2-4A69-491B-944D-03CF67DB84CC}"/>
              </a:ext>
            </a:extLst>
          </p:cNvPr>
          <p:cNvSpPr/>
          <p:nvPr/>
        </p:nvSpPr>
        <p:spPr>
          <a:xfrm>
            <a:off x="3587245" y="3523653"/>
            <a:ext cx="29457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kern="100" dirty="0">
                <a:solidFill>
                  <a:schemeClr val="accent6">
                    <a:lumMod val="75000"/>
                  </a:schemeClr>
                </a:solidFill>
                <a:latin typeface="Footlight MT Light" panose="0204060206030A020304" pitchFamily="18" charset="0"/>
                <a:cs typeface="Times New Roman" panose="02020603050405020304" pitchFamily="18" charset="0"/>
              </a:rPr>
              <a:t>Extractive Companies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4635C61-3E37-4181-A18D-16D2F0E19E86}"/>
              </a:ext>
            </a:extLst>
          </p:cNvPr>
          <p:cNvSpPr/>
          <p:nvPr/>
        </p:nvSpPr>
        <p:spPr>
          <a:xfrm>
            <a:off x="8386058" y="3551053"/>
            <a:ext cx="29457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kern="100" dirty="0">
                <a:solidFill>
                  <a:schemeClr val="accent6">
                    <a:lumMod val="75000"/>
                  </a:schemeClr>
                </a:solidFill>
                <a:latin typeface="Footlight MT Light" panose="0204060206030A020304" pitchFamily="18" charset="0"/>
                <a:cs typeface="Times New Roman" panose="02020603050405020304" pitchFamily="18" charset="0"/>
              </a:rPr>
              <a:t>Government Entities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DB863AC-55D6-485C-9E09-A00E8968D110}"/>
              </a:ext>
            </a:extLst>
          </p:cNvPr>
          <p:cNvGrpSpPr/>
          <p:nvPr/>
        </p:nvGrpSpPr>
        <p:grpSpPr>
          <a:xfrm>
            <a:off x="-7469" y="5637053"/>
            <a:ext cx="12199469" cy="1217685"/>
            <a:chOff x="-7469" y="5637053"/>
            <a:chExt cx="12199469" cy="1217685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D1D387B8-E774-436C-BFA6-57DE16B214BF}"/>
                </a:ext>
              </a:extLst>
            </p:cNvPr>
            <p:cNvGrpSpPr/>
            <p:nvPr/>
          </p:nvGrpSpPr>
          <p:grpSpPr>
            <a:xfrm>
              <a:off x="-7469" y="5637053"/>
              <a:ext cx="12199469" cy="1217685"/>
              <a:chOff x="-7469" y="5637053"/>
              <a:chExt cx="12199469" cy="1217685"/>
            </a:xfrm>
          </p:grpSpPr>
          <p:sp>
            <p:nvSpPr>
              <p:cNvPr id="39" name="Rectangle 21">
                <a:extLst>
                  <a:ext uri="{FF2B5EF4-FFF2-40B4-BE49-F238E27FC236}">
                    <a16:creationId xmlns:a16="http://schemas.microsoft.com/office/drawing/2014/main" id="{02F6D9CE-D02B-4320-849A-DF61AEDF6C13}"/>
                  </a:ext>
                </a:extLst>
              </p:cNvPr>
              <p:cNvSpPr/>
              <p:nvPr/>
            </p:nvSpPr>
            <p:spPr>
              <a:xfrm>
                <a:off x="-7469" y="5637053"/>
                <a:ext cx="12192000" cy="1102313"/>
              </a:xfrm>
              <a:custGeom>
                <a:avLst/>
                <a:gdLst>
                  <a:gd name="connsiteX0" fmla="*/ 0 w 12192000"/>
                  <a:gd name="connsiteY0" fmla="*/ 0 h 645113"/>
                  <a:gd name="connsiteX1" fmla="*/ 12192000 w 12192000"/>
                  <a:gd name="connsiteY1" fmla="*/ 0 h 645113"/>
                  <a:gd name="connsiteX2" fmla="*/ 12192000 w 12192000"/>
                  <a:gd name="connsiteY2" fmla="*/ 645113 h 645113"/>
                  <a:gd name="connsiteX3" fmla="*/ 0 w 12192000"/>
                  <a:gd name="connsiteY3" fmla="*/ 645113 h 645113"/>
                  <a:gd name="connsiteX4" fmla="*/ 0 w 12192000"/>
                  <a:gd name="connsiteY4" fmla="*/ 0 h 645113"/>
                  <a:gd name="connsiteX0" fmla="*/ 0 w 12192000"/>
                  <a:gd name="connsiteY0" fmla="*/ 0 h 645113"/>
                  <a:gd name="connsiteX1" fmla="*/ 12192000 w 12192000"/>
                  <a:gd name="connsiteY1" fmla="*/ 0 h 645113"/>
                  <a:gd name="connsiteX2" fmla="*/ 12192000 w 12192000"/>
                  <a:gd name="connsiteY2" fmla="*/ 645113 h 645113"/>
                  <a:gd name="connsiteX3" fmla="*/ 0 w 12192000"/>
                  <a:gd name="connsiteY3" fmla="*/ 645113 h 645113"/>
                  <a:gd name="connsiteX4" fmla="*/ 0 w 12192000"/>
                  <a:gd name="connsiteY4" fmla="*/ 0 h 645113"/>
                  <a:gd name="connsiteX0" fmla="*/ 0 w 12192000"/>
                  <a:gd name="connsiteY0" fmla="*/ 169097 h 814210"/>
                  <a:gd name="connsiteX1" fmla="*/ 12192000 w 12192000"/>
                  <a:gd name="connsiteY1" fmla="*/ 169097 h 814210"/>
                  <a:gd name="connsiteX2" fmla="*/ 12192000 w 12192000"/>
                  <a:gd name="connsiteY2" fmla="*/ 814210 h 814210"/>
                  <a:gd name="connsiteX3" fmla="*/ 0 w 12192000"/>
                  <a:gd name="connsiteY3" fmla="*/ 814210 h 814210"/>
                  <a:gd name="connsiteX4" fmla="*/ 0 w 12192000"/>
                  <a:gd name="connsiteY4" fmla="*/ 169097 h 814210"/>
                  <a:gd name="connsiteX0" fmla="*/ 0 w 12192000"/>
                  <a:gd name="connsiteY0" fmla="*/ 457200 h 1102313"/>
                  <a:gd name="connsiteX1" fmla="*/ 12192000 w 12192000"/>
                  <a:gd name="connsiteY1" fmla="*/ 0 h 1102313"/>
                  <a:gd name="connsiteX2" fmla="*/ 12192000 w 12192000"/>
                  <a:gd name="connsiteY2" fmla="*/ 1102313 h 1102313"/>
                  <a:gd name="connsiteX3" fmla="*/ 0 w 12192000"/>
                  <a:gd name="connsiteY3" fmla="*/ 1102313 h 1102313"/>
                  <a:gd name="connsiteX4" fmla="*/ 0 w 12192000"/>
                  <a:gd name="connsiteY4" fmla="*/ 457200 h 1102313"/>
                  <a:gd name="connsiteX0" fmla="*/ 0 w 12192000"/>
                  <a:gd name="connsiteY0" fmla="*/ 457200 h 1102313"/>
                  <a:gd name="connsiteX1" fmla="*/ 12192000 w 12192000"/>
                  <a:gd name="connsiteY1" fmla="*/ 0 h 1102313"/>
                  <a:gd name="connsiteX2" fmla="*/ 12192000 w 12192000"/>
                  <a:gd name="connsiteY2" fmla="*/ 1102313 h 1102313"/>
                  <a:gd name="connsiteX3" fmla="*/ 0 w 12192000"/>
                  <a:gd name="connsiteY3" fmla="*/ 1102313 h 1102313"/>
                  <a:gd name="connsiteX4" fmla="*/ 0 w 12192000"/>
                  <a:gd name="connsiteY4" fmla="*/ 457200 h 1102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92000" h="1102313">
                    <a:moveTo>
                      <a:pt x="0" y="457200"/>
                    </a:moveTo>
                    <a:cubicBezTo>
                      <a:pt x="4424948" y="-192505"/>
                      <a:pt x="7502358" y="1876926"/>
                      <a:pt x="12192000" y="0"/>
                    </a:cubicBezTo>
                    <a:lnTo>
                      <a:pt x="12192000" y="1102313"/>
                    </a:lnTo>
                    <a:lnTo>
                      <a:pt x="0" y="1102313"/>
                    </a:lnTo>
                    <a:lnTo>
                      <a:pt x="0" y="45720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2800" b="1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endParaRPr>
              </a:p>
            </p:txBody>
          </p:sp>
          <p:sp>
            <p:nvSpPr>
              <p:cNvPr id="40" name="Rectangle 21">
                <a:extLst>
                  <a:ext uri="{FF2B5EF4-FFF2-40B4-BE49-F238E27FC236}">
                    <a16:creationId xmlns:a16="http://schemas.microsoft.com/office/drawing/2014/main" id="{5740C753-B5C1-4838-BC6F-9EAE42BEC336}"/>
                  </a:ext>
                </a:extLst>
              </p:cNvPr>
              <p:cNvSpPr/>
              <p:nvPr/>
            </p:nvSpPr>
            <p:spPr>
              <a:xfrm>
                <a:off x="0" y="5752425"/>
                <a:ext cx="12192000" cy="1102313"/>
              </a:xfrm>
              <a:custGeom>
                <a:avLst/>
                <a:gdLst>
                  <a:gd name="connsiteX0" fmla="*/ 0 w 12192000"/>
                  <a:gd name="connsiteY0" fmla="*/ 0 h 645113"/>
                  <a:gd name="connsiteX1" fmla="*/ 12192000 w 12192000"/>
                  <a:gd name="connsiteY1" fmla="*/ 0 h 645113"/>
                  <a:gd name="connsiteX2" fmla="*/ 12192000 w 12192000"/>
                  <a:gd name="connsiteY2" fmla="*/ 645113 h 645113"/>
                  <a:gd name="connsiteX3" fmla="*/ 0 w 12192000"/>
                  <a:gd name="connsiteY3" fmla="*/ 645113 h 645113"/>
                  <a:gd name="connsiteX4" fmla="*/ 0 w 12192000"/>
                  <a:gd name="connsiteY4" fmla="*/ 0 h 645113"/>
                  <a:gd name="connsiteX0" fmla="*/ 0 w 12192000"/>
                  <a:gd name="connsiteY0" fmla="*/ 0 h 645113"/>
                  <a:gd name="connsiteX1" fmla="*/ 12192000 w 12192000"/>
                  <a:gd name="connsiteY1" fmla="*/ 0 h 645113"/>
                  <a:gd name="connsiteX2" fmla="*/ 12192000 w 12192000"/>
                  <a:gd name="connsiteY2" fmla="*/ 645113 h 645113"/>
                  <a:gd name="connsiteX3" fmla="*/ 0 w 12192000"/>
                  <a:gd name="connsiteY3" fmla="*/ 645113 h 645113"/>
                  <a:gd name="connsiteX4" fmla="*/ 0 w 12192000"/>
                  <a:gd name="connsiteY4" fmla="*/ 0 h 645113"/>
                  <a:gd name="connsiteX0" fmla="*/ 0 w 12192000"/>
                  <a:gd name="connsiteY0" fmla="*/ 169097 h 814210"/>
                  <a:gd name="connsiteX1" fmla="*/ 12192000 w 12192000"/>
                  <a:gd name="connsiteY1" fmla="*/ 169097 h 814210"/>
                  <a:gd name="connsiteX2" fmla="*/ 12192000 w 12192000"/>
                  <a:gd name="connsiteY2" fmla="*/ 814210 h 814210"/>
                  <a:gd name="connsiteX3" fmla="*/ 0 w 12192000"/>
                  <a:gd name="connsiteY3" fmla="*/ 814210 h 814210"/>
                  <a:gd name="connsiteX4" fmla="*/ 0 w 12192000"/>
                  <a:gd name="connsiteY4" fmla="*/ 169097 h 814210"/>
                  <a:gd name="connsiteX0" fmla="*/ 0 w 12192000"/>
                  <a:gd name="connsiteY0" fmla="*/ 457200 h 1102313"/>
                  <a:gd name="connsiteX1" fmla="*/ 12192000 w 12192000"/>
                  <a:gd name="connsiteY1" fmla="*/ 0 h 1102313"/>
                  <a:gd name="connsiteX2" fmla="*/ 12192000 w 12192000"/>
                  <a:gd name="connsiteY2" fmla="*/ 1102313 h 1102313"/>
                  <a:gd name="connsiteX3" fmla="*/ 0 w 12192000"/>
                  <a:gd name="connsiteY3" fmla="*/ 1102313 h 1102313"/>
                  <a:gd name="connsiteX4" fmla="*/ 0 w 12192000"/>
                  <a:gd name="connsiteY4" fmla="*/ 457200 h 1102313"/>
                  <a:gd name="connsiteX0" fmla="*/ 0 w 12192000"/>
                  <a:gd name="connsiteY0" fmla="*/ 457200 h 1102313"/>
                  <a:gd name="connsiteX1" fmla="*/ 12192000 w 12192000"/>
                  <a:gd name="connsiteY1" fmla="*/ 0 h 1102313"/>
                  <a:gd name="connsiteX2" fmla="*/ 12192000 w 12192000"/>
                  <a:gd name="connsiteY2" fmla="*/ 1102313 h 1102313"/>
                  <a:gd name="connsiteX3" fmla="*/ 0 w 12192000"/>
                  <a:gd name="connsiteY3" fmla="*/ 1102313 h 1102313"/>
                  <a:gd name="connsiteX4" fmla="*/ 0 w 12192000"/>
                  <a:gd name="connsiteY4" fmla="*/ 457200 h 1102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92000" h="1102313">
                    <a:moveTo>
                      <a:pt x="0" y="457200"/>
                    </a:moveTo>
                    <a:cubicBezTo>
                      <a:pt x="4424948" y="-192505"/>
                      <a:pt x="7502358" y="1876926"/>
                      <a:pt x="12192000" y="0"/>
                    </a:cubicBezTo>
                    <a:lnTo>
                      <a:pt x="12192000" y="1102313"/>
                    </a:lnTo>
                    <a:lnTo>
                      <a:pt x="0" y="1102313"/>
                    </a:lnTo>
                    <a:lnTo>
                      <a:pt x="0" y="45720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2800" b="1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endParaRP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F2383446-F19D-410C-AE92-E7419546F8FF}"/>
                </a:ext>
              </a:extLst>
            </p:cNvPr>
            <p:cNvGrpSpPr/>
            <p:nvPr/>
          </p:nvGrpSpPr>
          <p:grpSpPr>
            <a:xfrm>
              <a:off x="845095" y="6331368"/>
              <a:ext cx="4296402" cy="488490"/>
              <a:chOff x="845095" y="6331368"/>
              <a:chExt cx="4296402" cy="488490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21559DFE-60E4-4819-8BDD-5D7E7C6C9AE3}"/>
                  </a:ext>
                </a:extLst>
              </p:cNvPr>
              <p:cNvSpPr/>
              <p:nvPr/>
            </p:nvSpPr>
            <p:spPr>
              <a:xfrm>
                <a:off x="845095" y="6354403"/>
                <a:ext cx="2448578" cy="46545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b="1" dirty="0">
                    <a:solidFill>
                      <a:schemeClr val="bg1"/>
                    </a:solidFill>
                    <a:latin typeface="Footlight MT Light" panose="0204060206030A020304" pitchFamily="18" charset="0"/>
                  </a:rPr>
                  <a:t>@NigeriaEITI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3FCAE5CF-4A71-43D6-93EC-8FDFE839BE69}"/>
                  </a:ext>
                </a:extLst>
              </p:cNvPr>
              <p:cNvSpPr/>
              <p:nvPr/>
            </p:nvSpPr>
            <p:spPr>
              <a:xfrm>
                <a:off x="2692919" y="6331368"/>
                <a:ext cx="2448578" cy="46545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b="1" dirty="0">
                    <a:solidFill>
                      <a:schemeClr val="bg1"/>
                    </a:solidFill>
                    <a:latin typeface="Footlight MT Light" panose="0204060206030A020304" pitchFamily="18" charset="0"/>
                  </a:rPr>
                  <a:t>www.neiti.gov.ng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2D71AC8-22E6-4E04-989C-6ED0A8CD888A}"/>
                  </a:ext>
                </a:extLst>
              </p:cNvPr>
              <p:cNvSpPr/>
              <p:nvPr/>
            </p:nvSpPr>
            <p:spPr>
              <a:xfrm>
                <a:off x="2919379" y="6367276"/>
                <a:ext cx="45719" cy="4525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2000" b="1" dirty="0">
                  <a:solidFill>
                    <a:schemeClr val="bg1"/>
                  </a:solidFill>
                  <a:latin typeface="Footlight MT Light" panose="0204060206030A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8166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>
            <a:extLst>
              <a:ext uri="{FF2B5EF4-FFF2-40B4-BE49-F238E27FC236}">
                <a16:creationId xmlns:a16="http://schemas.microsoft.com/office/drawing/2014/main" id="{4300BF1B-7F03-4746-95B7-DCF608567DB6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025" y="4717437"/>
            <a:ext cx="1893056" cy="166681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D7229A2-8221-4692-A9BC-200280D43649}"/>
              </a:ext>
            </a:extLst>
          </p:cNvPr>
          <p:cNvPicPr>
            <a:picLocks noChangeAspect="1"/>
          </p:cNvPicPr>
          <p:nvPr/>
        </p:nvPicPr>
        <p:blipFill>
          <a:blip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69" y="-3262"/>
            <a:ext cx="12192000" cy="6858000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2F6AE5F-7EFF-4952-BE11-335A46B9D8AE}"/>
              </a:ext>
            </a:extLst>
          </p:cNvPr>
          <p:cNvSpPr txBox="1"/>
          <p:nvPr/>
        </p:nvSpPr>
        <p:spPr>
          <a:xfrm>
            <a:off x="4687270" y="118634"/>
            <a:ext cx="7097674" cy="7798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Highlights of the Report</a:t>
            </a:r>
            <a:endParaRPr lang="en-US" sz="4400" kern="100" dirty="0">
              <a:solidFill>
                <a:schemeClr val="accent6">
                  <a:lumMod val="50000"/>
                </a:schemeClr>
              </a:solidFill>
              <a:effectLst/>
              <a:latin typeface="Footlight MT Light" panose="0204060206030A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1AA5644-6545-4133-A635-BD257C9E5729}"/>
              </a:ext>
            </a:extLst>
          </p:cNvPr>
          <p:cNvGrpSpPr/>
          <p:nvPr/>
        </p:nvGrpSpPr>
        <p:grpSpPr>
          <a:xfrm>
            <a:off x="3912391" y="179950"/>
            <a:ext cx="774879" cy="768031"/>
            <a:chOff x="2228045" y="622102"/>
            <a:chExt cx="757708" cy="85665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DDAC77F-5A69-428E-825F-FF992E84D627}"/>
                </a:ext>
              </a:extLst>
            </p:cNvPr>
            <p:cNvSpPr/>
            <p:nvPr/>
          </p:nvSpPr>
          <p:spPr>
            <a:xfrm>
              <a:off x="2228045" y="812563"/>
              <a:ext cx="553792" cy="666194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ootlight MT Light" panose="0204060206030A020304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A4FAC8D-F85B-4D9B-9854-337859C74D82}"/>
                </a:ext>
              </a:extLst>
            </p:cNvPr>
            <p:cNvSpPr/>
            <p:nvPr/>
          </p:nvSpPr>
          <p:spPr>
            <a:xfrm>
              <a:off x="2431961" y="622102"/>
              <a:ext cx="553792" cy="66619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ootlight MT Light" panose="0204060206030A020304" pitchFamily="18" charset="0"/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EB830A5B-3452-4F29-86FF-EA01FE6C475A}"/>
              </a:ext>
            </a:extLst>
          </p:cNvPr>
          <p:cNvPicPr/>
          <p:nvPr/>
        </p:nvPicPr>
        <p:blipFill rotWithShape="1">
          <a:blip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456" y="0"/>
            <a:ext cx="1384771" cy="465455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4B25C75F-B99C-4596-B506-42AA3B8A1FB6}"/>
              </a:ext>
            </a:extLst>
          </p:cNvPr>
          <p:cNvGrpSpPr/>
          <p:nvPr/>
        </p:nvGrpSpPr>
        <p:grpSpPr>
          <a:xfrm>
            <a:off x="-7469" y="5637053"/>
            <a:ext cx="12199469" cy="1217685"/>
            <a:chOff x="-7469" y="5637053"/>
            <a:chExt cx="12199469" cy="1217685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37843D6-F455-4FBC-A173-F9DD830B73F5}"/>
                </a:ext>
              </a:extLst>
            </p:cNvPr>
            <p:cNvGrpSpPr/>
            <p:nvPr/>
          </p:nvGrpSpPr>
          <p:grpSpPr>
            <a:xfrm>
              <a:off x="-7469" y="5637053"/>
              <a:ext cx="12199469" cy="1217685"/>
              <a:chOff x="-7469" y="5637053"/>
              <a:chExt cx="12199469" cy="1217685"/>
            </a:xfrm>
          </p:grpSpPr>
          <p:sp>
            <p:nvSpPr>
              <p:cNvPr id="21" name="Rectangle 21">
                <a:extLst>
                  <a:ext uri="{FF2B5EF4-FFF2-40B4-BE49-F238E27FC236}">
                    <a16:creationId xmlns:a16="http://schemas.microsoft.com/office/drawing/2014/main" id="{3E9C937A-AF73-45F3-9D22-0F75DDC7348D}"/>
                  </a:ext>
                </a:extLst>
              </p:cNvPr>
              <p:cNvSpPr/>
              <p:nvPr/>
            </p:nvSpPr>
            <p:spPr>
              <a:xfrm>
                <a:off x="-7469" y="5637053"/>
                <a:ext cx="12192000" cy="1102313"/>
              </a:xfrm>
              <a:custGeom>
                <a:avLst/>
                <a:gdLst>
                  <a:gd name="connsiteX0" fmla="*/ 0 w 12192000"/>
                  <a:gd name="connsiteY0" fmla="*/ 0 h 645113"/>
                  <a:gd name="connsiteX1" fmla="*/ 12192000 w 12192000"/>
                  <a:gd name="connsiteY1" fmla="*/ 0 h 645113"/>
                  <a:gd name="connsiteX2" fmla="*/ 12192000 w 12192000"/>
                  <a:gd name="connsiteY2" fmla="*/ 645113 h 645113"/>
                  <a:gd name="connsiteX3" fmla="*/ 0 w 12192000"/>
                  <a:gd name="connsiteY3" fmla="*/ 645113 h 645113"/>
                  <a:gd name="connsiteX4" fmla="*/ 0 w 12192000"/>
                  <a:gd name="connsiteY4" fmla="*/ 0 h 645113"/>
                  <a:gd name="connsiteX0" fmla="*/ 0 w 12192000"/>
                  <a:gd name="connsiteY0" fmla="*/ 0 h 645113"/>
                  <a:gd name="connsiteX1" fmla="*/ 12192000 w 12192000"/>
                  <a:gd name="connsiteY1" fmla="*/ 0 h 645113"/>
                  <a:gd name="connsiteX2" fmla="*/ 12192000 w 12192000"/>
                  <a:gd name="connsiteY2" fmla="*/ 645113 h 645113"/>
                  <a:gd name="connsiteX3" fmla="*/ 0 w 12192000"/>
                  <a:gd name="connsiteY3" fmla="*/ 645113 h 645113"/>
                  <a:gd name="connsiteX4" fmla="*/ 0 w 12192000"/>
                  <a:gd name="connsiteY4" fmla="*/ 0 h 645113"/>
                  <a:gd name="connsiteX0" fmla="*/ 0 w 12192000"/>
                  <a:gd name="connsiteY0" fmla="*/ 169097 h 814210"/>
                  <a:gd name="connsiteX1" fmla="*/ 12192000 w 12192000"/>
                  <a:gd name="connsiteY1" fmla="*/ 169097 h 814210"/>
                  <a:gd name="connsiteX2" fmla="*/ 12192000 w 12192000"/>
                  <a:gd name="connsiteY2" fmla="*/ 814210 h 814210"/>
                  <a:gd name="connsiteX3" fmla="*/ 0 w 12192000"/>
                  <a:gd name="connsiteY3" fmla="*/ 814210 h 814210"/>
                  <a:gd name="connsiteX4" fmla="*/ 0 w 12192000"/>
                  <a:gd name="connsiteY4" fmla="*/ 169097 h 814210"/>
                  <a:gd name="connsiteX0" fmla="*/ 0 w 12192000"/>
                  <a:gd name="connsiteY0" fmla="*/ 457200 h 1102313"/>
                  <a:gd name="connsiteX1" fmla="*/ 12192000 w 12192000"/>
                  <a:gd name="connsiteY1" fmla="*/ 0 h 1102313"/>
                  <a:gd name="connsiteX2" fmla="*/ 12192000 w 12192000"/>
                  <a:gd name="connsiteY2" fmla="*/ 1102313 h 1102313"/>
                  <a:gd name="connsiteX3" fmla="*/ 0 w 12192000"/>
                  <a:gd name="connsiteY3" fmla="*/ 1102313 h 1102313"/>
                  <a:gd name="connsiteX4" fmla="*/ 0 w 12192000"/>
                  <a:gd name="connsiteY4" fmla="*/ 457200 h 1102313"/>
                  <a:gd name="connsiteX0" fmla="*/ 0 w 12192000"/>
                  <a:gd name="connsiteY0" fmla="*/ 457200 h 1102313"/>
                  <a:gd name="connsiteX1" fmla="*/ 12192000 w 12192000"/>
                  <a:gd name="connsiteY1" fmla="*/ 0 h 1102313"/>
                  <a:gd name="connsiteX2" fmla="*/ 12192000 w 12192000"/>
                  <a:gd name="connsiteY2" fmla="*/ 1102313 h 1102313"/>
                  <a:gd name="connsiteX3" fmla="*/ 0 w 12192000"/>
                  <a:gd name="connsiteY3" fmla="*/ 1102313 h 1102313"/>
                  <a:gd name="connsiteX4" fmla="*/ 0 w 12192000"/>
                  <a:gd name="connsiteY4" fmla="*/ 457200 h 1102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92000" h="1102313">
                    <a:moveTo>
                      <a:pt x="0" y="457200"/>
                    </a:moveTo>
                    <a:cubicBezTo>
                      <a:pt x="4424948" y="-192505"/>
                      <a:pt x="7502358" y="1876926"/>
                      <a:pt x="12192000" y="0"/>
                    </a:cubicBezTo>
                    <a:lnTo>
                      <a:pt x="12192000" y="1102313"/>
                    </a:lnTo>
                    <a:lnTo>
                      <a:pt x="0" y="1102313"/>
                    </a:lnTo>
                    <a:lnTo>
                      <a:pt x="0" y="45720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2800" b="1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endParaRPr>
              </a:p>
            </p:txBody>
          </p:sp>
          <p:sp>
            <p:nvSpPr>
              <p:cNvPr id="24" name="Rectangle 21">
                <a:extLst>
                  <a:ext uri="{FF2B5EF4-FFF2-40B4-BE49-F238E27FC236}">
                    <a16:creationId xmlns:a16="http://schemas.microsoft.com/office/drawing/2014/main" id="{04B3617A-D092-4F3F-A33C-7A2191B466E5}"/>
                  </a:ext>
                </a:extLst>
              </p:cNvPr>
              <p:cNvSpPr/>
              <p:nvPr/>
            </p:nvSpPr>
            <p:spPr>
              <a:xfrm>
                <a:off x="0" y="5752425"/>
                <a:ext cx="12192000" cy="1102313"/>
              </a:xfrm>
              <a:custGeom>
                <a:avLst/>
                <a:gdLst>
                  <a:gd name="connsiteX0" fmla="*/ 0 w 12192000"/>
                  <a:gd name="connsiteY0" fmla="*/ 0 h 645113"/>
                  <a:gd name="connsiteX1" fmla="*/ 12192000 w 12192000"/>
                  <a:gd name="connsiteY1" fmla="*/ 0 h 645113"/>
                  <a:gd name="connsiteX2" fmla="*/ 12192000 w 12192000"/>
                  <a:gd name="connsiteY2" fmla="*/ 645113 h 645113"/>
                  <a:gd name="connsiteX3" fmla="*/ 0 w 12192000"/>
                  <a:gd name="connsiteY3" fmla="*/ 645113 h 645113"/>
                  <a:gd name="connsiteX4" fmla="*/ 0 w 12192000"/>
                  <a:gd name="connsiteY4" fmla="*/ 0 h 645113"/>
                  <a:gd name="connsiteX0" fmla="*/ 0 w 12192000"/>
                  <a:gd name="connsiteY0" fmla="*/ 0 h 645113"/>
                  <a:gd name="connsiteX1" fmla="*/ 12192000 w 12192000"/>
                  <a:gd name="connsiteY1" fmla="*/ 0 h 645113"/>
                  <a:gd name="connsiteX2" fmla="*/ 12192000 w 12192000"/>
                  <a:gd name="connsiteY2" fmla="*/ 645113 h 645113"/>
                  <a:gd name="connsiteX3" fmla="*/ 0 w 12192000"/>
                  <a:gd name="connsiteY3" fmla="*/ 645113 h 645113"/>
                  <a:gd name="connsiteX4" fmla="*/ 0 w 12192000"/>
                  <a:gd name="connsiteY4" fmla="*/ 0 h 645113"/>
                  <a:gd name="connsiteX0" fmla="*/ 0 w 12192000"/>
                  <a:gd name="connsiteY0" fmla="*/ 169097 h 814210"/>
                  <a:gd name="connsiteX1" fmla="*/ 12192000 w 12192000"/>
                  <a:gd name="connsiteY1" fmla="*/ 169097 h 814210"/>
                  <a:gd name="connsiteX2" fmla="*/ 12192000 w 12192000"/>
                  <a:gd name="connsiteY2" fmla="*/ 814210 h 814210"/>
                  <a:gd name="connsiteX3" fmla="*/ 0 w 12192000"/>
                  <a:gd name="connsiteY3" fmla="*/ 814210 h 814210"/>
                  <a:gd name="connsiteX4" fmla="*/ 0 w 12192000"/>
                  <a:gd name="connsiteY4" fmla="*/ 169097 h 814210"/>
                  <a:gd name="connsiteX0" fmla="*/ 0 w 12192000"/>
                  <a:gd name="connsiteY0" fmla="*/ 457200 h 1102313"/>
                  <a:gd name="connsiteX1" fmla="*/ 12192000 w 12192000"/>
                  <a:gd name="connsiteY1" fmla="*/ 0 h 1102313"/>
                  <a:gd name="connsiteX2" fmla="*/ 12192000 w 12192000"/>
                  <a:gd name="connsiteY2" fmla="*/ 1102313 h 1102313"/>
                  <a:gd name="connsiteX3" fmla="*/ 0 w 12192000"/>
                  <a:gd name="connsiteY3" fmla="*/ 1102313 h 1102313"/>
                  <a:gd name="connsiteX4" fmla="*/ 0 w 12192000"/>
                  <a:gd name="connsiteY4" fmla="*/ 457200 h 1102313"/>
                  <a:gd name="connsiteX0" fmla="*/ 0 w 12192000"/>
                  <a:gd name="connsiteY0" fmla="*/ 457200 h 1102313"/>
                  <a:gd name="connsiteX1" fmla="*/ 12192000 w 12192000"/>
                  <a:gd name="connsiteY1" fmla="*/ 0 h 1102313"/>
                  <a:gd name="connsiteX2" fmla="*/ 12192000 w 12192000"/>
                  <a:gd name="connsiteY2" fmla="*/ 1102313 h 1102313"/>
                  <a:gd name="connsiteX3" fmla="*/ 0 w 12192000"/>
                  <a:gd name="connsiteY3" fmla="*/ 1102313 h 1102313"/>
                  <a:gd name="connsiteX4" fmla="*/ 0 w 12192000"/>
                  <a:gd name="connsiteY4" fmla="*/ 457200 h 1102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92000" h="1102313">
                    <a:moveTo>
                      <a:pt x="0" y="457200"/>
                    </a:moveTo>
                    <a:cubicBezTo>
                      <a:pt x="4424948" y="-192505"/>
                      <a:pt x="7502358" y="1876926"/>
                      <a:pt x="12192000" y="0"/>
                    </a:cubicBezTo>
                    <a:lnTo>
                      <a:pt x="12192000" y="1102313"/>
                    </a:lnTo>
                    <a:lnTo>
                      <a:pt x="0" y="1102313"/>
                    </a:lnTo>
                    <a:lnTo>
                      <a:pt x="0" y="45720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2800" b="1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endParaRP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08BB5AC-E81F-43CB-9EDB-9A8FCD630D0F}"/>
                </a:ext>
              </a:extLst>
            </p:cNvPr>
            <p:cNvGrpSpPr/>
            <p:nvPr/>
          </p:nvGrpSpPr>
          <p:grpSpPr>
            <a:xfrm>
              <a:off x="845095" y="6331368"/>
              <a:ext cx="4296402" cy="488490"/>
              <a:chOff x="845095" y="6331368"/>
              <a:chExt cx="4296402" cy="48849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BF7BBE1-0009-4AED-BFBC-BCE328DF2905}"/>
                  </a:ext>
                </a:extLst>
              </p:cNvPr>
              <p:cNvSpPr/>
              <p:nvPr/>
            </p:nvSpPr>
            <p:spPr>
              <a:xfrm>
                <a:off x="845095" y="6354403"/>
                <a:ext cx="2448578" cy="46545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b="1" dirty="0">
                    <a:solidFill>
                      <a:schemeClr val="bg1"/>
                    </a:solidFill>
                    <a:latin typeface="Footlight MT Light" panose="0204060206030A020304" pitchFamily="18" charset="0"/>
                  </a:rPr>
                  <a:t>@NigeriaEITI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ED63087-93A5-4346-A254-FE0DF55B212F}"/>
                  </a:ext>
                </a:extLst>
              </p:cNvPr>
              <p:cNvSpPr/>
              <p:nvPr/>
            </p:nvSpPr>
            <p:spPr>
              <a:xfrm>
                <a:off x="2692919" y="6331368"/>
                <a:ext cx="2448578" cy="46545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b="1" dirty="0">
                    <a:solidFill>
                      <a:schemeClr val="bg1"/>
                    </a:solidFill>
                    <a:latin typeface="Footlight MT Light" panose="0204060206030A020304" pitchFamily="18" charset="0"/>
                  </a:rPr>
                  <a:t>www.neiti.gov.ng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79B1444-2929-4955-837B-3A2AAAD36C95}"/>
                  </a:ext>
                </a:extLst>
              </p:cNvPr>
              <p:cNvSpPr/>
              <p:nvPr/>
            </p:nvSpPr>
            <p:spPr>
              <a:xfrm>
                <a:off x="2919379" y="6367276"/>
                <a:ext cx="45719" cy="4525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2000" b="1" dirty="0">
                  <a:solidFill>
                    <a:schemeClr val="bg1"/>
                  </a:solidFill>
                  <a:latin typeface="Footlight MT Light" panose="0204060206030A020304" pitchFamily="18" charset="0"/>
                </a:endParaRPr>
              </a:p>
            </p:txBody>
          </p:sp>
        </p:grp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01614F3E-8F81-4F33-A90C-5BC3F79AC967}"/>
              </a:ext>
            </a:extLst>
          </p:cNvPr>
          <p:cNvSpPr/>
          <p:nvPr/>
        </p:nvSpPr>
        <p:spPr>
          <a:xfrm>
            <a:off x="-1577900" y="2244466"/>
            <a:ext cx="6282995" cy="1475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kern="100">
                <a:effectLst/>
                <a:latin typeface="Footlight MT Light" panose="0204060206030A020304" pitchFamily="18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7AA591F-2FF6-4190-A3AD-A1F5059A4E81}"/>
              </a:ext>
            </a:extLst>
          </p:cNvPr>
          <p:cNvSpPr/>
          <p:nvPr/>
        </p:nvSpPr>
        <p:spPr>
          <a:xfrm>
            <a:off x="255193" y="4155948"/>
            <a:ext cx="4875452" cy="1663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strike="dblStrike" kern="100" dirty="0">
                <a:solidFill>
                  <a:srgbClr val="385623"/>
                </a:solidFill>
                <a:effectLst/>
                <a:latin typeface="Footlight MT Light" panose="0204060206030A020304" pitchFamily="18" charset="0"/>
                <a:ea typeface="Gentium Basic"/>
                <a:cs typeface="Gentium Basic"/>
              </a:rPr>
              <a:t>N</a:t>
            </a:r>
            <a:r>
              <a:rPr lang="en-US" sz="2800" b="1" kern="100" dirty="0">
                <a:solidFill>
                  <a:srgbClr val="385623"/>
                </a:solidFill>
                <a:effectLst/>
                <a:latin typeface="Footlight MT Light" panose="0204060206030A020304" pitchFamily="18" charset="0"/>
                <a:ea typeface="Gentium Basic"/>
                <a:cs typeface="Gentium Basic"/>
              </a:rPr>
              <a:t>177.44 billion </a:t>
            </a:r>
            <a:endParaRPr lang="en-US" sz="2400" kern="100" dirty="0">
              <a:effectLst/>
              <a:latin typeface="Footlight MT Light" panose="0204060206030A020304" pitchFamily="18" charset="0"/>
              <a:ea typeface="Calibri" panose="020F050202020403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solidFill>
                  <a:srgbClr val="385623"/>
                </a:solidFill>
                <a:effectLst/>
                <a:latin typeface="Footlight MT Light" panose="0204060206030A020304" pitchFamily="18" charset="0"/>
                <a:ea typeface="Gentium Basic"/>
                <a:cs typeface="Gentium Basic"/>
              </a:rPr>
              <a:t>Financial flows to the Federation Account</a:t>
            </a:r>
            <a:r>
              <a:rPr lang="en-US" sz="2400" b="1" kern="100" dirty="0">
                <a:solidFill>
                  <a:srgbClr val="385623"/>
                </a:solidFill>
                <a:effectLst/>
                <a:latin typeface="Footlight MT Light" panose="0204060206030A020304" pitchFamily="18" charset="0"/>
                <a:ea typeface="Gentium Basic"/>
                <a:cs typeface="Gentium Basic"/>
              </a:rPr>
              <a:t> </a:t>
            </a:r>
            <a:endParaRPr lang="en-US" sz="2000" kern="100" dirty="0">
              <a:effectLst/>
              <a:latin typeface="Footlight MT Light" panose="0204060206030A020304" pitchFamily="18" charset="0"/>
              <a:ea typeface="Calibri" panose="020F050202020403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94D7920-5A33-4FFD-A2BF-06673DD2E86A}"/>
              </a:ext>
            </a:extLst>
          </p:cNvPr>
          <p:cNvGrpSpPr/>
          <p:nvPr/>
        </p:nvGrpSpPr>
        <p:grpSpPr>
          <a:xfrm>
            <a:off x="407056" y="1080462"/>
            <a:ext cx="10856689" cy="2495811"/>
            <a:chOff x="3441000" y="3046575"/>
            <a:chExt cx="5449449" cy="1636923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6D3818F1-FBC5-4336-9B72-B82C4B2813BD}"/>
                </a:ext>
              </a:extLst>
            </p:cNvPr>
            <p:cNvGrpSpPr/>
            <p:nvPr/>
          </p:nvGrpSpPr>
          <p:grpSpPr>
            <a:xfrm>
              <a:off x="3441000" y="3046575"/>
              <a:ext cx="5449449" cy="1636923"/>
              <a:chOff x="0" y="0"/>
              <a:chExt cx="5449449" cy="1636923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9B608027-48CA-4510-822A-FAD99BB93B8B}"/>
                  </a:ext>
                </a:extLst>
              </p:cNvPr>
              <p:cNvSpPr/>
              <p:nvPr/>
            </p:nvSpPr>
            <p:spPr>
              <a:xfrm>
                <a:off x="0" y="0"/>
                <a:ext cx="3810000" cy="14668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00">
                    <a:effectLst/>
                    <a:latin typeface="Footlight MT Light" panose="0204060206030A020304" pitchFamily="18" charset="0"/>
                    <a:ea typeface="Calibri" panose="020F0502020204030204" pitchFamily="34" charset="0"/>
                  </a:rPr>
                  <a:t> 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ACD3299F-BE67-470D-8BAF-A60D9DDE5BD6}"/>
                  </a:ext>
                </a:extLst>
              </p:cNvPr>
              <p:cNvSpPr/>
              <p:nvPr/>
            </p:nvSpPr>
            <p:spPr>
              <a:xfrm>
                <a:off x="796600" y="25810"/>
                <a:ext cx="4652849" cy="16111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600" b="1" strike="dblStrike" kern="100" dirty="0">
                    <a:solidFill>
                      <a:srgbClr val="385623"/>
                    </a:solidFill>
                    <a:effectLst/>
                    <a:latin typeface="Footlight MT Light" panose="0204060206030A020304" pitchFamily="18" charset="0"/>
                    <a:ea typeface="Gentium Basic"/>
                    <a:cs typeface="Gentium Basic"/>
                  </a:rPr>
                  <a:t>N</a:t>
                </a:r>
                <a:r>
                  <a:rPr lang="en-US" sz="3600" b="1" kern="100" dirty="0">
                    <a:solidFill>
                      <a:srgbClr val="385623"/>
                    </a:solidFill>
                    <a:effectLst/>
                    <a:latin typeface="Footlight MT Light" panose="0204060206030A020304" pitchFamily="18" charset="0"/>
                    <a:ea typeface="Gentium Basic"/>
                    <a:cs typeface="Gentium Basic"/>
                  </a:rPr>
                  <a:t>193.59 billion </a:t>
                </a:r>
                <a:endParaRPr lang="en-US" sz="3600" kern="100" dirty="0">
                  <a:effectLst/>
                  <a:latin typeface="Footlight MT Light" panose="0204060206030A020304" pitchFamily="18" charset="0"/>
                  <a:ea typeface="Calibri" panose="020F0502020204030204" pitchFamily="34" charset="0"/>
                </a:endParaRP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kern="100" dirty="0">
                    <a:solidFill>
                      <a:srgbClr val="385623"/>
                    </a:solidFill>
                    <a:effectLst/>
                    <a:latin typeface="Footlight MT Light" panose="0204060206030A020304" pitchFamily="18" charset="0"/>
                    <a:ea typeface="Gentium Basic"/>
                    <a:cs typeface="Gentium Basic"/>
                  </a:rPr>
                  <a:t>Total revenue generated by government from the sector in </a:t>
                </a:r>
                <a:r>
                  <a:rPr lang="en-US" sz="3600" b="1" kern="100" dirty="0">
                    <a:solidFill>
                      <a:schemeClr val="accent4">
                        <a:lumMod val="75000"/>
                      </a:schemeClr>
                    </a:solidFill>
                    <a:effectLst/>
                    <a:latin typeface="Footlight MT Light" panose="0204060206030A020304" pitchFamily="18" charset="0"/>
                    <a:ea typeface="Gentium Basic"/>
                    <a:cs typeface="Gentium Basic"/>
                  </a:rPr>
                  <a:t>2021</a:t>
                </a:r>
                <a:r>
                  <a:rPr lang="en-US" sz="3600" kern="100" dirty="0">
                    <a:solidFill>
                      <a:srgbClr val="385623"/>
                    </a:solidFill>
                    <a:effectLst/>
                    <a:latin typeface="Footlight MT Light" panose="0204060206030A020304" pitchFamily="18" charset="0"/>
                    <a:ea typeface="Gentium Basic"/>
                    <a:cs typeface="Gentium Basic"/>
                  </a:rPr>
                  <a:t> </a:t>
                </a:r>
                <a:endParaRPr lang="en-US" sz="3600" kern="100" dirty="0">
                  <a:effectLst/>
                  <a:latin typeface="Footlight MT Light" panose="0204060206030A020304" pitchFamily="18" charset="0"/>
                  <a:ea typeface="Calibri" panose="020F0502020204030204" pitchFamily="34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400" b="1" kern="100" dirty="0">
                    <a:solidFill>
                      <a:srgbClr val="385623"/>
                    </a:solidFill>
                    <a:effectLst/>
                    <a:latin typeface="Footlight MT Light" panose="0204060206030A020304" pitchFamily="18" charset="0"/>
                    <a:ea typeface="Gentium Basic"/>
                    <a:cs typeface="Gentium Basic"/>
                  </a:rPr>
                  <a:t> </a:t>
                </a:r>
                <a:endParaRPr lang="en-US" sz="2000" kern="100" dirty="0">
                  <a:effectLst/>
                  <a:latin typeface="Footlight MT Light" panose="0204060206030A020304" pitchFamily="18" charset="0"/>
                  <a:ea typeface="Calibri" panose="020F0502020204030204" pitchFamily="34" charset="0"/>
                </a:endParaRPr>
              </a:p>
            </p:txBody>
          </p:sp>
        </p:grp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8FC2CBD1-4E92-4BBE-A124-C2B13279141D}"/>
              </a:ext>
            </a:extLst>
          </p:cNvPr>
          <p:cNvSpPr/>
          <p:nvPr/>
        </p:nvSpPr>
        <p:spPr>
          <a:xfrm>
            <a:off x="1992060" y="1043609"/>
            <a:ext cx="8666328" cy="4815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100" dirty="0">
                <a:solidFill>
                  <a:srgbClr val="385623"/>
                </a:solidFill>
                <a:effectLst/>
                <a:latin typeface="Footlight MT Light" panose="0204060206030A020304" pitchFamily="18" charset="0"/>
                <a:ea typeface="Gentium Basic"/>
                <a:cs typeface="Gentium Basic"/>
              </a:rPr>
              <a:t>Total revenue generated by </a:t>
            </a:r>
            <a:r>
              <a:rPr lang="en-US" sz="2400" kern="100" dirty="0">
                <a:solidFill>
                  <a:srgbClr val="385623"/>
                </a:solidFill>
                <a:latin typeface="Footlight MT Light" panose="0204060206030A020304" pitchFamily="18" charset="0"/>
                <a:ea typeface="Gentium Basic"/>
                <a:cs typeface="Gentium Basic"/>
              </a:rPr>
              <a:t>the sector in the year under review</a:t>
            </a:r>
            <a:endParaRPr lang="en-US" sz="2000" kern="100" dirty="0">
              <a:effectLst/>
              <a:latin typeface="Footlight MT Light" panose="0204060206030A020304" pitchFamily="18" charset="0"/>
              <a:ea typeface="Calibri" panose="020F050202020403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A0E344C-1936-44BF-B61E-B74FE8B3B49C}"/>
              </a:ext>
            </a:extLst>
          </p:cNvPr>
          <p:cNvGrpSpPr/>
          <p:nvPr/>
        </p:nvGrpSpPr>
        <p:grpSpPr>
          <a:xfrm>
            <a:off x="282362" y="1329126"/>
            <a:ext cx="2063795" cy="2565413"/>
            <a:chOff x="3212729" y="1685941"/>
            <a:chExt cx="2063795" cy="2565413"/>
          </a:xfrm>
        </p:grpSpPr>
        <p:pic>
          <p:nvPicPr>
            <p:cNvPr id="29" name="Shape 121" descr="Coins">
              <a:extLst>
                <a:ext uri="{FF2B5EF4-FFF2-40B4-BE49-F238E27FC236}">
                  <a16:creationId xmlns:a16="http://schemas.microsoft.com/office/drawing/2014/main" id="{4E246EA3-4CBB-474A-B1BA-974BE3310106}"/>
                </a:ext>
              </a:extLst>
            </p:cNvPr>
            <p:cNvPicPr preferRelativeResize="0"/>
            <p:nvPr/>
          </p:nvPicPr>
          <p:blipFill rotWithShape="1">
            <a:blip>
              <a:alphaModFix/>
            </a:blip>
            <a:srcRect/>
            <a:stretch/>
          </p:blipFill>
          <p:spPr>
            <a:xfrm>
              <a:off x="3212729" y="2273584"/>
              <a:ext cx="2063795" cy="197777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1" name="Picture 2" descr="Abductors of Ondo passengers demand N10 million ransom – The Sun Nigeria">
              <a:extLst>
                <a:ext uri="{FF2B5EF4-FFF2-40B4-BE49-F238E27FC236}">
                  <a16:creationId xmlns:a16="http://schemas.microsoft.com/office/drawing/2014/main" id="{6BBBA622-1DAC-4C84-AD79-AF630484DE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9785" y="2273584"/>
              <a:ext cx="1314146" cy="1259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" descr="Abductors of Ondo passengers demand N10 million ransom – The Sun Nigeria">
              <a:extLst>
                <a:ext uri="{FF2B5EF4-FFF2-40B4-BE49-F238E27FC236}">
                  <a16:creationId xmlns:a16="http://schemas.microsoft.com/office/drawing/2014/main" id="{0C646057-1466-454A-8985-D2341517F6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8414" y="1685941"/>
              <a:ext cx="1314146" cy="1259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098122E1-271D-FB98-A5DA-A324F943FFF6}"/>
              </a:ext>
            </a:extLst>
          </p:cNvPr>
          <p:cNvSpPr/>
          <p:nvPr/>
        </p:nvSpPr>
        <p:spPr>
          <a:xfrm>
            <a:off x="6317673" y="3131963"/>
            <a:ext cx="5542085" cy="1663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kern="100" dirty="0">
                <a:solidFill>
                  <a:srgbClr val="385623"/>
                </a:solidFill>
                <a:effectLst/>
                <a:latin typeface="Footlight MT Light" panose="0204060206030A020304" pitchFamily="18" charset="0"/>
                <a:ea typeface="Gentium Basic"/>
                <a:cs typeface="Gentium Basic"/>
              </a:rPr>
              <a:t>2021</a:t>
            </a:r>
            <a:r>
              <a:rPr lang="en-US" sz="2200" kern="100" dirty="0">
                <a:solidFill>
                  <a:srgbClr val="385623"/>
                </a:solidFill>
                <a:effectLst/>
                <a:latin typeface="Footlight MT Light" panose="0204060206030A020304" pitchFamily="18" charset="0"/>
                <a:ea typeface="Gentium Basic"/>
                <a:cs typeface="Gentium Basic"/>
              </a:rPr>
              <a:t>: Increase of</a:t>
            </a:r>
            <a:r>
              <a:rPr lang="en-US" sz="2200" dirty="0">
                <a:effectLst/>
                <a:latin typeface="Footlight MT Light" panose="0204060206030A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strike="sngStrike" dirty="0">
                <a:solidFill>
                  <a:srgbClr val="000000"/>
                </a:solidFill>
                <a:effectLst/>
                <a:latin typeface="Footlight MT Light" panose="0204060206030A020304" pitchFamily="18" charset="0"/>
                <a:ea typeface="Calibri" panose="020F0502020204030204" pitchFamily="34" charset="0"/>
              </a:rPr>
              <a:t>₦</a:t>
            </a:r>
            <a:r>
              <a:rPr lang="en-US" sz="2200" dirty="0">
                <a:solidFill>
                  <a:srgbClr val="000000"/>
                </a:solidFill>
                <a:effectLst/>
                <a:latin typeface="Footlight MT Light" panose="0204060206030A020304" pitchFamily="18" charset="0"/>
                <a:ea typeface="Calibri" panose="020F0502020204030204" pitchFamily="34" charset="0"/>
              </a:rPr>
              <a:t>60.32 billion or 51.89%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kern="100" dirty="0">
                <a:solidFill>
                  <a:srgbClr val="385623"/>
                </a:solidFill>
                <a:effectLst/>
                <a:latin typeface="Footlight MT Light" panose="0204060206030A020304" pitchFamily="18" charset="0"/>
                <a:ea typeface="Gentium Basic"/>
                <a:cs typeface="Gentium Basic"/>
              </a:rPr>
              <a:t>2020</a:t>
            </a:r>
            <a:r>
              <a:rPr lang="en-US" sz="2200" kern="100" dirty="0">
                <a:solidFill>
                  <a:srgbClr val="385623"/>
                </a:solidFill>
                <a:effectLst/>
                <a:latin typeface="Footlight MT Light" panose="0204060206030A020304" pitchFamily="18" charset="0"/>
                <a:ea typeface="Gentium Basic"/>
                <a:cs typeface="Gentium Basic"/>
              </a:rPr>
              <a:t>: </a:t>
            </a:r>
            <a:r>
              <a:rPr lang="en-US" sz="2200" strike="sngStrike" dirty="0">
                <a:solidFill>
                  <a:srgbClr val="000000"/>
                </a:solidFill>
                <a:effectLst/>
                <a:latin typeface="Footlight MT Light" panose="0204060206030A020304" pitchFamily="18" charset="0"/>
                <a:ea typeface="Calibri" panose="020F0502020204030204" pitchFamily="34" charset="0"/>
              </a:rPr>
              <a:t>₦</a:t>
            </a:r>
            <a:r>
              <a:rPr lang="en-US" sz="2200" dirty="0">
                <a:solidFill>
                  <a:srgbClr val="000000"/>
                </a:solidFill>
                <a:effectLst/>
                <a:latin typeface="Footlight MT Light" panose="0204060206030A020304" pitchFamily="18" charset="0"/>
                <a:ea typeface="Calibri" panose="020F0502020204030204" pitchFamily="34" charset="0"/>
              </a:rPr>
              <a:t>116.82 billion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200" kern="100" dirty="0">
              <a:effectLst/>
              <a:latin typeface="Footlight MT Light" panose="0204060206030A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99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>
            <a:extLst>
              <a:ext uri="{FF2B5EF4-FFF2-40B4-BE49-F238E27FC236}">
                <a16:creationId xmlns:a16="http://schemas.microsoft.com/office/drawing/2014/main" id="{4300BF1B-7F03-4746-95B7-DCF608567DB6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025" y="4717437"/>
            <a:ext cx="1893056" cy="166681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D7229A2-8221-4692-A9BC-200280D43649}"/>
              </a:ext>
            </a:extLst>
          </p:cNvPr>
          <p:cNvPicPr>
            <a:picLocks noChangeAspect="1"/>
          </p:cNvPicPr>
          <p:nvPr/>
        </p:nvPicPr>
        <p:blipFill>
          <a:blip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69" y="-3262"/>
            <a:ext cx="12192000" cy="6858000"/>
          </a:xfrm>
          <a:prstGeom prst="rect">
            <a:avLst/>
          </a:prstGeom>
          <a:noFill/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51AA5644-6545-4133-A635-BD257C9E5729}"/>
              </a:ext>
            </a:extLst>
          </p:cNvPr>
          <p:cNvGrpSpPr/>
          <p:nvPr/>
        </p:nvGrpSpPr>
        <p:grpSpPr>
          <a:xfrm>
            <a:off x="3912391" y="179950"/>
            <a:ext cx="774879" cy="768031"/>
            <a:chOff x="2228045" y="622102"/>
            <a:chExt cx="757708" cy="85665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DDAC77F-5A69-428E-825F-FF992E84D627}"/>
                </a:ext>
              </a:extLst>
            </p:cNvPr>
            <p:cNvSpPr/>
            <p:nvPr/>
          </p:nvSpPr>
          <p:spPr>
            <a:xfrm>
              <a:off x="2228045" y="812563"/>
              <a:ext cx="553792" cy="666194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ootlight MT Light" panose="0204060206030A020304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A4FAC8D-F85B-4D9B-9854-337859C74D82}"/>
                </a:ext>
              </a:extLst>
            </p:cNvPr>
            <p:cNvSpPr/>
            <p:nvPr/>
          </p:nvSpPr>
          <p:spPr>
            <a:xfrm>
              <a:off x="2431961" y="622102"/>
              <a:ext cx="553792" cy="66619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ootlight MT Light" panose="0204060206030A020304" pitchFamily="18" charset="0"/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EB830A5B-3452-4F29-86FF-EA01FE6C475A}"/>
              </a:ext>
            </a:extLst>
          </p:cNvPr>
          <p:cNvPicPr/>
          <p:nvPr/>
        </p:nvPicPr>
        <p:blipFill rotWithShape="1">
          <a:blip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456" y="0"/>
            <a:ext cx="1384771" cy="465455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4B25C75F-B99C-4596-B506-42AA3B8A1FB6}"/>
              </a:ext>
            </a:extLst>
          </p:cNvPr>
          <p:cNvGrpSpPr/>
          <p:nvPr/>
        </p:nvGrpSpPr>
        <p:grpSpPr>
          <a:xfrm>
            <a:off x="-7469" y="5637053"/>
            <a:ext cx="12199469" cy="1217685"/>
            <a:chOff x="-7469" y="5637053"/>
            <a:chExt cx="12199469" cy="1217685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37843D6-F455-4FBC-A173-F9DD830B73F5}"/>
                </a:ext>
              </a:extLst>
            </p:cNvPr>
            <p:cNvGrpSpPr/>
            <p:nvPr/>
          </p:nvGrpSpPr>
          <p:grpSpPr>
            <a:xfrm>
              <a:off x="-7469" y="5637053"/>
              <a:ext cx="12199469" cy="1217685"/>
              <a:chOff x="-7469" y="5637053"/>
              <a:chExt cx="12199469" cy="1217685"/>
            </a:xfrm>
          </p:grpSpPr>
          <p:sp>
            <p:nvSpPr>
              <p:cNvPr id="21" name="Rectangle 21">
                <a:extLst>
                  <a:ext uri="{FF2B5EF4-FFF2-40B4-BE49-F238E27FC236}">
                    <a16:creationId xmlns:a16="http://schemas.microsoft.com/office/drawing/2014/main" id="{3E9C937A-AF73-45F3-9D22-0F75DDC7348D}"/>
                  </a:ext>
                </a:extLst>
              </p:cNvPr>
              <p:cNvSpPr/>
              <p:nvPr/>
            </p:nvSpPr>
            <p:spPr>
              <a:xfrm>
                <a:off x="-7469" y="5637053"/>
                <a:ext cx="12192000" cy="1102313"/>
              </a:xfrm>
              <a:custGeom>
                <a:avLst/>
                <a:gdLst>
                  <a:gd name="connsiteX0" fmla="*/ 0 w 12192000"/>
                  <a:gd name="connsiteY0" fmla="*/ 0 h 645113"/>
                  <a:gd name="connsiteX1" fmla="*/ 12192000 w 12192000"/>
                  <a:gd name="connsiteY1" fmla="*/ 0 h 645113"/>
                  <a:gd name="connsiteX2" fmla="*/ 12192000 w 12192000"/>
                  <a:gd name="connsiteY2" fmla="*/ 645113 h 645113"/>
                  <a:gd name="connsiteX3" fmla="*/ 0 w 12192000"/>
                  <a:gd name="connsiteY3" fmla="*/ 645113 h 645113"/>
                  <a:gd name="connsiteX4" fmla="*/ 0 w 12192000"/>
                  <a:gd name="connsiteY4" fmla="*/ 0 h 645113"/>
                  <a:gd name="connsiteX0" fmla="*/ 0 w 12192000"/>
                  <a:gd name="connsiteY0" fmla="*/ 0 h 645113"/>
                  <a:gd name="connsiteX1" fmla="*/ 12192000 w 12192000"/>
                  <a:gd name="connsiteY1" fmla="*/ 0 h 645113"/>
                  <a:gd name="connsiteX2" fmla="*/ 12192000 w 12192000"/>
                  <a:gd name="connsiteY2" fmla="*/ 645113 h 645113"/>
                  <a:gd name="connsiteX3" fmla="*/ 0 w 12192000"/>
                  <a:gd name="connsiteY3" fmla="*/ 645113 h 645113"/>
                  <a:gd name="connsiteX4" fmla="*/ 0 w 12192000"/>
                  <a:gd name="connsiteY4" fmla="*/ 0 h 645113"/>
                  <a:gd name="connsiteX0" fmla="*/ 0 w 12192000"/>
                  <a:gd name="connsiteY0" fmla="*/ 169097 h 814210"/>
                  <a:gd name="connsiteX1" fmla="*/ 12192000 w 12192000"/>
                  <a:gd name="connsiteY1" fmla="*/ 169097 h 814210"/>
                  <a:gd name="connsiteX2" fmla="*/ 12192000 w 12192000"/>
                  <a:gd name="connsiteY2" fmla="*/ 814210 h 814210"/>
                  <a:gd name="connsiteX3" fmla="*/ 0 w 12192000"/>
                  <a:gd name="connsiteY3" fmla="*/ 814210 h 814210"/>
                  <a:gd name="connsiteX4" fmla="*/ 0 w 12192000"/>
                  <a:gd name="connsiteY4" fmla="*/ 169097 h 814210"/>
                  <a:gd name="connsiteX0" fmla="*/ 0 w 12192000"/>
                  <a:gd name="connsiteY0" fmla="*/ 457200 h 1102313"/>
                  <a:gd name="connsiteX1" fmla="*/ 12192000 w 12192000"/>
                  <a:gd name="connsiteY1" fmla="*/ 0 h 1102313"/>
                  <a:gd name="connsiteX2" fmla="*/ 12192000 w 12192000"/>
                  <a:gd name="connsiteY2" fmla="*/ 1102313 h 1102313"/>
                  <a:gd name="connsiteX3" fmla="*/ 0 w 12192000"/>
                  <a:gd name="connsiteY3" fmla="*/ 1102313 h 1102313"/>
                  <a:gd name="connsiteX4" fmla="*/ 0 w 12192000"/>
                  <a:gd name="connsiteY4" fmla="*/ 457200 h 1102313"/>
                  <a:gd name="connsiteX0" fmla="*/ 0 w 12192000"/>
                  <a:gd name="connsiteY0" fmla="*/ 457200 h 1102313"/>
                  <a:gd name="connsiteX1" fmla="*/ 12192000 w 12192000"/>
                  <a:gd name="connsiteY1" fmla="*/ 0 h 1102313"/>
                  <a:gd name="connsiteX2" fmla="*/ 12192000 w 12192000"/>
                  <a:gd name="connsiteY2" fmla="*/ 1102313 h 1102313"/>
                  <a:gd name="connsiteX3" fmla="*/ 0 w 12192000"/>
                  <a:gd name="connsiteY3" fmla="*/ 1102313 h 1102313"/>
                  <a:gd name="connsiteX4" fmla="*/ 0 w 12192000"/>
                  <a:gd name="connsiteY4" fmla="*/ 457200 h 1102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92000" h="1102313">
                    <a:moveTo>
                      <a:pt x="0" y="457200"/>
                    </a:moveTo>
                    <a:cubicBezTo>
                      <a:pt x="4424948" y="-192505"/>
                      <a:pt x="7502358" y="1876926"/>
                      <a:pt x="12192000" y="0"/>
                    </a:cubicBezTo>
                    <a:lnTo>
                      <a:pt x="12192000" y="1102313"/>
                    </a:lnTo>
                    <a:lnTo>
                      <a:pt x="0" y="1102313"/>
                    </a:lnTo>
                    <a:lnTo>
                      <a:pt x="0" y="45720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2800" b="1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endParaRPr>
              </a:p>
            </p:txBody>
          </p:sp>
          <p:sp>
            <p:nvSpPr>
              <p:cNvPr id="24" name="Rectangle 21">
                <a:extLst>
                  <a:ext uri="{FF2B5EF4-FFF2-40B4-BE49-F238E27FC236}">
                    <a16:creationId xmlns:a16="http://schemas.microsoft.com/office/drawing/2014/main" id="{04B3617A-D092-4F3F-A33C-7A2191B466E5}"/>
                  </a:ext>
                </a:extLst>
              </p:cNvPr>
              <p:cNvSpPr/>
              <p:nvPr/>
            </p:nvSpPr>
            <p:spPr>
              <a:xfrm>
                <a:off x="0" y="5752425"/>
                <a:ext cx="12192000" cy="1102313"/>
              </a:xfrm>
              <a:custGeom>
                <a:avLst/>
                <a:gdLst>
                  <a:gd name="connsiteX0" fmla="*/ 0 w 12192000"/>
                  <a:gd name="connsiteY0" fmla="*/ 0 h 645113"/>
                  <a:gd name="connsiteX1" fmla="*/ 12192000 w 12192000"/>
                  <a:gd name="connsiteY1" fmla="*/ 0 h 645113"/>
                  <a:gd name="connsiteX2" fmla="*/ 12192000 w 12192000"/>
                  <a:gd name="connsiteY2" fmla="*/ 645113 h 645113"/>
                  <a:gd name="connsiteX3" fmla="*/ 0 w 12192000"/>
                  <a:gd name="connsiteY3" fmla="*/ 645113 h 645113"/>
                  <a:gd name="connsiteX4" fmla="*/ 0 w 12192000"/>
                  <a:gd name="connsiteY4" fmla="*/ 0 h 645113"/>
                  <a:gd name="connsiteX0" fmla="*/ 0 w 12192000"/>
                  <a:gd name="connsiteY0" fmla="*/ 0 h 645113"/>
                  <a:gd name="connsiteX1" fmla="*/ 12192000 w 12192000"/>
                  <a:gd name="connsiteY1" fmla="*/ 0 h 645113"/>
                  <a:gd name="connsiteX2" fmla="*/ 12192000 w 12192000"/>
                  <a:gd name="connsiteY2" fmla="*/ 645113 h 645113"/>
                  <a:gd name="connsiteX3" fmla="*/ 0 w 12192000"/>
                  <a:gd name="connsiteY3" fmla="*/ 645113 h 645113"/>
                  <a:gd name="connsiteX4" fmla="*/ 0 w 12192000"/>
                  <a:gd name="connsiteY4" fmla="*/ 0 h 645113"/>
                  <a:gd name="connsiteX0" fmla="*/ 0 w 12192000"/>
                  <a:gd name="connsiteY0" fmla="*/ 169097 h 814210"/>
                  <a:gd name="connsiteX1" fmla="*/ 12192000 w 12192000"/>
                  <a:gd name="connsiteY1" fmla="*/ 169097 h 814210"/>
                  <a:gd name="connsiteX2" fmla="*/ 12192000 w 12192000"/>
                  <a:gd name="connsiteY2" fmla="*/ 814210 h 814210"/>
                  <a:gd name="connsiteX3" fmla="*/ 0 w 12192000"/>
                  <a:gd name="connsiteY3" fmla="*/ 814210 h 814210"/>
                  <a:gd name="connsiteX4" fmla="*/ 0 w 12192000"/>
                  <a:gd name="connsiteY4" fmla="*/ 169097 h 814210"/>
                  <a:gd name="connsiteX0" fmla="*/ 0 w 12192000"/>
                  <a:gd name="connsiteY0" fmla="*/ 457200 h 1102313"/>
                  <a:gd name="connsiteX1" fmla="*/ 12192000 w 12192000"/>
                  <a:gd name="connsiteY1" fmla="*/ 0 h 1102313"/>
                  <a:gd name="connsiteX2" fmla="*/ 12192000 w 12192000"/>
                  <a:gd name="connsiteY2" fmla="*/ 1102313 h 1102313"/>
                  <a:gd name="connsiteX3" fmla="*/ 0 w 12192000"/>
                  <a:gd name="connsiteY3" fmla="*/ 1102313 h 1102313"/>
                  <a:gd name="connsiteX4" fmla="*/ 0 w 12192000"/>
                  <a:gd name="connsiteY4" fmla="*/ 457200 h 1102313"/>
                  <a:gd name="connsiteX0" fmla="*/ 0 w 12192000"/>
                  <a:gd name="connsiteY0" fmla="*/ 457200 h 1102313"/>
                  <a:gd name="connsiteX1" fmla="*/ 12192000 w 12192000"/>
                  <a:gd name="connsiteY1" fmla="*/ 0 h 1102313"/>
                  <a:gd name="connsiteX2" fmla="*/ 12192000 w 12192000"/>
                  <a:gd name="connsiteY2" fmla="*/ 1102313 h 1102313"/>
                  <a:gd name="connsiteX3" fmla="*/ 0 w 12192000"/>
                  <a:gd name="connsiteY3" fmla="*/ 1102313 h 1102313"/>
                  <a:gd name="connsiteX4" fmla="*/ 0 w 12192000"/>
                  <a:gd name="connsiteY4" fmla="*/ 457200 h 1102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92000" h="1102313">
                    <a:moveTo>
                      <a:pt x="0" y="457200"/>
                    </a:moveTo>
                    <a:cubicBezTo>
                      <a:pt x="4424948" y="-192505"/>
                      <a:pt x="7502358" y="1876926"/>
                      <a:pt x="12192000" y="0"/>
                    </a:cubicBezTo>
                    <a:lnTo>
                      <a:pt x="12192000" y="1102313"/>
                    </a:lnTo>
                    <a:lnTo>
                      <a:pt x="0" y="1102313"/>
                    </a:lnTo>
                    <a:lnTo>
                      <a:pt x="0" y="45720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2800" b="1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endParaRP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08BB5AC-E81F-43CB-9EDB-9A8FCD630D0F}"/>
                </a:ext>
              </a:extLst>
            </p:cNvPr>
            <p:cNvGrpSpPr/>
            <p:nvPr/>
          </p:nvGrpSpPr>
          <p:grpSpPr>
            <a:xfrm>
              <a:off x="845095" y="6331368"/>
              <a:ext cx="4296402" cy="488490"/>
              <a:chOff x="845095" y="6331368"/>
              <a:chExt cx="4296402" cy="48849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BF7BBE1-0009-4AED-BFBC-BCE328DF2905}"/>
                  </a:ext>
                </a:extLst>
              </p:cNvPr>
              <p:cNvSpPr/>
              <p:nvPr/>
            </p:nvSpPr>
            <p:spPr>
              <a:xfrm>
                <a:off x="845095" y="6354403"/>
                <a:ext cx="2448578" cy="46545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b="1" dirty="0">
                    <a:solidFill>
                      <a:schemeClr val="bg1"/>
                    </a:solidFill>
                    <a:latin typeface="Footlight MT Light" panose="0204060206030A020304" pitchFamily="18" charset="0"/>
                  </a:rPr>
                  <a:t>@NigeriaEITI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ED63087-93A5-4346-A254-FE0DF55B212F}"/>
                  </a:ext>
                </a:extLst>
              </p:cNvPr>
              <p:cNvSpPr/>
              <p:nvPr/>
            </p:nvSpPr>
            <p:spPr>
              <a:xfrm>
                <a:off x="2692919" y="6331368"/>
                <a:ext cx="2448578" cy="46545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b="1" dirty="0">
                    <a:solidFill>
                      <a:schemeClr val="bg1"/>
                    </a:solidFill>
                    <a:latin typeface="Footlight MT Light" panose="0204060206030A020304" pitchFamily="18" charset="0"/>
                  </a:rPr>
                  <a:t>www.neiti.gov.ng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79B1444-2929-4955-837B-3A2AAAD36C95}"/>
                  </a:ext>
                </a:extLst>
              </p:cNvPr>
              <p:cNvSpPr/>
              <p:nvPr/>
            </p:nvSpPr>
            <p:spPr>
              <a:xfrm>
                <a:off x="2919379" y="6367276"/>
                <a:ext cx="45719" cy="4525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2000" b="1" dirty="0">
                  <a:solidFill>
                    <a:schemeClr val="bg1"/>
                  </a:solidFill>
                  <a:latin typeface="Footlight MT Light" panose="0204060206030A020304" pitchFamily="18" charset="0"/>
                </a:endParaRPr>
              </a:p>
            </p:txBody>
          </p:sp>
        </p:grp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01614F3E-8F81-4F33-A90C-5BC3F79AC967}"/>
              </a:ext>
            </a:extLst>
          </p:cNvPr>
          <p:cNvSpPr/>
          <p:nvPr/>
        </p:nvSpPr>
        <p:spPr>
          <a:xfrm>
            <a:off x="-1577900" y="2244466"/>
            <a:ext cx="6282995" cy="1475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kern="100">
                <a:effectLst/>
                <a:latin typeface="Footlight MT Light" panose="0204060206030A020304" pitchFamily="18" charset="0"/>
                <a:ea typeface="Calibri" panose="020F0502020204030204" pitchFamily="34" charset="0"/>
              </a:rPr>
              <a:t> 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94D7920-5A33-4FFD-A2BF-06673DD2E86A}"/>
              </a:ext>
            </a:extLst>
          </p:cNvPr>
          <p:cNvGrpSpPr/>
          <p:nvPr/>
        </p:nvGrpSpPr>
        <p:grpSpPr>
          <a:xfrm>
            <a:off x="407056" y="1080462"/>
            <a:ext cx="10856689" cy="2495811"/>
            <a:chOff x="3441000" y="3046575"/>
            <a:chExt cx="5449449" cy="1636923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6D3818F1-FBC5-4336-9B72-B82C4B2813BD}"/>
                </a:ext>
              </a:extLst>
            </p:cNvPr>
            <p:cNvGrpSpPr/>
            <p:nvPr/>
          </p:nvGrpSpPr>
          <p:grpSpPr>
            <a:xfrm>
              <a:off x="3441000" y="3046575"/>
              <a:ext cx="5449449" cy="1636923"/>
              <a:chOff x="0" y="0"/>
              <a:chExt cx="5449449" cy="1636923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9B608027-48CA-4510-822A-FAD99BB93B8B}"/>
                  </a:ext>
                </a:extLst>
              </p:cNvPr>
              <p:cNvSpPr/>
              <p:nvPr/>
            </p:nvSpPr>
            <p:spPr>
              <a:xfrm>
                <a:off x="0" y="0"/>
                <a:ext cx="3810000" cy="14668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kern="100">
                    <a:effectLst/>
                    <a:latin typeface="Footlight MT Light" panose="0204060206030A020304" pitchFamily="18" charset="0"/>
                    <a:ea typeface="Calibri" panose="020F0502020204030204" pitchFamily="34" charset="0"/>
                  </a:rPr>
                  <a:t> 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ACD3299F-BE67-470D-8BAF-A60D9DDE5BD6}"/>
                  </a:ext>
                </a:extLst>
              </p:cNvPr>
              <p:cNvSpPr/>
              <p:nvPr/>
            </p:nvSpPr>
            <p:spPr>
              <a:xfrm>
                <a:off x="796600" y="25810"/>
                <a:ext cx="4652849" cy="16111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600" kern="100" dirty="0">
                    <a:solidFill>
                      <a:srgbClr val="385623"/>
                    </a:solidFill>
                    <a:effectLst/>
                    <a:latin typeface="Footlight MT Light" panose="0204060206030A020304" pitchFamily="18" charset="0"/>
                    <a:ea typeface="Gentium Basic"/>
                    <a:cs typeface="Gentium Basic"/>
                  </a:rPr>
                  <a:t> </a:t>
                </a:r>
                <a:endParaRPr lang="en-US" sz="3600" kern="100" dirty="0">
                  <a:effectLst/>
                  <a:latin typeface="Footlight MT Light" panose="0204060206030A020304" pitchFamily="18" charset="0"/>
                  <a:ea typeface="Calibri" panose="020F0502020204030204" pitchFamily="34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400" b="1" kern="100" dirty="0">
                    <a:solidFill>
                      <a:srgbClr val="385623"/>
                    </a:solidFill>
                    <a:effectLst/>
                    <a:latin typeface="Footlight MT Light" panose="0204060206030A020304" pitchFamily="18" charset="0"/>
                    <a:ea typeface="Gentium Basic"/>
                    <a:cs typeface="Gentium Basic"/>
                  </a:rPr>
                  <a:t> </a:t>
                </a:r>
                <a:endParaRPr lang="en-US" sz="2000" kern="100" dirty="0">
                  <a:effectLst/>
                  <a:latin typeface="Footlight MT Light" panose="0204060206030A020304" pitchFamily="18" charset="0"/>
                  <a:ea typeface="Calibri" panose="020F0502020204030204" pitchFamily="34" charset="0"/>
                </a:endParaRPr>
              </a:p>
            </p:txBody>
          </p:sp>
        </p:grp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8FC2CBD1-4E92-4BBE-A124-C2B13279141D}"/>
              </a:ext>
            </a:extLst>
          </p:cNvPr>
          <p:cNvSpPr/>
          <p:nvPr/>
        </p:nvSpPr>
        <p:spPr>
          <a:xfrm>
            <a:off x="1992060" y="1043609"/>
            <a:ext cx="8666328" cy="4815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100" dirty="0">
                <a:solidFill>
                  <a:srgbClr val="385623"/>
                </a:solidFill>
                <a:effectLst/>
                <a:latin typeface="Footlight MT Light" panose="0204060206030A020304" pitchFamily="18" charset="0"/>
                <a:ea typeface="Gentium Basic"/>
                <a:cs typeface="Gentium Basic"/>
              </a:rPr>
              <a:t>Breakdown of the Revenues as generated by the agencies</a:t>
            </a:r>
            <a:endParaRPr lang="en-US" sz="2000" kern="100" dirty="0">
              <a:effectLst/>
              <a:latin typeface="Footlight MT Light" panose="0204060206030A020304" pitchFamily="18" charset="0"/>
              <a:ea typeface="Calibri" panose="020F050202020403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A0E344C-1936-44BF-B61E-B74FE8B3B49C}"/>
              </a:ext>
            </a:extLst>
          </p:cNvPr>
          <p:cNvGrpSpPr/>
          <p:nvPr/>
        </p:nvGrpSpPr>
        <p:grpSpPr>
          <a:xfrm>
            <a:off x="282362" y="1329126"/>
            <a:ext cx="2063795" cy="2565413"/>
            <a:chOff x="3212729" y="1685941"/>
            <a:chExt cx="2063795" cy="2565413"/>
          </a:xfrm>
        </p:grpSpPr>
        <p:pic>
          <p:nvPicPr>
            <p:cNvPr id="29" name="Shape 121" descr="Coins">
              <a:extLst>
                <a:ext uri="{FF2B5EF4-FFF2-40B4-BE49-F238E27FC236}">
                  <a16:creationId xmlns:a16="http://schemas.microsoft.com/office/drawing/2014/main" id="{4E246EA3-4CBB-474A-B1BA-974BE3310106}"/>
                </a:ext>
              </a:extLst>
            </p:cNvPr>
            <p:cNvPicPr preferRelativeResize="0"/>
            <p:nvPr/>
          </p:nvPicPr>
          <p:blipFill rotWithShape="1">
            <a:blip>
              <a:alphaModFix/>
            </a:blip>
            <a:srcRect/>
            <a:stretch/>
          </p:blipFill>
          <p:spPr>
            <a:xfrm>
              <a:off x="3212729" y="2273584"/>
              <a:ext cx="2063795" cy="197777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1" name="Picture 2" descr="Abductors of Ondo passengers demand N10 million ransom – The Sun Nigeria">
              <a:extLst>
                <a:ext uri="{FF2B5EF4-FFF2-40B4-BE49-F238E27FC236}">
                  <a16:creationId xmlns:a16="http://schemas.microsoft.com/office/drawing/2014/main" id="{6BBBA622-1DAC-4C84-AD79-AF630484DE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9785" y="2273584"/>
              <a:ext cx="1314146" cy="1259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" descr="Abductors of Ondo passengers demand N10 million ransom – The Sun Nigeria">
              <a:extLst>
                <a:ext uri="{FF2B5EF4-FFF2-40B4-BE49-F238E27FC236}">
                  <a16:creationId xmlns:a16="http://schemas.microsoft.com/office/drawing/2014/main" id="{0C646057-1466-454A-8985-D2341517F6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8414" y="1685941"/>
              <a:ext cx="1314146" cy="1259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098122E1-271D-FB98-A5DA-A324F943FFF6}"/>
              </a:ext>
            </a:extLst>
          </p:cNvPr>
          <p:cNvSpPr/>
          <p:nvPr/>
        </p:nvSpPr>
        <p:spPr>
          <a:xfrm>
            <a:off x="2919379" y="3939120"/>
            <a:ext cx="5542085" cy="1663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kern="100" dirty="0">
                <a:solidFill>
                  <a:srgbClr val="385623"/>
                </a:solidFill>
                <a:effectLst/>
                <a:latin typeface="Footlight MT Light" panose="0204060206030A020304" pitchFamily="18" charset="0"/>
                <a:ea typeface="Gentium Basic"/>
                <a:cs typeface="Gentium Basic"/>
              </a:rPr>
              <a:t>N1.06 Billion Company Outstanding financial liabilities to government-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failure of some of the companies to pay their annual service fees for the respective mineral titles. </a:t>
            </a:r>
            <a:endParaRPr lang="en-US" sz="2200" kern="100" dirty="0">
              <a:effectLst/>
              <a:latin typeface="Footlight MT Light" panose="0204060206030A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4DA4898-C6D3-D0C1-665F-023F5821F2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101262"/>
              </p:ext>
            </p:extLst>
          </p:nvPr>
        </p:nvGraphicFramePr>
        <p:xfrm>
          <a:off x="3108966" y="1508463"/>
          <a:ext cx="6047274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7941">
                  <a:extLst>
                    <a:ext uri="{9D8B030D-6E8A-4147-A177-3AD203B41FA5}">
                      <a16:colId xmlns:a16="http://schemas.microsoft.com/office/drawing/2014/main" val="102412791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910317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FIRS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N169.52 Billion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715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Mining Cadastre Office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N4.3 Billion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154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Mining Inspectorate Department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N3.62 Billion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86902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E489FF3-2E3B-D7E9-3733-97AEB1A0FDA4}"/>
              </a:ext>
            </a:extLst>
          </p:cNvPr>
          <p:cNvSpPr txBox="1"/>
          <p:nvPr/>
        </p:nvSpPr>
        <p:spPr>
          <a:xfrm>
            <a:off x="4687270" y="118634"/>
            <a:ext cx="7097674" cy="7798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Highlights of the Report</a:t>
            </a:r>
            <a:endParaRPr lang="en-US" sz="4400" kern="100" dirty="0">
              <a:solidFill>
                <a:schemeClr val="accent6">
                  <a:lumMod val="50000"/>
                </a:schemeClr>
              </a:solidFill>
              <a:effectLst/>
              <a:latin typeface="Footlight MT Light" panose="0204060206030A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91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DD7229A2-8221-4692-A9BC-200280D43649}"/>
              </a:ext>
            </a:extLst>
          </p:cNvPr>
          <p:cNvPicPr>
            <a:picLocks noChangeAspect="1"/>
          </p:cNvPicPr>
          <p:nvPr/>
        </p:nvPicPr>
        <p:blipFill>
          <a:blip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4" y="2889"/>
            <a:ext cx="12192000" cy="6858000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2F6AE5F-7EFF-4952-BE11-335A46B9D8AE}"/>
              </a:ext>
            </a:extLst>
          </p:cNvPr>
          <p:cNvSpPr txBox="1"/>
          <p:nvPr/>
        </p:nvSpPr>
        <p:spPr>
          <a:xfrm>
            <a:off x="2305878" y="700927"/>
            <a:ext cx="8647148" cy="40479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000" b="1" kern="100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  <a:cs typeface="Times New Roman" panose="02020603050405020304" pitchFamily="18" charset="0"/>
              </a:rPr>
              <a:t>Trend of Sector Contribution to FGN Receipts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1AA5644-6545-4133-A635-BD257C9E5729}"/>
              </a:ext>
            </a:extLst>
          </p:cNvPr>
          <p:cNvGrpSpPr/>
          <p:nvPr/>
        </p:nvGrpSpPr>
        <p:grpSpPr>
          <a:xfrm>
            <a:off x="1500505" y="179951"/>
            <a:ext cx="805373" cy="723426"/>
            <a:chOff x="2228045" y="622102"/>
            <a:chExt cx="757708" cy="85665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DDAC77F-5A69-428E-825F-FF992E84D627}"/>
                </a:ext>
              </a:extLst>
            </p:cNvPr>
            <p:cNvSpPr/>
            <p:nvPr/>
          </p:nvSpPr>
          <p:spPr>
            <a:xfrm>
              <a:off x="2228045" y="812563"/>
              <a:ext cx="553792" cy="666194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ootlight MT Light" panose="0204060206030A020304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A4FAC8D-F85B-4D9B-9854-337859C74D82}"/>
                </a:ext>
              </a:extLst>
            </p:cNvPr>
            <p:cNvSpPr/>
            <p:nvPr/>
          </p:nvSpPr>
          <p:spPr>
            <a:xfrm>
              <a:off x="2431961" y="622102"/>
              <a:ext cx="553792" cy="66619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ootlight MT Light" panose="0204060206030A020304" pitchFamily="18" charset="0"/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EB830A5B-3452-4F29-86FF-EA01FE6C475A}"/>
              </a:ext>
            </a:extLst>
          </p:cNvPr>
          <p:cNvPicPr/>
          <p:nvPr/>
        </p:nvPicPr>
        <p:blipFill rotWithShape="1">
          <a:blip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456" y="0"/>
            <a:ext cx="1384771" cy="46545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772D750-3781-46C2-80F0-0F1E3D480F33}"/>
              </a:ext>
            </a:extLst>
          </p:cNvPr>
          <p:cNvSpPr/>
          <p:nvPr/>
        </p:nvSpPr>
        <p:spPr>
          <a:xfrm>
            <a:off x="940903" y="1112155"/>
            <a:ext cx="10603396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kern="100" dirty="0">
                <a:solidFill>
                  <a:schemeClr val="accent6">
                    <a:lumMod val="50000"/>
                  </a:schemeClr>
                </a:solidFill>
                <a:latin typeface="Footlight MT Light" panose="0204060206030A020304" pitchFamily="18" charset="0"/>
                <a:cs typeface="Times New Roman" panose="02020603050405020304" pitchFamily="18" charset="0"/>
              </a:rPr>
              <a:t>The sector has contributed ₦818.04billion (USD3.2billion) to Federal Government’s receipts between 2007 and 2021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B25C75F-B99C-4596-B506-42AA3B8A1FB6}"/>
              </a:ext>
            </a:extLst>
          </p:cNvPr>
          <p:cNvGrpSpPr/>
          <p:nvPr/>
        </p:nvGrpSpPr>
        <p:grpSpPr>
          <a:xfrm>
            <a:off x="-7469" y="5637053"/>
            <a:ext cx="12199469" cy="1217685"/>
            <a:chOff x="-7469" y="5637053"/>
            <a:chExt cx="12199469" cy="1217685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37843D6-F455-4FBC-A173-F9DD830B73F5}"/>
                </a:ext>
              </a:extLst>
            </p:cNvPr>
            <p:cNvGrpSpPr/>
            <p:nvPr/>
          </p:nvGrpSpPr>
          <p:grpSpPr>
            <a:xfrm>
              <a:off x="-7469" y="5637053"/>
              <a:ext cx="12199469" cy="1217685"/>
              <a:chOff x="-7469" y="5637053"/>
              <a:chExt cx="12199469" cy="1217685"/>
            </a:xfrm>
          </p:grpSpPr>
          <p:sp>
            <p:nvSpPr>
              <p:cNvPr id="21" name="Rectangle 21">
                <a:extLst>
                  <a:ext uri="{FF2B5EF4-FFF2-40B4-BE49-F238E27FC236}">
                    <a16:creationId xmlns:a16="http://schemas.microsoft.com/office/drawing/2014/main" id="{3E9C937A-AF73-45F3-9D22-0F75DDC7348D}"/>
                  </a:ext>
                </a:extLst>
              </p:cNvPr>
              <p:cNvSpPr/>
              <p:nvPr/>
            </p:nvSpPr>
            <p:spPr>
              <a:xfrm>
                <a:off x="-7469" y="5637053"/>
                <a:ext cx="12192000" cy="1102313"/>
              </a:xfrm>
              <a:custGeom>
                <a:avLst/>
                <a:gdLst>
                  <a:gd name="connsiteX0" fmla="*/ 0 w 12192000"/>
                  <a:gd name="connsiteY0" fmla="*/ 0 h 645113"/>
                  <a:gd name="connsiteX1" fmla="*/ 12192000 w 12192000"/>
                  <a:gd name="connsiteY1" fmla="*/ 0 h 645113"/>
                  <a:gd name="connsiteX2" fmla="*/ 12192000 w 12192000"/>
                  <a:gd name="connsiteY2" fmla="*/ 645113 h 645113"/>
                  <a:gd name="connsiteX3" fmla="*/ 0 w 12192000"/>
                  <a:gd name="connsiteY3" fmla="*/ 645113 h 645113"/>
                  <a:gd name="connsiteX4" fmla="*/ 0 w 12192000"/>
                  <a:gd name="connsiteY4" fmla="*/ 0 h 645113"/>
                  <a:gd name="connsiteX0" fmla="*/ 0 w 12192000"/>
                  <a:gd name="connsiteY0" fmla="*/ 0 h 645113"/>
                  <a:gd name="connsiteX1" fmla="*/ 12192000 w 12192000"/>
                  <a:gd name="connsiteY1" fmla="*/ 0 h 645113"/>
                  <a:gd name="connsiteX2" fmla="*/ 12192000 w 12192000"/>
                  <a:gd name="connsiteY2" fmla="*/ 645113 h 645113"/>
                  <a:gd name="connsiteX3" fmla="*/ 0 w 12192000"/>
                  <a:gd name="connsiteY3" fmla="*/ 645113 h 645113"/>
                  <a:gd name="connsiteX4" fmla="*/ 0 w 12192000"/>
                  <a:gd name="connsiteY4" fmla="*/ 0 h 645113"/>
                  <a:gd name="connsiteX0" fmla="*/ 0 w 12192000"/>
                  <a:gd name="connsiteY0" fmla="*/ 169097 h 814210"/>
                  <a:gd name="connsiteX1" fmla="*/ 12192000 w 12192000"/>
                  <a:gd name="connsiteY1" fmla="*/ 169097 h 814210"/>
                  <a:gd name="connsiteX2" fmla="*/ 12192000 w 12192000"/>
                  <a:gd name="connsiteY2" fmla="*/ 814210 h 814210"/>
                  <a:gd name="connsiteX3" fmla="*/ 0 w 12192000"/>
                  <a:gd name="connsiteY3" fmla="*/ 814210 h 814210"/>
                  <a:gd name="connsiteX4" fmla="*/ 0 w 12192000"/>
                  <a:gd name="connsiteY4" fmla="*/ 169097 h 814210"/>
                  <a:gd name="connsiteX0" fmla="*/ 0 w 12192000"/>
                  <a:gd name="connsiteY0" fmla="*/ 457200 h 1102313"/>
                  <a:gd name="connsiteX1" fmla="*/ 12192000 w 12192000"/>
                  <a:gd name="connsiteY1" fmla="*/ 0 h 1102313"/>
                  <a:gd name="connsiteX2" fmla="*/ 12192000 w 12192000"/>
                  <a:gd name="connsiteY2" fmla="*/ 1102313 h 1102313"/>
                  <a:gd name="connsiteX3" fmla="*/ 0 w 12192000"/>
                  <a:gd name="connsiteY3" fmla="*/ 1102313 h 1102313"/>
                  <a:gd name="connsiteX4" fmla="*/ 0 w 12192000"/>
                  <a:gd name="connsiteY4" fmla="*/ 457200 h 1102313"/>
                  <a:gd name="connsiteX0" fmla="*/ 0 w 12192000"/>
                  <a:gd name="connsiteY0" fmla="*/ 457200 h 1102313"/>
                  <a:gd name="connsiteX1" fmla="*/ 12192000 w 12192000"/>
                  <a:gd name="connsiteY1" fmla="*/ 0 h 1102313"/>
                  <a:gd name="connsiteX2" fmla="*/ 12192000 w 12192000"/>
                  <a:gd name="connsiteY2" fmla="*/ 1102313 h 1102313"/>
                  <a:gd name="connsiteX3" fmla="*/ 0 w 12192000"/>
                  <a:gd name="connsiteY3" fmla="*/ 1102313 h 1102313"/>
                  <a:gd name="connsiteX4" fmla="*/ 0 w 12192000"/>
                  <a:gd name="connsiteY4" fmla="*/ 457200 h 1102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92000" h="1102313">
                    <a:moveTo>
                      <a:pt x="0" y="457200"/>
                    </a:moveTo>
                    <a:cubicBezTo>
                      <a:pt x="4424948" y="-192505"/>
                      <a:pt x="7502358" y="1876926"/>
                      <a:pt x="12192000" y="0"/>
                    </a:cubicBezTo>
                    <a:lnTo>
                      <a:pt x="12192000" y="1102313"/>
                    </a:lnTo>
                    <a:lnTo>
                      <a:pt x="0" y="1102313"/>
                    </a:lnTo>
                    <a:lnTo>
                      <a:pt x="0" y="45720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2800" b="1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endParaRPr>
              </a:p>
            </p:txBody>
          </p:sp>
          <p:sp>
            <p:nvSpPr>
              <p:cNvPr id="24" name="Rectangle 21">
                <a:extLst>
                  <a:ext uri="{FF2B5EF4-FFF2-40B4-BE49-F238E27FC236}">
                    <a16:creationId xmlns:a16="http://schemas.microsoft.com/office/drawing/2014/main" id="{04B3617A-D092-4F3F-A33C-7A2191B466E5}"/>
                  </a:ext>
                </a:extLst>
              </p:cNvPr>
              <p:cNvSpPr/>
              <p:nvPr/>
            </p:nvSpPr>
            <p:spPr>
              <a:xfrm>
                <a:off x="0" y="5752425"/>
                <a:ext cx="12192000" cy="1102313"/>
              </a:xfrm>
              <a:custGeom>
                <a:avLst/>
                <a:gdLst>
                  <a:gd name="connsiteX0" fmla="*/ 0 w 12192000"/>
                  <a:gd name="connsiteY0" fmla="*/ 0 h 645113"/>
                  <a:gd name="connsiteX1" fmla="*/ 12192000 w 12192000"/>
                  <a:gd name="connsiteY1" fmla="*/ 0 h 645113"/>
                  <a:gd name="connsiteX2" fmla="*/ 12192000 w 12192000"/>
                  <a:gd name="connsiteY2" fmla="*/ 645113 h 645113"/>
                  <a:gd name="connsiteX3" fmla="*/ 0 w 12192000"/>
                  <a:gd name="connsiteY3" fmla="*/ 645113 h 645113"/>
                  <a:gd name="connsiteX4" fmla="*/ 0 w 12192000"/>
                  <a:gd name="connsiteY4" fmla="*/ 0 h 645113"/>
                  <a:gd name="connsiteX0" fmla="*/ 0 w 12192000"/>
                  <a:gd name="connsiteY0" fmla="*/ 0 h 645113"/>
                  <a:gd name="connsiteX1" fmla="*/ 12192000 w 12192000"/>
                  <a:gd name="connsiteY1" fmla="*/ 0 h 645113"/>
                  <a:gd name="connsiteX2" fmla="*/ 12192000 w 12192000"/>
                  <a:gd name="connsiteY2" fmla="*/ 645113 h 645113"/>
                  <a:gd name="connsiteX3" fmla="*/ 0 w 12192000"/>
                  <a:gd name="connsiteY3" fmla="*/ 645113 h 645113"/>
                  <a:gd name="connsiteX4" fmla="*/ 0 w 12192000"/>
                  <a:gd name="connsiteY4" fmla="*/ 0 h 645113"/>
                  <a:gd name="connsiteX0" fmla="*/ 0 w 12192000"/>
                  <a:gd name="connsiteY0" fmla="*/ 169097 h 814210"/>
                  <a:gd name="connsiteX1" fmla="*/ 12192000 w 12192000"/>
                  <a:gd name="connsiteY1" fmla="*/ 169097 h 814210"/>
                  <a:gd name="connsiteX2" fmla="*/ 12192000 w 12192000"/>
                  <a:gd name="connsiteY2" fmla="*/ 814210 h 814210"/>
                  <a:gd name="connsiteX3" fmla="*/ 0 w 12192000"/>
                  <a:gd name="connsiteY3" fmla="*/ 814210 h 814210"/>
                  <a:gd name="connsiteX4" fmla="*/ 0 w 12192000"/>
                  <a:gd name="connsiteY4" fmla="*/ 169097 h 814210"/>
                  <a:gd name="connsiteX0" fmla="*/ 0 w 12192000"/>
                  <a:gd name="connsiteY0" fmla="*/ 457200 h 1102313"/>
                  <a:gd name="connsiteX1" fmla="*/ 12192000 w 12192000"/>
                  <a:gd name="connsiteY1" fmla="*/ 0 h 1102313"/>
                  <a:gd name="connsiteX2" fmla="*/ 12192000 w 12192000"/>
                  <a:gd name="connsiteY2" fmla="*/ 1102313 h 1102313"/>
                  <a:gd name="connsiteX3" fmla="*/ 0 w 12192000"/>
                  <a:gd name="connsiteY3" fmla="*/ 1102313 h 1102313"/>
                  <a:gd name="connsiteX4" fmla="*/ 0 w 12192000"/>
                  <a:gd name="connsiteY4" fmla="*/ 457200 h 1102313"/>
                  <a:gd name="connsiteX0" fmla="*/ 0 w 12192000"/>
                  <a:gd name="connsiteY0" fmla="*/ 457200 h 1102313"/>
                  <a:gd name="connsiteX1" fmla="*/ 12192000 w 12192000"/>
                  <a:gd name="connsiteY1" fmla="*/ 0 h 1102313"/>
                  <a:gd name="connsiteX2" fmla="*/ 12192000 w 12192000"/>
                  <a:gd name="connsiteY2" fmla="*/ 1102313 h 1102313"/>
                  <a:gd name="connsiteX3" fmla="*/ 0 w 12192000"/>
                  <a:gd name="connsiteY3" fmla="*/ 1102313 h 1102313"/>
                  <a:gd name="connsiteX4" fmla="*/ 0 w 12192000"/>
                  <a:gd name="connsiteY4" fmla="*/ 457200 h 1102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92000" h="1102313">
                    <a:moveTo>
                      <a:pt x="0" y="457200"/>
                    </a:moveTo>
                    <a:cubicBezTo>
                      <a:pt x="4424948" y="-192505"/>
                      <a:pt x="7502358" y="1876926"/>
                      <a:pt x="12192000" y="0"/>
                    </a:cubicBezTo>
                    <a:lnTo>
                      <a:pt x="12192000" y="1102313"/>
                    </a:lnTo>
                    <a:lnTo>
                      <a:pt x="0" y="1102313"/>
                    </a:lnTo>
                    <a:lnTo>
                      <a:pt x="0" y="45720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2800" b="1" dirty="0">
                  <a:solidFill>
                    <a:schemeClr val="accent6">
                      <a:lumMod val="50000"/>
                    </a:schemeClr>
                  </a:solidFill>
                  <a:latin typeface="Footlight MT Light" panose="0204060206030A020304" pitchFamily="18" charset="0"/>
                </a:endParaRP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08BB5AC-E81F-43CB-9EDB-9A8FCD630D0F}"/>
                </a:ext>
              </a:extLst>
            </p:cNvPr>
            <p:cNvGrpSpPr/>
            <p:nvPr/>
          </p:nvGrpSpPr>
          <p:grpSpPr>
            <a:xfrm>
              <a:off x="845095" y="6331368"/>
              <a:ext cx="4296402" cy="488490"/>
              <a:chOff x="845095" y="6331368"/>
              <a:chExt cx="4296402" cy="48849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BF7BBE1-0009-4AED-BFBC-BCE328DF2905}"/>
                  </a:ext>
                </a:extLst>
              </p:cNvPr>
              <p:cNvSpPr/>
              <p:nvPr/>
            </p:nvSpPr>
            <p:spPr>
              <a:xfrm>
                <a:off x="845095" y="6354403"/>
                <a:ext cx="2448578" cy="46545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b="1" dirty="0">
                    <a:solidFill>
                      <a:schemeClr val="bg1"/>
                    </a:solidFill>
                    <a:latin typeface="Footlight MT Light" panose="0204060206030A020304" pitchFamily="18" charset="0"/>
                  </a:rPr>
                  <a:t>@NigeriaEITI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ED63087-93A5-4346-A254-FE0DF55B212F}"/>
                  </a:ext>
                </a:extLst>
              </p:cNvPr>
              <p:cNvSpPr/>
              <p:nvPr/>
            </p:nvSpPr>
            <p:spPr>
              <a:xfrm>
                <a:off x="2692919" y="6331368"/>
                <a:ext cx="2448578" cy="46545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b="1" dirty="0">
                    <a:solidFill>
                      <a:schemeClr val="bg1"/>
                    </a:solidFill>
                    <a:latin typeface="Footlight MT Light" panose="0204060206030A020304" pitchFamily="18" charset="0"/>
                  </a:rPr>
                  <a:t>www.neiti.gov.ng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79B1444-2929-4955-837B-3A2AAAD36C95}"/>
                  </a:ext>
                </a:extLst>
              </p:cNvPr>
              <p:cNvSpPr/>
              <p:nvPr/>
            </p:nvSpPr>
            <p:spPr>
              <a:xfrm>
                <a:off x="2919379" y="6367276"/>
                <a:ext cx="45719" cy="4525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algn="ct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2000" b="1" dirty="0">
                  <a:solidFill>
                    <a:schemeClr val="bg1"/>
                  </a:solidFill>
                  <a:latin typeface="Footlight MT Light" panose="0204060206030A020304" pitchFamily="18" charset="0"/>
                </a:endParaRPr>
              </a:p>
            </p:txBody>
          </p:sp>
        </p:grpSp>
      </p:grp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FF0FD50-D4A5-43B7-A7A9-D187BB2A63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079513"/>
              </p:ext>
            </p:extLst>
          </p:nvPr>
        </p:nvGraphicFramePr>
        <p:xfrm>
          <a:off x="940904" y="1703775"/>
          <a:ext cx="10310193" cy="4609878"/>
        </p:xfrm>
        <a:graphic>
          <a:graphicData uri="http://schemas.openxmlformats.org/drawingml/2006/table">
            <a:tbl>
              <a:tblPr bandRow="1"/>
              <a:tblGrid>
                <a:gridCol w="1507875">
                  <a:extLst>
                    <a:ext uri="{9D8B030D-6E8A-4147-A177-3AD203B41FA5}">
                      <a16:colId xmlns:a16="http://schemas.microsoft.com/office/drawing/2014/main" val="2603698122"/>
                    </a:ext>
                  </a:extLst>
                </a:gridCol>
                <a:gridCol w="1811811">
                  <a:extLst>
                    <a:ext uri="{9D8B030D-6E8A-4147-A177-3AD203B41FA5}">
                      <a16:colId xmlns:a16="http://schemas.microsoft.com/office/drawing/2014/main" val="3756702785"/>
                    </a:ext>
                  </a:extLst>
                </a:gridCol>
                <a:gridCol w="3127876">
                  <a:extLst>
                    <a:ext uri="{9D8B030D-6E8A-4147-A177-3AD203B41FA5}">
                      <a16:colId xmlns:a16="http://schemas.microsoft.com/office/drawing/2014/main" val="3978103879"/>
                    </a:ext>
                  </a:extLst>
                </a:gridCol>
                <a:gridCol w="3862631">
                  <a:extLst>
                    <a:ext uri="{9D8B030D-6E8A-4147-A177-3AD203B41FA5}">
                      <a16:colId xmlns:a16="http://schemas.microsoft.com/office/drawing/2014/main" val="2089193738"/>
                    </a:ext>
                  </a:extLst>
                </a:gridCol>
              </a:tblGrid>
              <a:tr h="684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S/N</a:t>
                      </a:r>
                      <a:endParaRPr lang="en-US" sz="1400" kern="1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Year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No. of Companies</a:t>
                      </a:r>
                      <a:endParaRPr lang="en-US" sz="1400" kern="1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FGN Receipts billion                  </a:t>
                      </a:r>
                      <a:r>
                        <a:rPr lang="en-US" sz="1400" b="1" kern="10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ea typeface="Times New Roman" panose="02020603050405020304" pitchFamily="18" charset="0"/>
                        </a:rPr>
                        <a:t>₦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054219"/>
                  </a:ext>
                </a:extLst>
              </a:tr>
              <a:tr h="2179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1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2007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78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7.59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3469687"/>
                  </a:ext>
                </a:extLst>
              </a:tr>
              <a:tr h="2179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2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2008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78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10.57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7700090"/>
                  </a:ext>
                </a:extLst>
              </a:tr>
              <a:tr h="2179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3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2009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78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19.15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6795984"/>
                  </a:ext>
                </a:extLst>
              </a:tr>
              <a:tr h="2179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4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2010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78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17.1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8361041"/>
                  </a:ext>
                </a:extLst>
              </a:tr>
              <a:tr h="2179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5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2011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67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27.01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3526586"/>
                  </a:ext>
                </a:extLst>
              </a:tr>
              <a:tr h="2179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6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2012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65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25.57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233114"/>
                  </a:ext>
                </a:extLst>
              </a:tr>
              <a:tr h="2179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7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2013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65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30.25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84913"/>
                  </a:ext>
                </a:extLst>
              </a:tr>
              <a:tr h="2179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8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2014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39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49.17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051040"/>
                  </a:ext>
                </a:extLst>
              </a:tr>
              <a:tr h="2179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9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2015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42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64.46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5952376"/>
                  </a:ext>
                </a:extLst>
              </a:tr>
              <a:tr h="2179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10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2016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56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43.22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4463180"/>
                  </a:ext>
                </a:extLst>
              </a:tr>
              <a:tr h="2179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11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2017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59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52.76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42132"/>
                  </a:ext>
                </a:extLst>
              </a:tr>
              <a:tr h="2179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12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2018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69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69.47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471108"/>
                  </a:ext>
                </a:extLst>
              </a:tr>
              <a:tr h="2179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13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2019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74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79.96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0273281"/>
                  </a:ext>
                </a:extLst>
              </a:tr>
              <a:tr h="2179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14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2020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102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128.17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543462"/>
                  </a:ext>
                </a:extLst>
              </a:tr>
              <a:tr h="2179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15</a:t>
                      </a:r>
                      <a:endParaRPr lang="en-US" sz="1400" b="1" kern="100">
                        <a:solidFill>
                          <a:srgbClr val="FF0000"/>
                        </a:solidFill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2021</a:t>
                      </a:r>
                      <a:endParaRPr lang="en-US" sz="1400" b="1" kern="100">
                        <a:solidFill>
                          <a:srgbClr val="FF0000"/>
                        </a:solidFill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121</a:t>
                      </a:r>
                      <a:endParaRPr lang="en-US" sz="1400" b="1" kern="100">
                        <a:solidFill>
                          <a:srgbClr val="FF0000"/>
                        </a:solidFill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FF0000"/>
                          </a:solidFill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193.59</a:t>
                      </a:r>
                      <a:endParaRPr lang="en-US" sz="1400" b="1" kern="100">
                        <a:solidFill>
                          <a:srgbClr val="FF0000"/>
                        </a:solidFill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8398881"/>
                  </a:ext>
                </a:extLst>
              </a:tr>
              <a:tr h="217929"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Total</a:t>
                      </a:r>
                      <a:endParaRPr lang="en-US" sz="1400" kern="10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00"/>
                          </a:solidFill>
                          <a:effectLst/>
                          <a:latin typeface="Footlight MT Light" panose="0204060206030A020304" pitchFamily="18" charset="0"/>
                          <a:ea typeface="Gentium Basic"/>
                          <a:cs typeface="Gentium Basic"/>
                        </a:rPr>
                        <a:t>818.04</a:t>
                      </a:r>
                      <a:endParaRPr lang="en-US" sz="1400" kern="100" dirty="0">
                        <a:effectLst/>
                        <a:latin typeface="Footlight MT Light" panose="0204060206030A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13641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2650644-8DC8-4308-4E48-29FF91E9621C}"/>
              </a:ext>
            </a:extLst>
          </p:cNvPr>
          <p:cNvSpPr txBox="1"/>
          <p:nvPr/>
        </p:nvSpPr>
        <p:spPr>
          <a:xfrm>
            <a:off x="3149312" y="1017"/>
            <a:ext cx="7097674" cy="7798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Highlights of the Report</a:t>
            </a:r>
            <a:endParaRPr lang="en-US" sz="4400" kern="100" dirty="0">
              <a:solidFill>
                <a:schemeClr val="accent6">
                  <a:lumMod val="50000"/>
                </a:schemeClr>
              </a:solidFill>
              <a:effectLst/>
              <a:latin typeface="Footlight MT Light" panose="0204060206030A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02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39303-F4DA-BE94-3F13-268E26ADE6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F31E48-4946-4416-8F39-DB1E0D7EAF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G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B9BBF-0159-F586-A9F0-41B4A8DA0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0A7EC0-CB0A-F886-8ABC-B1E0FB64C4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G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E288E-CBF5-80D2-AE50-BC31800491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658EDA-C645-A40F-3453-8B85565EDD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1138</Words>
  <Application>Microsoft Office PowerPoint</Application>
  <PresentationFormat>Widescreen</PresentationFormat>
  <Paragraphs>266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Calibri</vt:lpstr>
      <vt:lpstr>Calibri Light</vt:lpstr>
      <vt:lpstr>Footlight MT Light</vt:lpstr>
      <vt:lpstr>Gentium Basic</vt:lpstr>
      <vt:lpstr>Leelawadee</vt:lpstr>
      <vt:lpstr>Noto Sans Symbols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TLCOMMS</dc:creator>
  <cp:lastModifiedBy>EXTRACTIVE360</cp:lastModifiedBy>
  <cp:revision>9</cp:revision>
  <dcterms:modified xsi:type="dcterms:W3CDTF">2023-10-12T20:40:57Z</dcterms:modified>
</cp:coreProperties>
</file>